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60"/>
  </p:notesMasterIdLst>
  <p:handoutMasterIdLst>
    <p:handoutMasterId r:id="rId61"/>
  </p:handoutMasterIdLst>
  <p:sldIdLst>
    <p:sldId id="297" r:id="rId2"/>
    <p:sldId id="257" r:id="rId3"/>
    <p:sldId id="348" r:id="rId4"/>
    <p:sldId id="304" r:id="rId5"/>
    <p:sldId id="305" r:id="rId6"/>
    <p:sldId id="306" r:id="rId7"/>
    <p:sldId id="355" r:id="rId8"/>
    <p:sldId id="354" r:id="rId9"/>
    <p:sldId id="387" r:id="rId10"/>
    <p:sldId id="402" r:id="rId11"/>
    <p:sldId id="386" r:id="rId12"/>
    <p:sldId id="388" r:id="rId13"/>
    <p:sldId id="392" r:id="rId14"/>
    <p:sldId id="393" r:id="rId15"/>
    <p:sldId id="394" r:id="rId16"/>
    <p:sldId id="395" r:id="rId17"/>
    <p:sldId id="398" r:id="rId18"/>
    <p:sldId id="399" r:id="rId19"/>
    <p:sldId id="400" r:id="rId20"/>
    <p:sldId id="401" r:id="rId21"/>
    <p:sldId id="377" r:id="rId22"/>
    <p:sldId id="382" r:id="rId23"/>
    <p:sldId id="378" r:id="rId24"/>
    <p:sldId id="380" r:id="rId25"/>
    <p:sldId id="372" r:id="rId26"/>
    <p:sldId id="403" r:id="rId27"/>
    <p:sldId id="307" r:id="rId28"/>
    <p:sldId id="368" r:id="rId29"/>
    <p:sldId id="369" r:id="rId30"/>
    <p:sldId id="370" r:id="rId31"/>
    <p:sldId id="347" r:id="rId32"/>
    <p:sldId id="379" r:id="rId33"/>
    <p:sldId id="404" r:id="rId34"/>
    <p:sldId id="396" r:id="rId35"/>
    <p:sldId id="308" r:id="rId36"/>
    <p:sldId id="309" r:id="rId37"/>
    <p:sldId id="358" r:id="rId38"/>
    <p:sldId id="310" r:id="rId39"/>
    <p:sldId id="359" r:id="rId40"/>
    <p:sldId id="360" r:id="rId41"/>
    <p:sldId id="361" r:id="rId42"/>
    <p:sldId id="410" r:id="rId43"/>
    <p:sldId id="411" r:id="rId44"/>
    <p:sldId id="412" r:id="rId45"/>
    <p:sldId id="413" r:id="rId46"/>
    <p:sldId id="414" r:id="rId47"/>
    <p:sldId id="415" r:id="rId48"/>
    <p:sldId id="416" r:id="rId49"/>
    <p:sldId id="362" r:id="rId50"/>
    <p:sldId id="405" r:id="rId51"/>
    <p:sldId id="406" r:id="rId52"/>
    <p:sldId id="407" r:id="rId53"/>
    <p:sldId id="409" r:id="rId54"/>
    <p:sldId id="408" r:id="rId55"/>
    <p:sldId id="417" r:id="rId56"/>
    <p:sldId id="418" r:id="rId57"/>
    <p:sldId id="419" r:id="rId58"/>
    <p:sldId id="302" r:id="rId59"/>
  </p:sldIdLst>
  <p:sldSz cx="9144000" cy="5143500" type="screen16x9"/>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ssa Banks" initials=""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49" autoAdjust="0"/>
    <p:restoredTop sz="94607" autoAdjust="0"/>
  </p:normalViewPr>
  <p:slideViewPr>
    <p:cSldViewPr snapToGrid="0" snapToObjects="1">
      <p:cViewPr varScale="1">
        <p:scale>
          <a:sx n="138" d="100"/>
          <a:sy n="138" d="100"/>
        </p:scale>
        <p:origin x="522" y="132"/>
      </p:cViewPr>
      <p:guideLst>
        <p:guide orient="horz" pos="1620"/>
        <p:guide pos="2880"/>
      </p:guideLst>
    </p:cSldViewPr>
  </p:slideViewPr>
  <p:outlineViewPr>
    <p:cViewPr>
      <p:scale>
        <a:sx n="33" d="100"/>
        <a:sy n="33" d="100"/>
      </p:scale>
      <p:origin x="0" y="-699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385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Sheet13!$B$1</c:f>
              <c:strCache>
                <c:ptCount val="1"/>
                <c:pt idx="0">
                  <c:v>2016</c:v>
                </c:pt>
              </c:strCache>
            </c:strRef>
          </c:tx>
          <c:spPr>
            <a:solidFill>
              <a:schemeClr val="accent6"/>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Sheet13!$A$2:$A$3</c:f>
              <c:strCache>
                <c:ptCount val="2"/>
                <c:pt idx="0">
                  <c:v>Mathematics 
Level 4 &amp; 5</c:v>
                </c:pt>
                <c:pt idx="1">
                  <c:v>English Language Arts (ELA)
Level 4 &amp; 5</c:v>
                </c:pt>
              </c:strCache>
            </c:strRef>
          </c:cat>
          <c:val>
            <c:numRef>
              <c:f>Sheet13!$B$2:$B$3</c:f>
              <c:numCache>
                <c:formatCode>0.0%</c:formatCode>
                <c:ptCount val="2"/>
                <c:pt idx="0">
                  <c:v>0.33</c:v>
                </c:pt>
                <c:pt idx="1">
                  <c:v>0.33600000000000002</c:v>
                </c:pt>
              </c:numCache>
            </c:numRef>
          </c:val>
          <c:extLst>
            <c:ext xmlns:c16="http://schemas.microsoft.com/office/drawing/2014/chart" uri="{C3380CC4-5D6E-409C-BE32-E72D297353CC}">
              <c16:uniqueId val="{00000000-EE04-4670-B1CE-E9BA9EC2305A}"/>
            </c:ext>
          </c:extLst>
        </c:ser>
        <c:ser>
          <c:idx val="1"/>
          <c:order val="1"/>
          <c:tx>
            <c:strRef>
              <c:f>Sheet13!$C$1</c:f>
              <c:strCache>
                <c:ptCount val="1"/>
                <c:pt idx="0">
                  <c:v>2017</c:v>
                </c:pt>
              </c:strCache>
            </c:strRef>
          </c:tx>
          <c:spPr>
            <a:solidFill>
              <a:schemeClr val="accent5"/>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Sheet13!$A$2:$A$3</c:f>
              <c:strCache>
                <c:ptCount val="2"/>
                <c:pt idx="0">
                  <c:v>Mathematics 
Level 4 &amp; 5</c:v>
                </c:pt>
                <c:pt idx="1">
                  <c:v>English Language Arts (ELA)
Level 4 &amp; 5</c:v>
                </c:pt>
              </c:strCache>
            </c:strRef>
          </c:cat>
          <c:val>
            <c:numRef>
              <c:f>Sheet13!$C$2:$C$3</c:f>
              <c:numCache>
                <c:formatCode>0.0%</c:formatCode>
                <c:ptCount val="2"/>
                <c:pt idx="0">
                  <c:v>0.38600000000000001</c:v>
                </c:pt>
                <c:pt idx="1">
                  <c:v>0.36699999999999999</c:v>
                </c:pt>
              </c:numCache>
            </c:numRef>
          </c:val>
          <c:extLst>
            <c:ext xmlns:c16="http://schemas.microsoft.com/office/drawing/2014/chart" uri="{C3380CC4-5D6E-409C-BE32-E72D297353CC}">
              <c16:uniqueId val="{00000001-EE04-4670-B1CE-E9BA9EC2305A}"/>
            </c:ext>
          </c:extLst>
        </c:ser>
        <c:ser>
          <c:idx val="2"/>
          <c:order val="2"/>
          <c:tx>
            <c:strRef>
              <c:f>Sheet13!$D$1</c:f>
              <c:strCache>
                <c:ptCount val="1"/>
                <c:pt idx="0">
                  <c:v>2018</c:v>
                </c:pt>
              </c:strCache>
            </c:strRef>
          </c:tx>
          <c:spPr>
            <a:solidFill>
              <a:schemeClr val="accent4"/>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Sheet13!$A$2:$A$3</c:f>
              <c:strCache>
                <c:ptCount val="2"/>
                <c:pt idx="0">
                  <c:v>Mathematics 
Level 4 &amp; 5</c:v>
                </c:pt>
                <c:pt idx="1">
                  <c:v>English Language Arts (ELA)
Level 4 &amp; 5</c:v>
                </c:pt>
              </c:strCache>
            </c:strRef>
          </c:cat>
          <c:val>
            <c:numRef>
              <c:f>Sheet13!$D$2:$D$3</c:f>
              <c:numCache>
                <c:formatCode>0.0%</c:formatCode>
                <c:ptCount val="2"/>
                <c:pt idx="0">
                  <c:v>0.439</c:v>
                </c:pt>
                <c:pt idx="1">
                  <c:v>0.39800000000000002</c:v>
                </c:pt>
              </c:numCache>
            </c:numRef>
          </c:val>
          <c:extLst>
            <c:ext xmlns:c16="http://schemas.microsoft.com/office/drawing/2014/chart" uri="{C3380CC4-5D6E-409C-BE32-E72D297353CC}">
              <c16:uniqueId val="{00000002-EE04-4670-B1CE-E9BA9EC2305A}"/>
            </c:ext>
          </c:extLst>
        </c:ser>
        <c:dLbls>
          <c:dLblPos val="outEnd"/>
          <c:showLegendKey val="0"/>
          <c:showVal val="1"/>
          <c:showCatName val="0"/>
          <c:showSerName val="0"/>
          <c:showPercent val="0"/>
          <c:showBubbleSize val="0"/>
        </c:dLbls>
        <c:gapWidth val="444"/>
        <c:overlap val="-90"/>
        <c:axId val="774995104"/>
        <c:axId val="770422528"/>
      </c:barChart>
      <c:catAx>
        <c:axId val="7749951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none" spc="120" normalizeH="0" baseline="0">
                <a:solidFill>
                  <a:schemeClr val="tx1"/>
                </a:solidFill>
                <a:latin typeface="+mn-lt"/>
                <a:ea typeface="+mn-ea"/>
                <a:cs typeface="+mn-cs"/>
              </a:defRPr>
            </a:pPr>
            <a:endParaRPr lang="en-US"/>
          </a:p>
        </c:txPr>
        <c:crossAx val="770422528"/>
        <c:crosses val="autoZero"/>
        <c:auto val="1"/>
        <c:lblAlgn val="ctr"/>
        <c:lblOffset val="100"/>
        <c:noMultiLvlLbl val="0"/>
      </c:catAx>
      <c:valAx>
        <c:axId val="770422528"/>
        <c:scaling>
          <c:orientation val="minMax"/>
        </c:scaling>
        <c:delete val="1"/>
        <c:axPos val="l"/>
        <c:numFmt formatCode="0.0%" sourceLinked="1"/>
        <c:majorTickMark val="none"/>
        <c:minorTickMark val="none"/>
        <c:tickLblPos val="nextTo"/>
        <c:crossAx val="7749951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1" i="0" u="none" strike="noStrike" kern="1200" spc="0" baseline="0">
                <a:solidFill>
                  <a:schemeClr val="tx1">
                    <a:lumMod val="65000"/>
                    <a:lumOff val="35000"/>
                  </a:schemeClr>
                </a:solidFill>
                <a:latin typeface="+mn-lt"/>
                <a:ea typeface="+mn-ea"/>
                <a:cs typeface="+mn-cs"/>
              </a:defRPr>
            </a:pPr>
            <a:r>
              <a:rPr lang="en-US" sz="1800" b="1" dirty="0"/>
              <a:t>Dual Credit Participation  </a:t>
            </a:r>
          </a:p>
        </c:rich>
      </c:tx>
      <c:layout>
        <c:manualLayout>
          <c:xMode val="edge"/>
          <c:yMode val="edge"/>
          <c:x val="0.14952271728397601"/>
          <c:y val="4.6265147211999397E-2"/>
        </c:manualLayout>
      </c:layout>
      <c:overlay val="0"/>
      <c:spPr>
        <a:noFill/>
        <a:ln>
          <a:noFill/>
        </a:ln>
        <a:effectLst/>
      </c:spPr>
      <c:txPr>
        <a:bodyPr rot="0" spcFirstLastPara="1" vertOverflow="ellipsis" vert="horz" wrap="square" anchor="ctr" anchorCtr="1"/>
        <a:lstStyle/>
        <a:p>
          <a:pPr algn="ct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46320251881173E-3"/>
          <c:y val="0.17171296296296301"/>
          <c:w val="0.84415588665347197"/>
          <c:h val="0.61498432487605703"/>
        </c:manualLayout>
      </c:layout>
      <c:barChart>
        <c:barDir val="col"/>
        <c:grouping val="clustered"/>
        <c:varyColors val="0"/>
        <c:ser>
          <c:idx val="0"/>
          <c:order val="0"/>
          <c:tx>
            <c:strRef>
              <c:f>'Dual Credit'!$A$24</c:f>
              <c:strCache>
                <c:ptCount val="1"/>
                <c:pt idx="0">
                  <c:v>Dual Credit Participation  </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'Dual Credit'!$B$23:$E$23</c:f>
              <c:strCache>
                <c:ptCount val="4"/>
                <c:pt idx="0">
                  <c:v>2014-15</c:v>
                </c:pt>
                <c:pt idx="1">
                  <c:v>2015-16</c:v>
                </c:pt>
                <c:pt idx="2">
                  <c:v>2016-17</c:v>
                </c:pt>
                <c:pt idx="3">
                  <c:v>2017-18</c:v>
                </c:pt>
              </c:strCache>
            </c:strRef>
          </c:cat>
          <c:val>
            <c:numRef>
              <c:f>'Dual Credit'!$B$24:$E$24</c:f>
              <c:numCache>
                <c:formatCode>#,##0</c:formatCode>
                <c:ptCount val="4"/>
                <c:pt idx="0">
                  <c:v>10915</c:v>
                </c:pt>
                <c:pt idx="1">
                  <c:v>15172</c:v>
                </c:pt>
                <c:pt idx="2">
                  <c:v>20580</c:v>
                </c:pt>
                <c:pt idx="3">
                  <c:v>26026</c:v>
                </c:pt>
              </c:numCache>
            </c:numRef>
          </c:val>
          <c:extLst>
            <c:ext xmlns:c16="http://schemas.microsoft.com/office/drawing/2014/chart" uri="{C3380CC4-5D6E-409C-BE32-E72D297353CC}">
              <c16:uniqueId val="{00000000-9306-4327-9314-92E0A1A50F82}"/>
            </c:ext>
          </c:extLst>
        </c:ser>
        <c:dLbls>
          <c:showLegendKey val="0"/>
          <c:showVal val="0"/>
          <c:showCatName val="0"/>
          <c:showSerName val="0"/>
          <c:showPercent val="0"/>
          <c:showBubbleSize val="0"/>
        </c:dLbls>
        <c:gapWidth val="75"/>
        <c:overlap val="-25"/>
        <c:axId val="1980368"/>
        <c:axId val="32600448"/>
      </c:barChart>
      <c:catAx>
        <c:axId val="1980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2600448"/>
        <c:crosses val="autoZero"/>
        <c:auto val="1"/>
        <c:lblAlgn val="ctr"/>
        <c:lblOffset val="100"/>
        <c:noMultiLvlLbl val="0"/>
      </c:catAx>
      <c:valAx>
        <c:axId val="32600448"/>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1980368"/>
        <c:crosses val="autoZero"/>
        <c:crossBetween val="between"/>
      </c:valAx>
      <c:spPr>
        <a:noFill/>
        <a:ln>
          <a:noFill/>
        </a:ln>
        <a:effectLst/>
      </c:spPr>
    </c:plotArea>
    <c:plotVisOnly val="1"/>
    <c:dispBlanksAs val="gap"/>
    <c:showDLblsOverMax val="0"/>
  </c:chart>
  <c:spPr>
    <a:noFill/>
    <a:ln>
      <a:solidFill>
        <a:schemeClr val="bg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800" dirty="0">
                <a:solidFill>
                  <a:schemeClr val="tx1">
                    <a:lumMod val="65000"/>
                    <a:lumOff val="35000"/>
                  </a:schemeClr>
                </a:solidFill>
              </a:rPr>
              <a:t>Students Completing Career and Technical Education (CTE) Programs</a:t>
            </a:r>
          </a:p>
        </c:rich>
      </c:tx>
      <c:layout>
        <c:manualLayout>
          <c:xMode val="edge"/>
          <c:yMode val="edge"/>
          <c:x val="0.14494328509143201"/>
          <c:y val="3.4859665144095298E-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CTE!$B$1</c:f>
              <c:strCache>
                <c:ptCount val="1"/>
                <c:pt idx="0">
                  <c:v>2014-15</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CTE!$A$2</c:f>
              <c:strCache>
                <c:ptCount val="1"/>
                <c:pt idx="0">
                  <c:v>Students completing Career and Technical Education programs</c:v>
                </c:pt>
              </c:strCache>
            </c:strRef>
          </c:cat>
          <c:val>
            <c:numRef>
              <c:f>CTE!$B$2</c:f>
              <c:numCache>
                <c:formatCode>_(* #,##0_);_(* \(#,##0\);_(* "-"??_);_(@_)</c:formatCode>
                <c:ptCount val="1"/>
                <c:pt idx="0">
                  <c:v>6912</c:v>
                </c:pt>
              </c:numCache>
            </c:numRef>
          </c:val>
          <c:extLst>
            <c:ext xmlns:c16="http://schemas.microsoft.com/office/drawing/2014/chart" uri="{C3380CC4-5D6E-409C-BE32-E72D297353CC}">
              <c16:uniqueId val="{00000000-8E7B-47D4-BF81-E0C920DA9637}"/>
            </c:ext>
          </c:extLst>
        </c:ser>
        <c:ser>
          <c:idx val="1"/>
          <c:order val="1"/>
          <c:tx>
            <c:strRef>
              <c:f>CTE!$C$1</c:f>
              <c:strCache>
                <c:ptCount val="1"/>
                <c:pt idx="0">
                  <c:v>2015-16</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CTE!$A$2</c:f>
              <c:strCache>
                <c:ptCount val="1"/>
                <c:pt idx="0">
                  <c:v>Students completing Career and Technical Education programs</c:v>
                </c:pt>
              </c:strCache>
            </c:strRef>
          </c:cat>
          <c:val>
            <c:numRef>
              <c:f>CTE!$C$2</c:f>
              <c:numCache>
                <c:formatCode>#,##0_);\(#,##0\)</c:formatCode>
                <c:ptCount val="1"/>
                <c:pt idx="0">
                  <c:v>7403</c:v>
                </c:pt>
              </c:numCache>
            </c:numRef>
          </c:val>
          <c:extLst>
            <c:ext xmlns:c16="http://schemas.microsoft.com/office/drawing/2014/chart" uri="{C3380CC4-5D6E-409C-BE32-E72D297353CC}">
              <c16:uniqueId val="{00000001-8E7B-47D4-BF81-E0C920DA9637}"/>
            </c:ext>
          </c:extLst>
        </c:ser>
        <c:ser>
          <c:idx val="2"/>
          <c:order val="2"/>
          <c:tx>
            <c:strRef>
              <c:f>CTE!$D$1</c:f>
              <c:strCache>
                <c:ptCount val="1"/>
                <c:pt idx="0">
                  <c:v>2016-17</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CTE!$A$2</c:f>
              <c:strCache>
                <c:ptCount val="1"/>
                <c:pt idx="0">
                  <c:v>Students completing Career and Technical Education programs</c:v>
                </c:pt>
              </c:strCache>
            </c:strRef>
          </c:cat>
          <c:val>
            <c:numRef>
              <c:f>CTE!$D$2</c:f>
              <c:numCache>
                <c:formatCode>#,##0_);\(#,##0\)</c:formatCode>
                <c:ptCount val="1"/>
                <c:pt idx="0">
                  <c:v>7828</c:v>
                </c:pt>
              </c:numCache>
            </c:numRef>
          </c:val>
          <c:extLst>
            <c:ext xmlns:c16="http://schemas.microsoft.com/office/drawing/2014/chart" uri="{C3380CC4-5D6E-409C-BE32-E72D297353CC}">
              <c16:uniqueId val="{00000002-8E7B-47D4-BF81-E0C920DA9637}"/>
            </c:ext>
          </c:extLst>
        </c:ser>
        <c:dLbls>
          <c:dLblPos val="outEnd"/>
          <c:showLegendKey val="0"/>
          <c:showVal val="1"/>
          <c:showCatName val="0"/>
          <c:showSerName val="0"/>
          <c:showPercent val="0"/>
          <c:showBubbleSize val="0"/>
        </c:dLbls>
        <c:gapWidth val="100"/>
        <c:overlap val="-24"/>
        <c:axId val="27635168"/>
        <c:axId val="650448"/>
      </c:barChart>
      <c:catAx>
        <c:axId val="27635168"/>
        <c:scaling>
          <c:orientation val="minMax"/>
        </c:scaling>
        <c:delete val="1"/>
        <c:axPos val="b"/>
        <c:numFmt formatCode="General" sourceLinked="1"/>
        <c:majorTickMark val="none"/>
        <c:minorTickMark val="none"/>
        <c:tickLblPos val="nextTo"/>
        <c:crossAx val="650448"/>
        <c:crosses val="autoZero"/>
        <c:auto val="1"/>
        <c:lblAlgn val="ctr"/>
        <c:lblOffset val="100"/>
        <c:noMultiLvlLbl val="0"/>
      </c:catAx>
      <c:valAx>
        <c:axId val="650448"/>
        <c:scaling>
          <c:orientation val="minMax"/>
        </c:scaling>
        <c:delete val="1"/>
        <c:axPos val="l"/>
        <c:majorGridlines>
          <c:spPr>
            <a:ln w="9525" cap="flat" cmpd="sng" algn="ctr">
              <a:solidFill>
                <a:schemeClr val="tx2">
                  <a:lumMod val="15000"/>
                  <a:lumOff val="85000"/>
                </a:schemeClr>
              </a:solidFill>
              <a:round/>
            </a:ln>
            <a:effectLst/>
          </c:spPr>
        </c:majorGridlines>
        <c:numFmt formatCode="_(* #,##0_);_(* \(#,##0\);_(* &quot;-&quot;??_);_(@_)" sourceLinked="1"/>
        <c:majorTickMark val="none"/>
        <c:minorTickMark val="none"/>
        <c:tickLblPos val="nextTo"/>
        <c:crossAx val="27635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E84B21-112B-4615-BE35-5CF6E4629D3C}" type="doc">
      <dgm:prSet loTypeId="urn:microsoft.com/office/officeart/2005/8/layout/hProcess11" loCatId="process" qsTypeId="urn:microsoft.com/office/officeart/2005/8/quickstyle/simple1" qsCatId="simple" csTypeId="urn:microsoft.com/office/officeart/2005/8/colors/accent1_2" csCatId="accent1" phldr="1"/>
      <dgm:spPr/>
    </dgm:pt>
    <dgm:pt modelId="{47953AAA-E536-477D-9DE5-74EBFFE06780}">
      <dgm:prSet phldrT="[Text]" custT="1"/>
      <dgm:spPr/>
      <dgm:t>
        <a:bodyPr/>
        <a:lstStyle/>
        <a:p>
          <a:r>
            <a:rPr lang="en-US" sz="2000" dirty="0"/>
            <a:t>1988</a:t>
          </a:r>
          <a:r>
            <a:rPr lang="en-US" sz="1100" dirty="0"/>
            <a:t> </a:t>
          </a:r>
        </a:p>
        <a:p>
          <a:r>
            <a:rPr lang="en-US" sz="1100" dirty="0"/>
            <a:t> First Accountability Results, Districts rated 1 – 3, based on Performance</a:t>
          </a:r>
        </a:p>
      </dgm:t>
    </dgm:pt>
    <dgm:pt modelId="{6080E647-3B22-4BA5-8EBE-891129565032}" type="parTrans" cxnId="{F4F6475D-F9C9-49F6-B220-B35F2C5A5AD8}">
      <dgm:prSet/>
      <dgm:spPr/>
      <dgm:t>
        <a:bodyPr/>
        <a:lstStyle/>
        <a:p>
          <a:endParaRPr lang="en-US"/>
        </a:p>
      </dgm:t>
    </dgm:pt>
    <dgm:pt modelId="{63133FBC-45A3-4D5C-AC7E-D81835A48031}" type="sibTrans" cxnId="{F4F6475D-F9C9-49F6-B220-B35F2C5A5AD8}">
      <dgm:prSet/>
      <dgm:spPr/>
      <dgm:t>
        <a:bodyPr/>
        <a:lstStyle/>
        <a:p>
          <a:endParaRPr lang="en-US"/>
        </a:p>
      </dgm:t>
    </dgm:pt>
    <dgm:pt modelId="{190B3A9F-28E9-441A-ACF9-4944422865FF}">
      <dgm:prSet phldrT="[Text]" custT="1"/>
      <dgm:spPr/>
      <dgm:t>
        <a:bodyPr/>
        <a:lstStyle/>
        <a:p>
          <a:r>
            <a:rPr lang="en-US" sz="2000" dirty="0"/>
            <a:t>1995 </a:t>
          </a:r>
        </a:p>
        <a:p>
          <a:r>
            <a:rPr lang="en-US" sz="1200" dirty="0"/>
            <a:t> Districts Rated 1 – 5, based on Performance</a:t>
          </a:r>
        </a:p>
      </dgm:t>
    </dgm:pt>
    <dgm:pt modelId="{419E0BE6-4A01-49F0-9460-9586677E419B}" type="parTrans" cxnId="{9BFF019E-F9A9-40A8-9C01-A0942CF2D203}">
      <dgm:prSet/>
      <dgm:spPr/>
      <dgm:t>
        <a:bodyPr/>
        <a:lstStyle/>
        <a:p>
          <a:endParaRPr lang="en-US"/>
        </a:p>
      </dgm:t>
    </dgm:pt>
    <dgm:pt modelId="{7B95B2C4-C882-4030-8A57-5A3F837E0CF7}" type="sibTrans" cxnId="{9BFF019E-F9A9-40A8-9C01-A0942CF2D203}">
      <dgm:prSet/>
      <dgm:spPr/>
      <dgm:t>
        <a:bodyPr/>
        <a:lstStyle/>
        <a:p>
          <a:endParaRPr lang="en-US"/>
        </a:p>
      </dgm:t>
    </dgm:pt>
    <dgm:pt modelId="{643E5DB4-4133-4D43-840C-1D65FD3F8262}">
      <dgm:prSet phldrT="[Text]" custT="1"/>
      <dgm:spPr/>
      <dgm:t>
        <a:bodyPr/>
        <a:lstStyle/>
        <a:p>
          <a:r>
            <a:rPr lang="en-US" sz="2000" dirty="0"/>
            <a:t>2003</a:t>
          </a:r>
        </a:p>
        <a:p>
          <a:r>
            <a:rPr lang="en-US" sz="1200" dirty="0"/>
            <a:t>  Schools Rated Level 1 – 5 based on Performance and Growth</a:t>
          </a:r>
        </a:p>
      </dgm:t>
    </dgm:pt>
    <dgm:pt modelId="{5FA42384-A589-4C36-B259-B33103712EC4}" type="parTrans" cxnId="{5EAFF9AF-6103-440E-B531-50F5F7AFB7F4}">
      <dgm:prSet/>
      <dgm:spPr/>
      <dgm:t>
        <a:bodyPr/>
        <a:lstStyle/>
        <a:p>
          <a:endParaRPr lang="en-US"/>
        </a:p>
      </dgm:t>
    </dgm:pt>
    <dgm:pt modelId="{4F5302D3-C6B3-41BA-962E-03064F8D0103}" type="sibTrans" cxnId="{5EAFF9AF-6103-440E-B531-50F5F7AFB7F4}">
      <dgm:prSet/>
      <dgm:spPr/>
      <dgm:t>
        <a:bodyPr/>
        <a:lstStyle/>
        <a:p>
          <a:endParaRPr lang="en-US"/>
        </a:p>
      </dgm:t>
    </dgm:pt>
    <dgm:pt modelId="{49890B7C-B03E-4F98-AAEC-239E966CA0EE}">
      <dgm:prSet phldrT="[Text]" custT="1"/>
      <dgm:spPr/>
      <dgm:t>
        <a:bodyPr/>
        <a:lstStyle/>
        <a:p>
          <a:r>
            <a:rPr lang="en-US" sz="2000" dirty="0"/>
            <a:t>2009</a:t>
          </a:r>
          <a:r>
            <a:rPr lang="en-US" sz="1100" dirty="0"/>
            <a:t> </a:t>
          </a:r>
        </a:p>
        <a:p>
          <a:r>
            <a:rPr lang="en-US" sz="1100" dirty="0"/>
            <a:t> Districts and Schools Rated 1-7, based on Performance, Growth, and Completion</a:t>
          </a:r>
        </a:p>
      </dgm:t>
    </dgm:pt>
    <dgm:pt modelId="{BB2DF38D-D8A9-4004-8C7F-77881DC08945}" type="parTrans" cxnId="{FA2F13F7-CD85-41EB-A7A2-5D20854D0966}">
      <dgm:prSet/>
      <dgm:spPr/>
      <dgm:t>
        <a:bodyPr/>
        <a:lstStyle/>
        <a:p>
          <a:endParaRPr lang="en-US"/>
        </a:p>
      </dgm:t>
    </dgm:pt>
    <dgm:pt modelId="{532850E9-70EC-425F-B5FF-72CDE8BEA97E}" type="sibTrans" cxnId="{FA2F13F7-CD85-41EB-A7A2-5D20854D0966}">
      <dgm:prSet/>
      <dgm:spPr/>
      <dgm:t>
        <a:bodyPr/>
        <a:lstStyle/>
        <a:p>
          <a:endParaRPr lang="en-US"/>
        </a:p>
      </dgm:t>
    </dgm:pt>
    <dgm:pt modelId="{150A3452-92EE-494F-9A65-64D72C1E9340}">
      <dgm:prSet phldrT="[Text]" custT="1"/>
      <dgm:spPr/>
      <dgm:t>
        <a:bodyPr/>
        <a:lstStyle/>
        <a:p>
          <a:r>
            <a:rPr lang="en-US" sz="2000" dirty="0"/>
            <a:t>2013</a:t>
          </a:r>
          <a:r>
            <a:rPr lang="en-US" sz="1200" dirty="0"/>
            <a:t> </a:t>
          </a:r>
        </a:p>
        <a:p>
          <a:r>
            <a:rPr lang="en-US" sz="1200" dirty="0"/>
            <a:t> Current Model Implemented</a:t>
          </a:r>
        </a:p>
      </dgm:t>
    </dgm:pt>
    <dgm:pt modelId="{01220124-FD9A-46D4-AAD3-2567B751553D}" type="parTrans" cxnId="{13BCA72F-BEB9-4F42-8AA3-233F6CD9F6CC}">
      <dgm:prSet/>
      <dgm:spPr/>
      <dgm:t>
        <a:bodyPr/>
        <a:lstStyle/>
        <a:p>
          <a:endParaRPr lang="en-US"/>
        </a:p>
      </dgm:t>
    </dgm:pt>
    <dgm:pt modelId="{2A509757-3EB1-4E08-80B1-96389B964405}" type="sibTrans" cxnId="{13BCA72F-BEB9-4F42-8AA3-233F6CD9F6CC}">
      <dgm:prSet/>
      <dgm:spPr/>
      <dgm:t>
        <a:bodyPr/>
        <a:lstStyle/>
        <a:p>
          <a:endParaRPr lang="en-US"/>
        </a:p>
      </dgm:t>
    </dgm:pt>
    <dgm:pt modelId="{C43C1A2E-EDCC-4149-8B26-8AF5F7542479}" type="pres">
      <dgm:prSet presAssocID="{FBE84B21-112B-4615-BE35-5CF6E4629D3C}" presName="Name0" presStyleCnt="0">
        <dgm:presLayoutVars>
          <dgm:dir/>
          <dgm:resizeHandles val="exact"/>
        </dgm:presLayoutVars>
      </dgm:prSet>
      <dgm:spPr/>
    </dgm:pt>
    <dgm:pt modelId="{8917D34E-1943-4909-9547-219568B793D3}" type="pres">
      <dgm:prSet presAssocID="{FBE84B21-112B-4615-BE35-5CF6E4629D3C}" presName="arrow" presStyleLbl="bgShp" presStyleIdx="0" presStyleCnt="1"/>
      <dgm:spPr/>
    </dgm:pt>
    <dgm:pt modelId="{5744FD42-C5F2-4448-BB1D-9C5766D513BB}" type="pres">
      <dgm:prSet presAssocID="{FBE84B21-112B-4615-BE35-5CF6E4629D3C}" presName="points" presStyleCnt="0"/>
      <dgm:spPr/>
    </dgm:pt>
    <dgm:pt modelId="{41D60A5A-BF6C-43A0-90F9-BF1DB409B5C4}" type="pres">
      <dgm:prSet presAssocID="{47953AAA-E536-477D-9DE5-74EBFFE06780}" presName="compositeA" presStyleCnt="0"/>
      <dgm:spPr/>
    </dgm:pt>
    <dgm:pt modelId="{DF79C207-CB67-4DA7-BBF5-5E3513A3E454}" type="pres">
      <dgm:prSet presAssocID="{47953AAA-E536-477D-9DE5-74EBFFE06780}" presName="textA" presStyleLbl="revTx" presStyleIdx="0" presStyleCnt="5" custScaleX="145110">
        <dgm:presLayoutVars>
          <dgm:bulletEnabled val="1"/>
        </dgm:presLayoutVars>
      </dgm:prSet>
      <dgm:spPr/>
    </dgm:pt>
    <dgm:pt modelId="{FEB545C3-5961-474C-8BE7-D4C2F0315D8E}" type="pres">
      <dgm:prSet presAssocID="{47953AAA-E536-477D-9DE5-74EBFFE06780}" presName="circleA" presStyleLbl="node1" presStyleIdx="0" presStyleCnt="5"/>
      <dgm:spPr/>
    </dgm:pt>
    <dgm:pt modelId="{E4894BF5-8D46-4799-894E-28EDEF3AC7A1}" type="pres">
      <dgm:prSet presAssocID="{47953AAA-E536-477D-9DE5-74EBFFE06780}" presName="spaceA" presStyleCnt="0"/>
      <dgm:spPr/>
    </dgm:pt>
    <dgm:pt modelId="{22EA2381-E9BF-48AF-A159-FEEE30B13795}" type="pres">
      <dgm:prSet presAssocID="{63133FBC-45A3-4D5C-AC7E-D81835A48031}" presName="space" presStyleCnt="0"/>
      <dgm:spPr/>
    </dgm:pt>
    <dgm:pt modelId="{8178EA98-9784-46F4-B0F5-77A5588CC5E8}" type="pres">
      <dgm:prSet presAssocID="{190B3A9F-28E9-441A-ACF9-4944422865FF}" presName="compositeB" presStyleCnt="0"/>
      <dgm:spPr/>
    </dgm:pt>
    <dgm:pt modelId="{E7E8299B-8CC7-47FF-9E68-EAF0E7944841}" type="pres">
      <dgm:prSet presAssocID="{190B3A9F-28E9-441A-ACF9-4944422865FF}" presName="textB" presStyleLbl="revTx" presStyleIdx="1" presStyleCnt="5" custScaleX="130503">
        <dgm:presLayoutVars>
          <dgm:bulletEnabled val="1"/>
        </dgm:presLayoutVars>
      </dgm:prSet>
      <dgm:spPr/>
    </dgm:pt>
    <dgm:pt modelId="{FE28056B-49EC-4E46-A419-1632C0129F02}" type="pres">
      <dgm:prSet presAssocID="{190B3A9F-28E9-441A-ACF9-4944422865FF}" presName="circleB" presStyleLbl="node1" presStyleIdx="1" presStyleCnt="5"/>
      <dgm:spPr/>
    </dgm:pt>
    <dgm:pt modelId="{D6F3EB4D-3E62-44DF-9EE0-958708D1495D}" type="pres">
      <dgm:prSet presAssocID="{190B3A9F-28E9-441A-ACF9-4944422865FF}" presName="spaceB" presStyleCnt="0"/>
      <dgm:spPr/>
    </dgm:pt>
    <dgm:pt modelId="{87DED46E-B915-469C-A5FB-535D2C25FD47}" type="pres">
      <dgm:prSet presAssocID="{7B95B2C4-C882-4030-8A57-5A3F837E0CF7}" presName="space" presStyleCnt="0"/>
      <dgm:spPr/>
    </dgm:pt>
    <dgm:pt modelId="{2ADCA841-084D-47AD-9C8E-4B71B2DCEC69}" type="pres">
      <dgm:prSet presAssocID="{643E5DB4-4133-4D43-840C-1D65FD3F8262}" presName="compositeA" presStyleCnt="0"/>
      <dgm:spPr/>
    </dgm:pt>
    <dgm:pt modelId="{942512AE-8E72-4D11-834E-AAE8B2804559}" type="pres">
      <dgm:prSet presAssocID="{643E5DB4-4133-4D43-840C-1D65FD3F8262}" presName="textA" presStyleLbl="revTx" presStyleIdx="2" presStyleCnt="5" custScaleX="137019">
        <dgm:presLayoutVars>
          <dgm:bulletEnabled val="1"/>
        </dgm:presLayoutVars>
      </dgm:prSet>
      <dgm:spPr/>
    </dgm:pt>
    <dgm:pt modelId="{B45A4B14-B40B-45C0-8B60-3EC5A990E263}" type="pres">
      <dgm:prSet presAssocID="{643E5DB4-4133-4D43-840C-1D65FD3F8262}" presName="circleA" presStyleLbl="node1" presStyleIdx="2" presStyleCnt="5"/>
      <dgm:spPr/>
    </dgm:pt>
    <dgm:pt modelId="{2848259F-0C4C-447C-A5F5-BB0FB3A65384}" type="pres">
      <dgm:prSet presAssocID="{643E5DB4-4133-4D43-840C-1D65FD3F8262}" presName="spaceA" presStyleCnt="0"/>
      <dgm:spPr/>
    </dgm:pt>
    <dgm:pt modelId="{7D2C081F-8B4F-4132-AE07-2658C4292387}" type="pres">
      <dgm:prSet presAssocID="{4F5302D3-C6B3-41BA-962E-03064F8D0103}" presName="space" presStyleCnt="0"/>
      <dgm:spPr/>
    </dgm:pt>
    <dgm:pt modelId="{9F700099-321A-41A4-A8A3-98EEF2173B03}" type="pres">
      <dgm:prSet presAssocID="{49890B7C-B03E-4F98-AAEC-239E966CA0EE}" presName="compositeB" presStyleCnt="0"/>
      <dgm:spPr/>
    </dgm:pt>
    <dgm:pt modelId="{EDFE3933-816B-4C0A-8B8E-7D24A4140214}" type="pres">
      <dgm:prSet presAssocID="{49890B7C-B03E-4F98-AAEC-239E966CA0EE}" presName="textB" presStyleLbl="revTx" presStyleIdx="3" presStyleCnt="5" custScaleX="165076">
        <dgm:presLayoutVars>
          <dgm:bulletEnabled val="1"/>
        </dgm:presLayoutVars>
      </dgm:prSet>
      <dgm:spPr/>
    </dgm:pt>
    <dgm:pt modelId="{15546F34-5554-473D-AEC0-ABCC62E64417}" type="pres">
      <dgm:prSet presAssocID="{49890B7C-B03E-4F98-AAEC-239E966CA0EE}" presName="circleB" presStyleLbl="node1" presStyleIdx="3" presStyleCnt="5"/>
      <dgm:spPr/>
    </dgm:pt>
    <dgm:pt modelId="{A8F65832-69E1-4E1F-A66D-C100D6F36133}" type="pres">
      <dgm:prSet presAssocID="{49890B7C-B03E-4F98-AAEC-239E966CA0EE}" presName="spaceB" presStyleCnt="0"/>
      <dgm:spPr/>
    </dgm:pt>
    <dgm:pt modelId="{9658251D-773D-4DDC-A826-0C5C20AD2B52}" type="pres">
      <dgm:prSet presAssocID="{532850E9-70EC-425F-B5FF-72CDE8BEA97E}" presName="space" presStyleCnt="0"/>
      <dgm:spPr/>
    </dgm:pt>
    <dgm:pt modelId="{70D89B16-D836-4B41-B0A0-8A2E81BA14BC}" type="pres">
      <dgm:prSet presAssocID="{150A3452-92EE-494F-9A65-64D72C1E9340}" presName="compositeA" presStyleCnt="0"/>
      <dgm:spPr/>
    </dgm:pt>
    <dgm:pt modelId="{367AB1BB-5BDA-44DD-A2CF-DB2E509989A0}" type="pres">
      <dgm:prSet presAssocID="{150A3452-92EE-494F-9A65-64D72C1E9340}" presName="textA" presStyleLbl="revTx" presStyleIdx="4" presStyleCnt="5" custScaleX="126941" custScaleY="60247" custLinFactNeighborX="-845" custLinFactNeighborY="17283">
        <dgm:presLayoutVars>
          <dgm:bulletEnabled val="1"/>
        </dgm:presLayoutVars>
      </dgm:prSet>
      <dgm:spPr/>
    </dgm:pt>
    <dgm:pt modelId="{F11A1466-9A1C-4E9C-AC35-3A164D0C0AC7}" type="pres">
      <dgm:prSet presAssocID="{150A3452-92EE-494F-9A65-64D72C1E9340}" presName="circleA" presStyleLbl="node1" presStyleIdx="4" presStyleCnt="5"/>
      <dgm:spPr/>
    </dgm:pt>
    <dgm:pt modelId="{E410EE9E-1A5E-4CCE-807D-9926ABBA06E8}" type="pres">
      <dgm:prSet presAssocID="{150A3452-92EE-494F-9A65-64D72C1E9340}" presName="spaceA" presStyleCnt="0"/>
      <dgm:spPr/>
    </dgm:pt>
  </dgm:ptLst>
  <dgm:cxnLst>
    <dgm:cxn modelId="{13BCA72F-BEB9-4F42-8AA3-233F6CD9F6CC}" srcId="{FBE84B21-112B-4615-BE35-5CF6E4629D3C}" destId="{150A3452-92EE-494F-9A65-64D72C1E9340}" srcOrd="4" destOrd="0" parTransId="{01220124-FD9A-46D4-AAD3-2567B751553D}" sibTransId="{2A509757-3EB1-4E08-80B1-96389B964405}"/>
    <dgm:cxn modelId="{093ED534-A4C9-4DA6-9975-7B9DA11412B7}" type="presOf" srcId="{47953AAA-E536-477D-9DE5-74EBFFE06780}" destId="{DF79C207-CB67-4DA7-BBF5-5E3513A3E454}" srcOrd="0" destOrd="0" presId="urn:microsoft.com/office/officeart/2005/8/layout/hProcess11"/>
    <dgm:cxn modelId="{F4F6475D-F9C9-49F6-B220-B35F2C5A5AD8}" srcId="{FBE84B21-112B-4615-BE35-5CF6E4629D3C}" destId="{47953AAA-E536-477D-9DE5-74EBFFE06780}" srcOrd="0" destOrd="0" parTransId="{6080E647-3B22-4BA5-8EBE-891129565032}" sibTransId="{63133FBC-45A3-4D5C-AC7E-D81835A48031}"/>
    <dgm:cxn modelId="{F0608A42-4CD0-4299-864A-89207780C69E}" type="presOf" srcId="{49890B7C-B03E-4F98-AAEC-239E966CA0EE}" destId="{EDFE3933-816B-4C0A-8B8E-7D24A4140214}" srcOrd="0" destOrd="0" presId="urn:microsoft.com/office/officeart/2005/8/layout/hProcess11"/>
    <dgm:cxn modelId="{F03A966C-43F7-4C6A-BF3F-D8164A438344}" type="presOf" srcId="{FBE84B21-112B-4615-BE35-5CF6E4629D3C}" destId="{C43C1A2E-EDCC-4149-8B26-8AF5F7542479}" srcOrd="0" destOrd="0" presId="urn:microsoft.com/office/officeart/2005/8/layout/hProcess11"/>
    <dgm:cxn modelId="{9BFF019E-F9A9-40A8-9C01-A0942CF2D203}" srcId="{FBE84B21-112B-4615-BE35-5CF6E4629D3C}" destId="{190B3A9F-28E9-441A-ACF9-4944422865FF}" srcOrd="1" destOrd="0" parTransId="{419E0BE6-4A01-49F0-9460-9586677E419B}" sibTransId="{7B95B2C4-C882-4030-8A57-5A3F837E0CF7}"/>
    <dgm:cxn modelId="{5EAFF9AF-6103-440E-B531-50F5F7AFB7F4}" srcId="{FBE84B21-112B-4615-BE35-5CF6E4629D3C}" destId="{643E5DB4-4133-4D43-840C-1D65FD3F8262}" srcOrd="2" destOrd="0" parTransId="{5FA42384-A589-4C36-B259-B33103712EC4}" sibTransId="{4F5302D3-C6B3-41BA-962E-03064F8D0103}"/>
    <dgm:cxn modelId="{457CB9D4-6004-48AA-9D76-FDB403326AE5}" type="presOf" srcId="{643E5DB4-4133-4D43-840C-1D65FD3F8262}" destId="{942512AE-8E72-4D11-834E-AAE8B2804559}" srcOrd="0" destOrd="0" presId="urn:microsoft.com/office/officeart/2005/8/layout/hProcess11"/>
    <dgm:cxn modelId="{50ED6EDB-9C3C-4E76-8A51-DD21AEB0BAAF}" type="presOf" srcId="{150A3452-92EE-494F-9A65-64D72C1E9340}" destId="{367AB1BB-5BDA-44DD-A2CF-DB2E509989A0}" srcOrd="0" destOrd="0" presId="urn:microsoft.com/office/officeart/2005/8/layout/hProcess11"/>
    <dgm:cxn modelId="{DE50B9F1-EECB-4047-B03F-058469A7DD97}" type="presOf" srcId="{190B3A9F-28E9-441A-ACF9-4944422865FF}" destId="{E7E8299B-8CC7-47FF-9E68-EAF0E7944841}" srcOrd="0" destOrd="0" presId="urn:microsoft.com/office/officeart/2005/8/layout/hProcess11"/>
    <dgm:cxn modelId="{FA2F13F7-CD85-41EB-A7A2-5D20854D0966}" srcId="{FBE84B21-112B-4615-BE35-5CF6E4629D3C}" destId="{49890B7C-B03E-4F98-AAEC-239E966CA0EE}" srcOrd="3" destOrd="0" parTransId="{BB2DF38D-D8A9-4004-8C7F-77881DC08945}" sibTransId="{532850E9-70EC-425F-B5FF-72CDE8BEA97E}"/>
    <dgm:cxn modelId="{61F21EEE-C5A2-493A-947B-B145A3326255}" type="presParOf" srcId="{C43C1A2E-EDCC-4149-8B26-8AF5F7542479}" destId="{8917D34E-1943-4909-9547-219568B793D3}" srcOrd="0" destOrd="0" presId="urn:microsoft.com/office/officeart/2005/8/layout/hProcess11"/>
    <dgm:cxn modelId="{546370DC-E669-4381-BFE4-B6CA16769145}" type="presParOf" srcId="{C43C1A2E-EDCC-4149-8B26-8AF5F7542479}" destId="{5744FD42-C5F2-4448-BB1D-9C5766D513BB}" srcOrd="1" destOrd="0" presId="urn:microsoft.com/office/officeart/2005/8/layout/hProcess11"/>
    <dgm:cxn modelId="{729B4849-F03F-4B14-A032-8561EC761D6C}" type="presParOf" srcId="{5744FD42-C5F2-4448-BB1D-9C5766D513BB}" destId="{41D60A5A-BF6C-43A0-90F9-BF1DB409B5C4}" srcOrd="0" destOrd="0" presId="urn:microsoft.com/office/officeart/2005/8/layout/hProcess11"/>
    <dgm:cxn modelId="{B57C66A7-A993-4886-95AF-0C1158859306}" type="presParOf" srcId="{41D60A5A-BF6C-43A0-90F9-BF1DB409B5C4}" destId="{DF79C207-CB67-4DA7-BBF5-5E3513A3E454}" srcOrd="0" destOrd="0" presId="urn:microsoft.com/office/officeart/2005/8/layout/hProcess11"/>
    <dgm:cxn modelId="{4E65F236-96F6-4BC9-90A3-CE77E7E6D6E1}" type="presParOf" srcId="{41D60A5A-BF6C-43A0-90F9-BF1DB409B5C4}" destId="{FEB545C3-5961-474C-8BE7-D4C2F0315D8E}" srcOrd="1" destOrd="0" presId="urn:microsoft.com/office/officeart/2005/8/layout/hProcess11"/>
    <dgm:cxn modelId="{E02DED90-B34A-45D1-93E4-1DE158928FE2}" type="presParOf" srcId="{41D60A5A-BF6C-43A0-90F9-BF1DB409B5C4}" destId="{E4894BF5-8D46-4799-894E-28EDEF3AC7A1}" srcOrd="2" destOrd="0" presId="urn:microsoft.com/office/officeart/2005/8/layout/hProcess11"/>
    <dgm:cxn modelId="{F4D327A0-33B3-4BAE-BE23-4DA8FCCAF2F7}" type="presParOf" srcId="{5744FD42-C5F2-4448-BB1D-9C5766D513BB}" destId="{22EA2381-E9BF-48AF-A159-FEEE30B13795}" srcOrd="1" destOrd="0" presId="urn:microsoft.com/office/officeart/2005/8/layout/hProcess11"/>
    <dgm:cxn modelId="{87E533D2-9C01-45C8-912A-4AA7789FCAAC}" type="presParOf" srcId="{5744FD42-C5F2-4448-BB1D-9C5766D513BB}" destId="{8178EA98-9784-46F4-B0F5-77A5588CC5E8}" srcOrd="2" destOrd="0" presId="urn:microsoft.com/office/officeart/2005/8/layout/hProcess11"/>
    <dgm:cxn modelId="{693DF620-8E6C-43E0-A5D8-B2EA28F694AF}" type="presParOf" srcId="{8178EA98-9784-46F4-B0F5-77A5588CC5E8}" destId="{E7E8299B-8CC7-47FF-9E68-EAF0E7944841}" srcOrd="0" destOrd="0" presId="urn:microsoft.com/office/officeart/2005/8/layout/hProcess11"/>
    <dgm:cxn modelId="{1A82685E-0544-4205-8C8F-FE67631D57F5}" type="presParOf" srcId="{8178EA98-9784-46F4-B0F5-77A5588CC5E8}" destId="{FE28056B-49EC-4E46-A419-1632C0129F02}" srcOrd="1" destOrd="0" presId="urn:microsoft.com/office/officeart/2005/8/layout/hProcess11"/>
    <dgm:cxn modelId="{C1F0CC4E-FDE1-4CC8-83EF-DCEBFCB93820}" type="presParOf" srcId="{8178EA98-9784-46F4-B0F5-77A5588CC5E8}" destId="{D6F3EB4D-3E62-44DF-9EE0-958708D1495D}" srcOrd="2" destOrd="0" presId="urn:microsoft.com/office/officeart/2005/8/layout/hProcess11"/>
    <dgm:cxn modelId="{DBE0AEDB-69EB-4253-9B9A-75C63A5665A6}" type="presParOf" srcId="{5744FD42-C5F2-4448-BB1D-9C5766D513BB}" destId="{87DED46E-B915-469C-A5FB-535D2C25FD47}" srcOrd="3" destOrd="0" presId="urn:microsoft.com/office/officeart/2005/8/layout/hProcess11"/>
    <dgm:cxn modelId="{DDB98DA9-A045-48B5-9BB2-426BF7CBEA1C}" type="presParOf" srcId="{5744FD42-C5F2-4448-BB1D-9C5766D513BB}" destId="{2ADCA841-084D-47AD-9C8E-4B71B2DCEC69}" srcOrd="4" destOrd="0" presId="urn:microsoft.com/office/officeart/2005/8/layout/hProcess11"/>
    <dgm:cxn modelId="{1AE0F009-98A2-491D-B7A4-91FC70BD4B80}" type="presParOf" srcId="{2ADCA841-084D-47AD-9C8E-4B71B2DCEC69}" destId="{942512AE-8E72-4D11-834E-AAE8B2804559}" srcOrd="0" destOrd="0" presId="urn:microsoft.com/office/officeart/2005/8/layout/hProcess11"/>
    <dgm:cxn modelId="{FB98094F-756A-418E-8FE6-FBBA6244C0EC}" type="presParOf" srcId="{2ADCA841-084D-47AD-9C8E-4B71B2DCEC69}" destId="{B45A4B14-B40B-45C0-8B60-3EC5A990E263}" srcOrd="1" destOrd="0" presId="urn:microsoft.com/office/officeart/2005/8/layout/hProcess11"/>
    <dgm:cxn modelId="{D8A46F63-87B0-466B-A471-838C6D834559}" type="presParOf" srcId="{2ADCA841-084D-47AD-9C8E-4B71B2DCEC69}" destId="{2848259F-0C4C-447C-A5F5-BB0FB3A65384}" srcOrd="2" destOrd="0" presId="urn:microsoft.com/office/officeart/2005/8/layout/hProcess11"/>
    <dgm:cxn modelId="{3E8A6732-6FFB-4D60-933A-3A7AF643CFB4}" type="presParOf" srcId="{5744FD42-C5F2-4448-BB1D-9C5766D513BB}" destId="{7D2C081F-8B4F-4132-AE07-2658C4292387}" srcOrd="5" destOrd="0" presId="urn:microsoft.com/office/officeart/2005/8/layout/hProcess11"/>
    <dgm:cxn modelId="{CCC98C5B-A5CC-42E8-AFEE-44E1C1CA946A}" type="presParOf" srcId="{5744FD42-C5F2-4448-BB1D-9C5766D513BB}" destId="{9F700099-321A-41A4-A8A3-98EEF2173B03}" srcOrd="6" destOrd="0" presId="urn:microsoft.com/office/officeart/2005/8/layout/hProcess11"/>
    <dgm:cxn modelId="{7ADFE095-2C2C-4A6B-A620-E2D1A3A031C1}" type="presParOf" srcId="{9F700099-321A-41A4-A8A3-98EEF2173B03}" destId="{EDFE3933-816B-4C0A-8B8E-7D24A4140214}" srcOrd="0" destOrd="0" presId="urn:microsoft.com/office/officeart/2005/8/layout/hProcess11"/>
    <dgm:cxn modelId="{DD538113-796A-46F1-9888-0F1928C36123}" type="presParOf" srcId="{9F700099-321A-41A4-A8A3-98EEF2173B03}" destId="{15546F34-5554-473D-AEC0-ABCC62E64417}" srcOrd="1" destOrd="0" presId="urn:microsoft.com/office/officeart/2005/8/layout/hProcess11"/>
    <dgm:cxn modelId="{F9C1FC5C-FE64-4014-948B-49CD8E001A09}" type="presParOf" srcId="{9F700099-321A-41A4-A8A3-98EEF2173B03}" destId="{A8F65832-69E1-4E1F-A66D-C100D6F36133}" srcOrd="2" destOrd="0" presId="urn:microsoft.com/office/officeart/2005/8/layout/hProcess11"/>
    <dgm:cxn modelId="{F587D49F-4C8F-4208-8062-077845F39198}" type="presParOf" srcId="{5744FD42-C5F2-4448-BB1D-9C5766D513BB}" destId="{9658251D-773D-4DDC-A826-0C5C20AD2B52}" srcOrd="7" destOrd="0" presId="urn:microsoft.com/office/officeart/2005/8/layout/hProcess11"/>
    <dgm:cxn modelId="{640B2686-87BC-45CA-A2BF-60DFDD2606F3}" type="presParOf" srcId="{5744FD42-C5F2-4448-BB1D-9C5766D513BB}" destId="{70D89B16-D836-4B41-B0A0-8A2E81BA14BC}" srcOrd="8" destOrd="0" presId="urn:microsoft.com/office/officeart/2005/8/layout/hProcess11"/>
    <dgm:cxn modelId="{321E53C2-5A74-4F80-A489-77B8973DAD8C}" type="presParOf" srcId="{70D89B16-D836-4B41-B0A0-8A2E81BA14BC}" destId="{367AB1BB-5BDA-44DD-A2CF-DB2E509989A0}" srcOrd="0" destOrd="0" presId="urn:microsoft.com/office/officeart/2005/8/layout/hProcess11"/>
    <dgm:cxn modelId="{8A90D8C3-6658-4881-8461-3C827F393FB1}" type="presParOf" srcId="{70D89B16-D836-4B41-B0A0-8A2E81BA14BC}" destId="{F11A1466-9A1C-4E9C-AC35-3A164D0C0AC7}" srcOrd="1" destOrd="0" presId="urn:microsoft.com/office/officeart/2005/8/layout/hProcess11"/>
    <dgm:cxn modelId="{DF6712C5-5CB5-4751-B278-882C891E0901}" type="presParOf" srcId="{70D89B16-D836-4B41-B0A0-8A2E81BA14BC}" destId="{E410EE9E-1A5E-4CCE-807D-9926ABBA06E8}"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C1E0B5-0CAD-4BCD-977B-A6E69BBD1EA7}" type="doc">
      <dgm:prSet loTypeId="urn:microsoft.com/office/officeart/2009/3/layout/StepUpProcess" loCatId="process" qsTypeId="urn:microsoft.com/office/officeart/2005/8/quickstyle/3d2" qsCatId="3D" csTypeId="urn:microsoft.com/office/officeart/2005/8/colors/colorful4" csCatId="colorful" phldr="1"/>
      <dgm:spPr/>
      <dgm:t>
        <a:bodyPr/>
        <a:lstStyle/>
        <a:p>
          <a:endParaRPr lang="en-US"/>
        </a:p>
      </dgm:t>
    </dgm:pt>
    <dgm:pt modelId="{AC57E791-3579-45D6-A85D-643EB35F1DD3}">
      <dgm:prSet phldrT="[Text]"/>
      <dgm:spPr/>
      <dgm:t>
        <a:bodyPr/>
        <a:lstStyle/>
        <a:p>
          <a:r>
            <a:rPr lang="en-US" dirty="0"/>
            <a:t>1a</a:t>
          </a:r>
        </a:p>
      </dgm:t>
    </dgm:pt>
    <dgm:pt modelId="{EB6110A8-EFEC-4C33-B298-C10DEA499E2C}" type="parTrans" cxnId="{31588E7B-D06B-47FE-8853-79C479CA867D}">
      <dgm:prSet/>
      <dgm:spPr/>
      <dgm:t>
        <a:bodyPr/>
        <a:lstStyle/>
        <a:p>
          <a:endParaRPr lang="en-US"/>
        </a:p>
      </dgm:t>
    </dgm:pt>
    <dgm:pt modelId="{18F94C8A-0316-4383-A00E-E48C839A09DF}" type="sibTrans" cxnId="{31588E7B-D06B-47FE-8853-79C479CA867D}">
      <dgm:prSet/>
      <dgm:spPr/>
      <dgm:t>
        <a:bodyPr/>
        <a:lstStyle/>
        <a:p>
          <a:endParaRPr lang="en-US"/>
        </a:p>
      </dgm:t>
    </dgm:pt>
    <dgm:pt modelId="{67BC04E4-E2E0-4455-86C9-4490398CC67A}">
      <dgm:prSet phldrT="[Text]"/>
      <dgm:spPr/>
      <dgm:t>
        <a:bodyPr/>
        <a:lstStyle/>
        <a:p>
          <a:r>
            <a:rPr lang="en-US" dirty="0"/>
            <a:t>4</a:t>
          </a:r>
        </a:p>
      </dgm:t>
    </dgm:pt>
    <dgm:pt modelId="{BB44F586-A491-4F15-94CB-E7161F609FD1}" type="parTrans" cxnId="{8509488F-6AFD-4214-8C8A-337DFD1F30A5}">
      <dgm:prSet/>
      <dgm:spPr/>
      <dgm:t>
        <a:bodyPr/>
        <a:lstStyle/>
        <a:p>
          <a:endParaRPr lang="en-US"/>
        </a:p>
      </dgm:t>
    </dgm:pt>
    <dgm:pt modelId="{4B4DA596-D521-4303-AA6C-647E57985073}" type="sibTrans" cxnId="{8509488F-6AFD-4214-8C8A-337DFD1F30A5}">
      <dgm:prSet/>
      <dgm:spPr/>
      <dgm:t>
        <a:bodyPr/>
        <a:lstStyle/>
        <a:p>
          <a:endParaRPr lang="en-US"/>
        </a:p>
      </dgm:t>
    </dgm:pt>
    <dgm:pt modelId="{39BB1826-51EF-453D-87ED-FB095EAFF1DE}">
      <dgm:prSet phldrT="[Text]"/>
      <dgm:spPr/>
      <dgm:t>
        <a:bodyPr/>
        <a:lstStyle/>
        <a:p>
          <a:r>
            <a:rPr lang="en-US" dirty="0"/>
            <a:t>5</a:t>
          </a:r>
        </a:p>
      </dgm:t>
    </dgm:pt>
    <dgm:pt modelId="{739BD1BF-8B63-4D85-B010-205FAA078936}" type="parTrans" cxnId="{7EB555AA-B7F6-4762-B1DF-7628B3F14A02}">
      <dgm:prSet/>
      <dgm:spPr/>
      <dgm:t>
        <a:bodyPr/>
        <a:lstStyle/>
        <a:p>
          <a:endParaRPr lang="en-US"/>
        </a:p>
      </dgm:t>
    </dgm:pt>
    <dgm:pt modelId="{1144232E-9F1B-400E-A15C-12523A88E34E}" type="sibTrans" cxnId="{7EB555AA-B7F6-4762-B1DF-7628B3F14A02}">
      <dgm:prSet/>
      <dgm:spPr/>
      <dgm:t>
        <a:bodyPr/>
        <a:lstStyle/>
        <a:p>
          <a:endParaRPr lang="en-US"/>
        </a:p>
      </dgm:t>
    </dgm:pt>
    <dgm:pt modelId="{626A29A2-E7F2-48B1-B489-9F662B6FEF52}">
      <dgm:prSet phldrT="[Text]"/>
      <dgm:spPr/>
      <dgm:t>
        <a:bodyPr/>
        <a:lstStyle/>
        <a:p>
          <a:r>
            <a:rPr lang="en-US" dirty="0"/>
            <a:t>1b</a:t>
          </a:r>
        </a:p>
      </dgm:t>
    </dgm:pt>
    <dgm:pt modelId="{626A6A78-B6C3-4C07-9B1D-6B64F5456862}" type="parTrans" cxnId="{87369A76-A165-4987-BD29-0F46728D8A12}">
      <dgm:prSet/>
      <dgm:spPr/>
      <dgm:t>
        <a:bodyPr/>
        <a:lstStyle/>
        <a:p>
          <a:endParaRPr lang="en-US"/>
        </a:p>
      </dgm:t>
    </dgm:pt>
    <dgm:pt modelId="{1C02BE53-50FA-46FA-AE19-9F832CD1CC1D}" type="sibTrans" cxnId="{87369A76-A165-4987-BD29-0F46728D8A12}">
      <dgm:prSet/>
      <dgm:spPr/>
      <dgm:t>
        <a:bodyPr/>
        <a:lstStyle/>
        <a:p>
          <a:endParaRPr lang="en-US"/>
        </a:p>
      </dgm:t>
    </dgm:pt>
    <dgm:pt modelId="{7B26723A-C369-4FCD-80F0-06C5C1488299}">
      <dgm:prSet phldrT="[Text]"/>
      <dgm:spPr/>
      <dgm:t>
        <a:bodyPr/>
        <a:lstStyle/>
        <a:p>
          <a:r>
            <a:rPr lang="en-US" dirty="0"/>
            <a:t>2a</a:t>
          </a:r>
        </a:p>
      </dgm:t>
    </dgm:pt>
    <dgm:pt modelId="{CCFFBEF9-77C3-418B-B217-147A17B75C4E}" type="parTrans" cxnId="{FC6CF1A1-CE80-411C-BEA8-373567FE3DBD}">
      <dgm:prSet/>
      <dgm:spPr/>
      <dgm:t>
        <a:bodyPr/>
        <a:lstStyle/>
        <a:p>
          <a:endParaRPr lang="en-US"/>
        </a:p>
      </dgm:t>
    </dgm:pt>
    <dgm:pt modelId="{8F60AE82-C4B4-4DE9-8783-438AC5CAD590}" type="sibTrans" cxnId="{FC6CF1A1-CE80-411C-BEA8-373567FE3DBD}">
      <dgm:prSet/>
      <dgm:spPr/>
      <dgm:t>
        <a:bodyPr/>
        <a:lstStyle/>
        <a:p>
          <a:endParaRPr lang="en-US"/>
        </a:p>
      </dgm:t>
    </dgm:pt>
    <dgm:pt modelId="{14650599-2010-465C-9550-3D74F0A51F31}">
      <dgm:prSet phldrT="[Text]"/>
      <dgm:spPr/>
      <dgm:t>
        <a:bodyPr/>
        <a:lstStyle/>
        <a:p>
          <a:r>
            <a:rPr lang="en-US" dirty="0"/>
            <a:t>2b</a:t>
          </a:r>
        </a:p>
      </dgm:t>
    </dgm:pt>
    <dgm:pt modelId="{D211D4CE-BC3B-482D-9052-C1DF67BAE530}" type="parTrans" cxnId="{06F34B40-A7C9-4907-999B-5BA689B00F16}">
      <dgm:prSet/>
      <dgm:spPr/>
      <dgm:t>
        <a:bodyPr/>
        <a:lstStyle/>
        <a:p>
          <a:endParaRPr lang="en-US"/>
        </a:p>
      </dgm:t>
    </dgm:pt>
    <dgm:pt modelId="{D414B556-F641-4179-BBD3-9F7FFEE2D1D5}" type="sibTrans" cxnId="{06F34B40-A7C9-4907-999B-5BA689B00F16}">
      <dgm:prSet/>
      <dgm:spPr/>
      <dgm:t>
        <a:bodyPr/>
        <a:lstStyle/>
        <a:p>
          <a:endParaRPr lang="en-US"/>
        </a:p>
      </dgm:t>
    </dgm:pt>
    <dgm:pt modelId="{9262D3E7-D982-4C2D-AEBA-32B6D5D9225A}">
      <dgm:prSet phldrT="[Text]"/>
      <dgm:spPr/>
      <dgm:t>
        <a:bodyPr/>
        <a:lstStyle/>
        <a:p>
          <a:r>
            <a:rPr lang="en-US" dirty="0"/>
            <a:t>3a</a:t>
          </a:r>
        </a:p>
      </dgm:t>
    </dgm:pt>
    <dgm:pt modelId="{F72E0505-8C53-4B24-AF87-236A4A4438BF}" type="parTrans" cxnId="{ADC9754B-FC7F-44D1-B551-85B5E4FFCE3D}">
      <dgm:prSet/>
      <dgm:spPr/>
      <dgm:t>
        <a:bodyPr/>
        <a:lstStyle/>
        <a:p>
          <a:endParaRPr lang="en-US"/>
        </a:p>
      </dgm:t>
    </dgm:pt>
    <dgm:pt modelId="{2A5F8B64-2E2E-4DCF-AD03-37D2D1EA9390}" type="sibTrans" cxnId="{ADC9754B-FC7F-44D1-B551-85B5E4FFCE3D}">
      <dgm:prSet/>
      <dgm:spPr/>
      <dgm:t>
        <a:bodyPr/>
        <a:lstStyle/>
        <a:p>
          <a:endParaRPr lang="en-US"/>
        </a:p>
      </dgm:t>
    </dgm:pt>
    <dgm:pt modelId="{569436A6-E9B2-418E-A3AC-1E8345978BCD}">
      <dgm:prSet phldrT="[Text]"/>
      <dgm:spPr/>
      <dgm:t>
        <a:bodyPr/>
        <a:lstStyle/>
        <a:p>
          <a:r>
            <a:rPr lang="en-US" dirty="0"/>
            <a:t>3b</a:t>
          </a:r>
        </a:p>
      </dgm:t>
    </dgm:pt>
    <dgm:pt modelId="{BB81FDA9-2DB7-44A7-AC18-ABD984675268}" type="parTrans" cxnId="{1AF9BA8B-890C-4CD1-B4C0-397C2153E7B8}">
      <dgm:prSet/>
      <dgm:spPr/>
      <dgm:t>
        <a:bodyPr/>
        <a:lstStyle/>
        <a:p>
          <a:endParaRPr lang="en-US"/>
        </a:p>
      </dgm:t>
    </dgm:pt>
    <dgm:pt modelId="{EBC054E3-3615-4359-894E-AFEB8BE4E1A1}" type="sibTrans" cxnId="{1AF9BA8B-890C-4CD1-B4C0-397C2153E7B8}">
      <dgm:prSet/>
      <dgm:spPr/>
      <dgm:t>
        <a:bodyPr/>
        <a:lstStyle/>
        <a:p>
          <a:endParaRPr lang="en-US"/>
        </a:p>
      </dgm:t>
    </dgm:pt>
    <dgm:pt modelId="{E6CCFD75-D808-49DD-A7FD-24F1989E9CDF}" type="pres">
      <dgm:prSet presAssocID="{07C1E0B5-0CAD-4BCD-977B-A6E69BBD1EA7}" presName="rootnode" presStyleCnt="0">
        <dgm:presLayoutVars>
          <dgm:chMax/>
          <dgm:chPref/>
          <dgm:dir/>
          <dgm:animLvl val="lvl"/>
        </dgm:presLayoutVars>
      </dgm:prSet>
      <dgm:spPr/>
    </dgm:pt>
    <dgm:pt modelId="{310CE404-AE16-4A3E-8135-0ACA178E944F}" type="pres">
      <dgm:prSet presAssocID="{AC57E791-3579-45D6-A85D-643EB35F1DD3}" presName="composite" presStyleCnt="0"/>
      <dgm:spPr/>
    </dgm:pt>
    <dgm:pt modelId="{A58ED1A8-3FDE-4DAF-9FF1-64E0DCA083B4}" type="pres">
      <dgm:prSet presAssocID="{AC57E791-3579-45D6-A85D-643EB35F1DD3}" presName="LShape" presStyleLbl="alignNode1" presStyleIdx="0" presStyleCnt="15"/>
      <dgm:spPr/>
    </dgm:pt>
    <dgm:pt modelId="{1CA207F0-9414-4CF1-BC2F-8C4AD54AF4D5}" type="pres">
      <dgm:prSet presAssocID="{AC57E791-3579-45D6-A85D-643EB35F1DD3}" presName="ParentText" presStyleLbl="revTx" presStyleIdx="0" presStyleCnt="8">
        <dgm:presLayoutVars>
          <dgm:chMax val="0"/>
          <dgm:chPref val="0"/>
          <dgm:bulletEnabled val="1"/>
        </dgm:presLayoutVars>
      </dgm:prSet>
      <dgm:spPr/>
    </dgm:pt>
    <dgm:pt modelId="{49BB3A59-25F2-47F7-827E-4511FEB1AF7A}" type="pres">
      <dgm:prSet presAssocID="{AC57E791-3579-45D6-A85D-643EB35F1DD3}" presName="Triangle" presStyleLbl="alignNode1" presStyleIdx="1" presStyleCnt="15"/>
      <dgm:spPr/>
    </dgm:pt>
    <dgm:pt modelId="{D1E82868-97F8-4D16-A05B-46D5B25459E4}" type="pres">
      <dgm:prSet presAssocID="{18F94C8A-0316-4383-A00E-E48C839A09DF}" presName="sibTrans" presStyleCnt="0"/>
      <dgm:spPr/>
    </dgm:pt>
    <dgm:pt modelId="{D0A35AA8-577B-47BE-B827-0497E20C1287}" type="pres">
      <dgm:prSet presAssocID="{18F94C8A-0316-4383-A00E-E48C839A09DF}" presName="space" presStyleCnt="0"/>
      <dgm:spPr/>
    </dgm:pt>
    <dgm:pt modelId="{B130220B-589F-4DE0-8EA9-F86058146761}" type="pres">
      <dgm:prSet presAssocID="{626A29A2-E7F2-48B1-B489-9F662B6FEF52}" presName="composite" presStyleCnt="0"/>
      <dgm:spPr/>
    </dgm:pt>
    <dgm:pt modelId="{C0E99F59-F6A8-41AA-AA21-DDD4C608FECA}" type="pres">
      <dgm:prSet presAssocID="{626A29A2-E7F2-48B1-B489-9F662B6FEF52}" presName="LShape" presStyleLbl="alignNode1" presStyleIdx="2" presStyleCnt="15"/>
      <dgm:spPr/>
    </dgm:pt>
    <dgm:pt modelId="{A422083C-171C-4917-88BA-042EFFE5858F}" type="pres">
      <dgm:prSet presAssocID="{626A29A2-E7F2-48B1-B489-9F662B6FEF52}" presName="ParentText" presStyleLbl="revTx" presStyleIdx="1" presStyleCnt="8">
        <dgm:presLayoutVars>
          <dgm:chMax val="0"/>
          <dgm:chPref val="0"/>
          <dgm:bulletEnabled val="1"/>
        </dgm:presLayoutVars>
      </dgm:prSet>
      <dgm:spPr/>
    </dgm:pt>
    <dgm:pt modelId="{BFB3E816-4AD5-4449-8610-90F206F771E8}" type="pres">
      <dgm:prSet presAssocID="{626A29A2-E7F2-48B1-B489-9F662B6FEF52}" presName="Triangle" presStyleLbl="alignNode1" presStyleIdx="3" presStyleCnt="15"/>
      <dgm:spPr/>
    </dgm:pt>
    <dgm:pt modelId="{D0966306-9DA4-41BD-8925-54D39CA2DF46}" type="pres">
      <dgm:prSet presAssocID="{1C02BE53-50FA-46FA-AE19-9F832CD1CC1D}" presName="sibTrans" presStyleCnt="0"/>
      <dgm:spPr/>
    </dgm:pt>
    <dgm:pt modelId="{4E616449-429B-42EB-BB71-EACECDB25892}" type="pres">
      <dgm:prSet presAssocID="{1C02BE53-50FA-46FA-AE19-9F832CD1CC1D}" presName="space" presStyleCnt="0"/>
      <dgm:spPr/>
    </dgm:pt>
    <dgm:pt modelId="{A6C0EB8B-690A-48CC-9735-427160CB6F26}" type="pres">
      <dgm:prSet presAssocID="{7B26723A-C369-4FCD-80F0-06C5C1488299}" presName="composite" presStyleCnt="0"/>
      <dgm:spPr/>
    </dgm:pt>
    <dgm:pt modelId="{31A10AAF-0B2B-4632-B67F-33620C534079}" type="pres">
      <dgm:prSet presAssocID="{7B26723A-C369-4FCD-80F0-06C5C1488299}" presName="LShape" presStyleLbl="alignNode1" presStyleIdx="4" presStyleCnt="15"/>
      <dgm:spPr/>
    </dgm:pt>
    <dgm:pt modelId="{93A43B65-8C83-4666-B280-6DA63847A68D}" type="pres">
      <dgm:prSet presAssocID="{7B26723A-C369-4FCD-80F0-06C5C1488299}" presName="ParentText" presStyleLbl="revTx" presStyleIdx="2" presStyleCnt="8">
        <dgm:presLayoutVars>
          <dgm:chMax val="0"/>
          <dgm:chPref val="0"/>
          <dgm:bulletEnabled val="1"/>
        </dgm:presLayoutVars>
      </dgm:prSet>
      <dgm:spPr/>
    </dgm:pt>
    <dgm:pt modelId="{F2C1A5DC-D7CF-4763-B227-C2CF846028A9}" type="pres">
      <dgm:prSet presAssocID="{7B26723A-C369-4FCD-80F0-06C5C1488299}" presName="Triangle" presStyleLbl="alignNode1" presStyleIdx="5" presStyleCnt="15"/>
      <dgm:spPr/>
    </dgm:pt>
    <dgm:pt modelId="{4287C29B-3C45-4F16-B683-CBBDD18C08AD}" type="pres">
      <dgm:prSet presAssocID="{8F60AE82-C4B4-4DE9-8783-438AC5CAD590}" presName="sibTrans" presStyleCnt="0"/>
      <dgm:spPr/>
    </dgm:pt>
    <dgm:pt modelId="{0EE69BD2-F5B2-4B70-B9B2-420AC73FA2BA}" type="pres">
      <dgm:prSet presAssocID="{8F60AE82-C4B4-4DE9-8783-438AC5CAD590}" presName="space" presStyleCnt="0"/>
      <dgm:spPr/>
    </dgm:pt>
    <dgm:pt modelId="{C2119DCD-EB7C-44F1-8EBB-CC7959071734}" type="pres">
      <dgm:prSet presAssocID="{14650599-2010-465C-9550-3D74F0A51F31}" presName="composite" presStyleCnt="0"/>
      <dgm:spPr/>
    </dgm:pt>
    <dgm:pt modelId="{79DB2E5B-DAD7-409F-A451-537C05A81EFC}" type="pres">
      <dgm:prSet presAssocID="{14650599-2010-465C-9550-3D74F0A51F31}" presName="LShape" presStyleLbl="alignNode1" presStyleIdx="6" presStyleCnt="15"/>
      <dgm:spPr/>
    </dgm:pt>
    <dgm:pt modelId="{C11F6CC3-BC68-4F2C-B956-D6E0C8D44760}" type="pres">
      <dgm:prSet presAssocID="{14650599-2010-465C-9550-3D74F0A51F31}" presName="ParentText" presStyleLbl="revTx" presStyleIdx="3" presStyleCnt="8">
        <dgm:presLayoutVars>
          <dgm:chMax val="0"/>
          <dgm:chPref val="0"/>
          <dgm:bulletEnabled val="1"/>
        </dgm:presLayoutVars>
      </dgm:prSet>
      <dgm:spPr/>
    </dgm:pt>
    <dgm:pt modelId="{81AC738C-C0E1-4022-A9D2-014DCD7CFA58}" type="pres">
      <dgm:prSet presAssocID="{14650599-2010-465C-9550-3D74F0A51F31}" presName="Triangle" presStyleLbl="alignNode1" presStyleIdx="7" presStyleCnt="15"/>
      <dgm:spPr/>
    </dgm:pt>
    <dgm:pt modelId="{0EEE36D2-FC52-4143-B6F7-416519357C84}" type="pres">
      <dgm:prSet presAssocID="{D414B556-F641-4179-BBD3-9F7FFEE2D1D5}" presName="sibTrans" presStyleCnt="0"/>
      <dgm:spPr/>
    </dgm:pt>
    <dgm:pt modelId="{C39DFBD1-8142-42CD-A12E-40B2754B46FA}" type="pres">
      <dgm:prSet presAssocID="{D414B556-F641-4179-BBD3-9F7FFEE2D1D5}" presName="space" presStyleCnt="0"/>
      <dgm:spPr/>
    </dgm:pt>
    <dgm:pt modelId="{8E33CBC3-A770-4BD6-AFDD-1D6E25469D56}" type="pres">
      <dgm:prSet presAssocID="{9262D3E7-D982-4C2D-AEBA-32B6D5D9225A}" presName="composite" presStyleCnt="0"/>
      <dgm:spPr/>
    </dgm:pt>
    <dgm:pt modelId="{28995E4C-69D6-4EB2-BC8B-8F2D23D3D2EC}" type="pres">
      <dgm:prSet presAssocID="{9262D3E7-D982-4C2D-AEBA-32B6D5D9225A}" presName="LShape" presStyleLbl="alignNode1" presStyleIdx="8" presStyleCnt="15"/>
      <dgm:spPr/>
    </dgm:pt>
    <dgm:pt modelId="{5E8EB498-9D9C-4913-AD4E-91B14E648D16}" type="pres">
      <dgm:prSet presAssocID="{9262D3E7-D982-4C2D-AEBA-32B6D5D9225A}" presName="ParentText" presStyleLbl="revTx" presStyleIdx="4" presStyleCnt="8">
        <dgm:presLayoutVars>
          <dgm:chMax val="0"/>
          <dgm:chPref val="0"/>
          <dgm:bulletEnabled val="1"/>
        </dgm:presLayoutVars>
      </dgm:prSet>
      <dgm:spPr/>
    </dgm:pt>
    <dgm:pt modelId="{8A459998-612F-4D4A-9213-39F691ABCC07}" type="pres">
      <dgm:prSet presAssocID="{9262D3E7-D982-4C2D-AEBA-32B6D5D9225A}" presName="Triangle" presStyleLbl="alignNode1" presStyleIdx="9" presStyleCnt="15"/>
      <dgm:spPr/>
    </dgm:pt>
    <dgm:pt modelId="{5FB9F9BF-6E11-4610-A221-9AF6916D13DD}" type="pres">
      <dgm:prSet presAssocID="{2A5F8B64-2E2E-4DCF-AD03-37D2D1EA9390}" presName="sibTrans" presStyleCnt="0"/>
      <dgm:spPr/>
    </dgm:pt>
    <dgm:pt modelId="{C4010655-6A12-42E1-9C35-B88C7FE962F3}" type="pres">
      <dgm:prSet presAssocID="{2A5F8B64-2E2E-4DCF-AD03-37D2D1EA9390}" presName="space" presStyleCnt="0"/>
      <dgm:spPr/>
    </dgm:pt>
    <dgm:pt modelId="{8B5A4613-25A4-4C61-88A5-0B440E434988}" type="pres">
      <dgm:prSet presAssocID="{569436A6-E9B2-418E-A3AC-1E8345978BCD}" presName="composite" presStyleCnt="0"/>
      <dgm:spPr/>
    </dgm:pt>
    <dgm:pt modelId="{41C37467-2285-4C13-BC2E-B2DABC2020FE}" type="pres">
      <dgm:prSet presAssocID="{569436A6-E9B2-418E-A3AC-1E8345978BCD}" presName="LShape" presStyleLbl="alignNode1" presStyleIdx="10" presStyleCnt="15"/>
      <dgm:spPr/>
    </dgm:pt>
    <dgm:pt modelId="{AD9E9685-7158-4DCB-9A4F-9E49DDAFD0AC}" type="pres">
      <dgm:prSet presAssocID="{569436A6-E9B2-418E-A3AC-1E8345978BCD}" presName="ParentText" presStyleLbl="revTx" presStyleIdx="5" presStyleCnt="8">
        <dgm:presLayoutVars>
          <dgm:chMax val="0"/>
          <dgm:chPref val="0"/>
          <dgm:bulletEnabled val="1"/>
        </dgm:presLayoutVars>
      </dgm:prSet>
      <dgm:spPr/>
    </dgm:pt>
    <dgm:pt modelId="{DDA66971-0956-4B4F-91E0-634CD7F25849}" type="pres">
      <dgm:prSet presAssocID="{569436A6-E9B2-418E-A3AC-1E8345978BCD}" presName="Triangle" presStyleLbl="alignNode1" presStyleIdx="11" presStyleCnt="15"/>
      <dgm:spPr/>
    </dgm:pt>
    <dgm:pt modelId="{69CA6D1C-5FEC-448A-9E29-A06E1C037C27}" type="pres">
      <dgm:prSet presAssocID="{EBC054E3-3615-4359-894E-AFEB8BE4E1A1}" presName="sibTrans" presStyleCnt="0"/>
      <dgm:spPr/>
    </dgm:pt>
    <dgm:pt modelId="{10B90008-E163-44D4-985F-F57F78613950}" type="pres">
      <dgm:prSet presAssocID="{EBC054E3-3615-4359-894E-AFEB8BE4E1A1}" presName="space" presStyleCnt="0"/>
      <dgm:spPr/>
    </dgm:pt>
    <dgm:pt modelId="{E77F64C0-C259-4A0D-B5DA-66135F3730FD}" type="pres">
      <dgm:prSet presAssocID="{67BC04E4-E2E0-4455-86C9-4490398CC67A}" presName="composite" presStyleCnt="0"/>
      <dgm:spPr/>
    </dgm:pt>
    <dgm:pt modelId="{81A59B2D-4F60-4445-A360-442AA0EE7830}" type="pres">
      <dgm:prSet presAssocID="{67BC04E4-E2E0-4455-86C9-4490398CC67A}" presName="LShape" presStyleLbl="alignNode1" presStyleIdx="12" presStyleCnt="15"/>
      <dgm:spPr/>
    </dgm:pt>
    <dgm:pt modelId="{0441CD2E-1CB9-4424-8B72-1194EA4F2B3F}" type="pres">
      <dgm:prSet presAssocID="{67BC04E4-E2E0-4455-86C9-4490398CC67A}" presName="ParentText" presStyleLbl="revTx" presStyleIdx="6" presStyleCnt="8">
        <dgm:presLayoutVars>
          <dgm:chMax val="0"/>
          <dgm:chPref val="0"/>
          <dgm:bulletEnabled val="1"/>
        </dgm:presLayoutVars>
      </dgm:prSet>
      <dgm:spPr/>
    </dgm:pt>
    <dgm:pt modelId="{9090CB30-11D1-44C9-B205-FEBC015D4D36}" type="pres">
      <dgm:prSet presAssocID="{67BC04E4-E2E0-4455-86C9-4490398CC67A}" presName="Triangle" presStyleLbl="alignNode1" presStyleIdx="13" presStyleCnt="15"/>
      <dgm:spPr/>
    </dgm:pt>
    <dgm:pt modelId="{B9C81E50-7209-49B7-B1EA-B7C89509F49A}" type="pres">
      <dgm:prSet presAssocID="{4B4DA596-D521-4303-AA6C-647E57985073}" presName="sibTrans" presStyleCnt="0"/>
      <dgm:spPr/>
    </dgm:pt>
    <dgm:pt modelId="{DDFE505F-0B58-4FD9-B599-C17673A033B9}" type="pres">
      <dgm:prSet presAssocID="{4B4DA596-D521-4303-AA6C-647E57985073}" presName="space" presStyleCnt="0"/>
      <dgm:spPr/>
    </dgm:pt>
    <dgm:pt modelId="{968E722B-7CBA-4AE8-A560-C0523F886137}" type="pres">
      <dgm:prSet presAssocID="{39BB1826-51EF-453D-87ED-FB095EAFF1DE}" presName="composite" presStyleCnt="0"/>
      <dgm:spPr/>
    </dgm:pt>
    <dgm:pt modelId="{F69C861E-64AB-45E9-AE8E-CB10905E36C1}" type="pres">
      <dgm:prSet presAssocID="{39BB1826-51EF-453D-87ED-FB095EAFF1DE}" presName="LShape" presStyleLbl="alignNode1" presStyleIdx="14" presStyleCnt="15"/>
      <dgm:spPr/>
    </dgm:pt>
    <dgm:pt modelId="{E2A943B2-5712-4841-BBD5-3C9DA96473F2}" type="pres">
      <dgm:prSet presAssocID="{39BB1826-51EF-453D-87ED-FB095EAFF1DE}" presName="ParentText" presStyleLbl="revTx" presStyleIdx="7" presStyleCnt="8">
        <dgm:presLayoutVars>
          <dgm:chMax val="0"/>
          <dgm:chPref val="0"/>
          <dgm:bulletEnabled val="1"/>
        </dgm:presLayoutVars>
      </dgm:prSet>
      <dgm:spPr/>
    </dgm:pt>
  </dgm:ptLst>
  <dgm:cxnLst>
    <dgm:cxn modelId="{90429032-1101-465C-94EA-280EA1FD864B}" type="presOf" srcId="{569436A6-E9B2-418E-A3AC-1E8345978BCD}" destId="{AD9E9685-7158-4DCB-9A4F-9E49DDAFD0AC}" srcOrd="0" destOrd="0" presId="urn:microsoft.com/office/officeart/2009/3/layout/StepUpProcess"/>
    <dgm:cxn modelId="{013CCC32-818C-489E-989A-DB9F20355604}" type="presOf" srcId="{14650599-2010-465C-9550-3D74F0A51F31}" destId="{C11F6CC3-BC68-4F2C-B956-D6E0C8D44760}" srcOrd="0" destOrd="0" presId="urn:microsoft.com/office/officeart/2009/3/layout/StepUpProcess"/>
    <dgm:cxn modelId="{06F34B40-A7C9-4907-999B-5BA689B00F16}" srcId="{07C1E0B5-0CAD-4BCD-977B-A6E69BBD1EA7}" destId="{14650599-2010-465C-9550-3D74F0A51F31}" srcOrd="3" destOrd="0" parTransId="{D211D4CE-BC3B-482D-9052-C1DF67BAE530}" sibTransId="{D414B556-F641-4179-BBD3-9F7FFEE2D1D5}"/>
    <dgm:cxn modelId="{1FF5A842-9AE7-438F-8F0C-3CD5D090A1B2}" type="presOf" srcId="{AC57E791-3579-45D6-A85D-643EB35F1DD3}" destId="{1CA207F0-9414-4CF1-BC2F-8C4AD54AF4D5}" srcOrd="0" destOrd="0" presId="urn:microsoft.com/office/officeart/2009/3/layout/StepUpProcess"/>
    <dgm:cxn modelId="{84F4EF67-DD8A-4CB0-96F3-8265C4E7335D}" type="presOf" srcId="{39BB1826-51EF-453D-87ED-FB095EAFF1DE}" destId="{E2A943B2-5712-4841-BBD5-3C9DA96473F2}" srcOrd="0" destOrd="0" presId="urn:microsoft.com/office/officeart/2009/3/layout/StepUpProcess"/>
    <dgm:cxn modelId="{F2FA7E68-54BC-485A-9404-CFFD33BDE0F2}" type="presOf" srcId="{7B26723A-C369-4FCD-80F0-06C5C1488299}" destId="{93A43B65-8C83-4666-B280-6DA63847A68D}" srcOrd="0" destOrd="0" presId="urn:microsoft.com/office/officeart/2009/3/layout/StepUpProcess"/>
    <dgm:cxn modelId="{ADC9754B-FC7F-44D1-B551-85B5E4FFCE3D}" srcId="{07C1E0B5-0CAD-4BCD-977B-A6E69BBD1EA7}" destId="{9262D3E7-D982-4C2D-AEBA-32B6D5D9225A}" srcOrd="4" destOrd="0" parTransId="{F72E0505-8C53-4B24-AF87-236A4A4438BF}" sibTransId="{2A5F8B64-2E2E-4DCF-AD03-37D2D1EA9390}"/>
    <dgm:cxn modelId="{87369A76-A165-4987-BD29-0F46728D8A12}" srcId="{07C1E0B5-0CAD-4BCD-977B-A6E69BBD1EA7}" destId="{626A29A2-E7F2-48B1-B489-9F662B6FEF52}" srcOrd="1" destOrd="0" parTransId="{626A6A78-B6C3-4C07-9B1D-6B64F5456862}" sibTransId="{1C02BE53-50FA-46FA-AE19-9F832CD1CC1D}"/>
    <dgm:cxn modelId="{FF71D377-FA24-4C32-B04B-24DC2892C28F}" type="presOf" srcId="{07C1E0B5-0CAD-4BCD-977B-A6E69BBD1EA7}" destId="{E6CCFD75-D808-49DD-A7FD-24F1989E9CDF}" srcOrd="0" destOrd="0" presId="urn:microsoft.com/office/officeart/2009/3/layout/StepUpProcess"/>
    <dgm:cxn modelId="{31588E7B-D06B-47FE-8853-79C479CA867D}" srcId="{07C1E0B5-0CAD-4BCD-977B-A6E69BBD1EA7}" destId="{AC57E791-3579-45D6-A85D-643EB35F1DD3}" srcOrd="0" destOrd="0" parTransId="{EB6110A8-EFEC-4C33-B298-C10DEA499E2C}" sibTransId="{18F94C8A-0316-4383-A00E-E48C839A09DF}"/>
    <dgm:cxn modelId="{4C764784-C280-4112-92A0-B0531388416B}" type="presOf" srcId="{67BC04E4-E2E0-4455-86C9-4490398CC67A}" destId="{0441CD2E-1CB9-4424-8B72-1194EA4F2B3F}" srcOrd="0" destOrd="0" presId="urn:microsoft.com/office/officeart/2009/3/layout/StepUpProcess"/>
    <dgm:cxn modelId="{1AF9BA8B-890C-4CD1-B4C0-397C2153E7B8}" srcId="{07C1E0B5-0CAD-4BCD-977B-A6E69BBD1EA7}" destId="{569436A6-E9B2-418E-A3AC-1E8345978BCD}" srcOrd="5" destOrd="0" parTransId="{BB81FDA9-2DB7-44A7-AC18-ABD984675268}" sibTransId="{EBC054E3-3615-4359-894E-AFEB8BE4E1A1}"/>
    <dgm:cxn modelId="{8509488F-6AFD-4214-8C8A-337DFD1F30A5}" srcId="{07C1E0B5-0CAD-4BCD-977B-A6E69BBD1EA7}" destId="{67BC04E4-E2E0-4455-86C9-4490398CC67A}" srcOrd="6" destOrd="0" parTransId="{BB44F586-A491-4F15-94CB-E7161F609FD1}" sibTransId="{4B4DA596-D521-4303-AA6C-647E57985073}"/>
    <dgm:cxn modelId="{4D9A6B91-2622-4412-9E6B-EC1D9B960AC0}" type="presOf" srcId="{9262D3E7-D982-4C2D-AEBA-32B6D5D9225A}" destId="{5E8EB498-9D9C-4913-AD4E-91B14E648D16}" srcOrd="0" destOrd="0" presId="urn:microsoft.com/office/officeart/2009/3/layout/StepUpProcess"/>
    <dgm:cxn modelId="{FC6CF1A1-CE80-411C-BEA8-373567FE3DBD}" srcId="{07C1E0B5-0CAD-4BCD-977B-A6E69BBD1EA7}" destId="{7B26723A-C369-4FCD-80F0-06C5C1488299}" srcOrd="2" destOrd="0" parTransId="{CCFFBEF9-77C3-418B-B217-147A17B75C4E}" sibTransId="{8F60AE82-C4B4-4DE9-8783-438AC5CAD590}"/>
    <dgm:cxn modelId="{7EB555AA-B7F6-4762-B1DF-7628B3F14A02}" srcId="{07C1E0B5-0CAD-4BCD-977B-A6E69BBD1EA7}" destId="{39BB1826-51EF-453D-87ED-FB095EAFF1DE}" srcOrd="7" destOrd="0" parTransId="{739BD1BF-8B63-4D85-B010-205FAA078936}" sibTransId="{1144232E-9F1B-400E-A15C-12523A88E34E}"/>
    <dgm:cxn modelId="{E1784BC0-0130-495B-BE84-11438C749B54}" type="presOf" srcId="{626A29A2-E7F2-48B1-B489-9F662B6FEF52}" destId="{A422083C-171C-4917-88BA-042EFFE5858F}" srcOrd="0" destOrd="0" presId="urn:microsoft.com/office/officeart/2009/3/layout/StepUpProcess"/>
    <dgm:cxn modelId="{BCABCFBB-3292-4B4D-9E78-0FFCF9698298}" type="presParOf" srcId="{E6CCFD75-D808-49DD-A7FD-24F1989E9CDF}" destId="{310CE404-AE16-4A3E-8135-0ACA178E944F}" srcOrd="0" destOrd="0" presId="urn:microsoft.com/office/officeart/2009/3/layout/StepUpProcess"/>
    <dgm:cxn modelId="{19358FD1-D80B-4A8A-B0E5-4A7CD3052BDE}" type="presParOf" srcId="{310CE404-AE16-4A3E-8135-0ACA178E944F}" destId="{A58ED1A8-3FDE-4DAF-9FF1-64E0DCA083B4}" srcOrd="0" destOrd="0" presId="urn:microsoft.com/office/officeart/2009/3/layout/StepUpProcess"/>
    <dgm:cxn modelId="{41953C4F-FC6E-44A4-B844-00DA33519397}" type="presParOf" srcId="{310CE404-AE16-4A3E-8135-0ACA178E944F}" destId="{1CA207F0-9414-4CF1-BC2F-8C4AD54AF4D5}" srcOrd="1" destOrd="0" presId="urn:microsoft.com/office/officeart/2009/3/layout/StepUpProcess"/>
    <dgm:cxn modelId="{FF2E1E35-6365-480C-8730-185C6EC8912E}" type="presParOf" srcId="{310CE404-AE16-4A3E-8135-0ACA178E944F}" destId="{49BB3A59-25F2-47F7-827E-4511FEB1AF7A}" srcOrd="2" destOrd="0" presId="urn:microsoft.com/office/officeart/2009/3/layout/StepUpProcess"/>
    <dgm:cxn modelId="{2EB0E044-B88C-47EB-92E3-8AA7F97E1F59}" type="presParOf" srcId="{E6CCFD75-D808-49DD-A7FD-24F1989E9CDF}" destId="{D1E82868-97F8-4D16-A05B-46D5B25459E4}" srcOrd="1" destOrd="0" presId="urn:microsoft.com/office/officeart/2009/3/layout/StepUpProcess"/>
    <dgm:cxn modelId="{C300EEAD-6327-4E25-8254-CBE0C79AE585}" type="presParOf" srcId="{D1E82868-97F8-4D16-A05B-46D5B25459E4}" destId="{D0A35AA8-577B-47BE-B827-0497E20C1287}" srcOrd="0" destOrd="0" presId="urn:microsoft.com/office/officeart/2009/3/layout/StepUpProcess"/>
    <dgm:cxn modelId="{1A724311-9358-4DCA-B250-2617B0BAAA4C}" type="presParOf" srcId="{E6CCFD75-D808-49DD-A7FD-24F1989E9CDF}" destId="{B130220B-589F-4DE0-8EA9-F86058146761}" srcOrd="2" destOrd="0" presId="urn:microsoft.com/office/officeart/2009/3/layout/StepUpProcess"/>
    <dgm:cxn modelId="{07ABBE57-3649-4357-9662-63B8E144D54E}" type="presParOf" srcId="{B130220B-589F-4DE0-8EA9-F86058146761}" destId="{C0E99F59-F6A8-41AA-AA21-DDD4C608FECA}" srcOrd="0" destOrd="0" presId="urn:microsoft.com/office/officeart/2009/3/layout/StepUpProcess"/>
    <dgm:cxn modelId="{AA051F82-42D6-43F3-92C7-C579DD892A11}" type="presParOf" srcId="{B130220B-589F-4DE0-8EA9-F86058146761}" destId="{A422083C-171C-4917-88BA-042EFFE5858F}" srcOrd="1" destOrd="0" presId="urn:microsoft.com/office/officeart/2009/3/layout/StepUpProcess"/>
    <dgm:cxn modelId="{70434EC1-CAFF-4683-93B6-2AB69EEFF422}" type="presParOf" srcId="{B130220B-589F-4DE0-8EA9-F86058146761}" destId="{BFB3E816-4AD5-4449-8610-90F206F771E8}" srcOrd="2" destOrd="0" presId="urn:microsoft.com/office/officeart/2009/3/layout/StepUpProcess"/>
    <dgm:cxn modelId="{2A4B3A35-91D2-446A-8D24-AB40CE377419}" type="presParOf" srcId="{E6CCFD75-D808-49DD-A7FD-24F1989E9CDF}" destId="{D0966306-9DA4-41BD-8925-54D39CA2DF46}" srcOrd="3" destOrd="0" presId="urn:microsoft.com/office/officeart/2009/3/layout/StepUpProcess"/>
    <dgm:cxn modelId="{0CC089DE-BD4E-462C-A9FB-C5CEC1EC682A}" type="presParOf" srcId="{D0966306-9DA4-41BD-8925-54D39CA2DF46}" destId="{4E616449-429B-42EB-BB71-EACECDB25892}" srcOrd="0" destOrd="0" presId="urn:microsoft.com/office/officeart/2009/3/layout/StepUpProcess"/>
    <dgm:cxn modelId="{85C91FF3-877E-4DDC-B139-9EC6D382CE30}" type="presParOf" srcId="{E6CCFD75-D808-49DD-A7FD-24F1989E9CDF}" destId="{A6C0EB8B-690A-48CC-9735-427160CB6F26}" srcOrd="4" destOrd="0" presId="urn:microsoft.com/office/officeart/2009/3/layout/StepUpProcess"/>
    <dgm:cxn modelId="{683CBB8F-C5D1-4D6D-98E2-863B2EC539D5}" type="presParOf" srcId="{A6C0EB8B-690A-48CC-9735-427160CB6F26}" destId="{31A10AAF-0B2B-4632-B67F-33620C534079}" srcOrd="0" destOrd="0" presId="urn:microsoft.com/office/officeart/2009/3/layout/StepUpProcess"/>
    <dgm:cxn modelId="{6C7117AC-CDAB-4D08-89B2-75059E247B40}" type="presParOf" srcId="{A6C0EB8B-690A-48CC-9735-427160CB6F26}" destId="{93A43B65-8C83-4666-B280-6DA63847A68D}" srcOrd="1" destOrd="0" presId="urn:microsoft.com/office/officeart/2009/3/layout/StepUpProcess"/>
    <dgm:cxn modelId="{7CB28218-6270-43A2-8B4B-11EE781C7931}" type="presParOf" srcId="{A6C0EB8B-690A-48CC-9735-427160CB6F26}" destId="{F2C1A5DC-D7CF-4763-B227-C2CF846028A9}" srcOrd="2" destOrd="0" presId="urn:microsoft.com/office/officeart/2009/3/layout/StepUpProcess"/>
    <dgm:cxn modelId="{2CCECC5C-AF2D-4A4D-AF1A-BA1DB730B07F}" type="presParOf" srcId="{E6CCFD75-D808-49DD-A7FD-24F1989E9CDF}" destId="{4287C29B-3C45-4F16-B683-CBBDD18C08AD}" srcOrd="5" destOrd="0" presId="urn:microsoft.com/office/officeart/2009/3/layout/StepUpProcess"/>
    <dgm:cxn modelId="{7E0F1782-DFC7-4B70-AEBF-55CF84766DE8}" type="presParOf" srcId="{4287C29B-3C45-4F16-B683-CBBDD18C08AD}" destId="{0EE69BD2-F5B2-4B70-B9B2-420AC73FA2BA}" srcOrd="0" destOrd="0" presId="urn:microsoft.com/office/officeart/2009/3/layout/StepUpProcess"/>
    <dgm:cxn modelId="{BF52C657-CF3B-468C-BCF5-5B5C440251B8}" type="presParOf" srcId="{E6CCFD75-D808-49DD-A7FD-24F1989E9CDF}" destId="{C2119DCD-EB7C-44F1-8EBB-CC7959071734}" srcOrd="6" destOrd="0" presId="urn:microsoft.com/office/officeart/2009/3/layout/StepUpProcess"/>
    <dgm:cxn modelId="{BA8FFC28-1938-437D-A8C3-4EB704B2A440}" type="presParOf" srcId="{C2119DCD-EB7C-44F1-8EBB-CC7959071734}" destId="{79DB2E5B-DAD7-409F-A451-537C05A81EFC}" srcOrd="0" destOrd="0" presId="urn:microsoft.com/office/officeart/2009/3/layout/StepUpProcess"/>
    <dgm:cxn modelId="{8395A294-71C6-4143-ADC6-EB975DEAA81A}" type="presParOf" srcId="{C2119DCD-EB7C-44F1-8EBB-CC7959071734}" destId="{C11F6CC3-BC68-4F2C-B956-D6E0C8D44760}" srcOrd="1" destOrd="0" presId="urn:microsoft.com/office/officeart/2009/3/layout/StepUpProcess"/>
    <dgm:cxn modelId="{8E8B672C-C893-4775-AB1A-82A17414FDF7}" type="presParOf" srcId="{C2119DCD-EB7C-44F1-8EBB-CC7959071734}" destId="{81AC738C-C0E1-4022-A9D2-014DCD7CFA58}" srcOrd="2" destOrd="0" presId="urn:microsoft.com/office/officeart/2009/3/layout/StepUpProcess"/>
    <dgm:cxn modelId="{56B8BFAB-BA34-4484-905E-8986888B5D6D}" type="presParOf" srcId="{E6CCFD75-D808-49DD-A7FD-24F1989E9CDF}" destId="{0EEE36D2-FC52-4143-B6F7-416519357C84}" srcOrd="7" destOrd="0" presId="urn:microsoft.com/office/officeart/2009/3/layout/StepUpProcess"/>
    <dgm:cxn modelId="{97A45DD6-5FB4-442B-9FBF-5F1C4C798A8F}" type="presParOf" srcId="{0EEE36D2-FC52-4143-B6F7-416519357C84}" destId="{C39DFBD1-8142-42CD-A12E-40B2754B46FA}" srcOrd="0" destOrd="0" presId="urn:microsoft.com/office/officeart/2009/3/layout/StepUpProcess"/>
    <dgm:cxn modelId="{2229D72D-63CE-47E1-A1F4-DFF7284FF730}" type="presParOf" srcId="{E6CCFD75-D808-49DD-A7FD-24F1989E9CDF}" destId="{8E33CBC3-A770-4BD6-AFDD-1D6E25469D56}" srcOrd="8" destOrd="0" presId="urn:microsoft.com/office/officeart/2009/3/layout/StepUpProcess"/>
    <dgm:cxn modelId="{8B9F1E8E-BBFB-4CB0-8DF7-362076CF400F}" type="presParOf" srcId="{8E33CBC3-A770-4BD6-AFDD-1D6E25469D56}" destId="{28995E4C-69D6-4EB2-BC8B-8F2D23D3D2EC}" srcOrd="0" destOrd="0" presId="urn:microsoft.com/office/officeart/2009/3/layout/StepUpProcess"/>
    <dgm:cxn modelId="{E4A0D803-F597-4690-A2E0-6EB3FBEA9DC1}" type="presParOf" srcId="{8E33CBC3-A770-4BD6-AFDD-1D6E25469D56}" destId="{5E8EB498-9D9C-4913-AD4E-91B14E648D16}" srcOrd="1" destOrd="0" presId="urn:microsoft.com/office/officeart/2009/3/layout/StepUpProcess"/>
    <dgm:cxn modelId="{9F638B42-92FB-4FAB-973C-02CAC7DCF0FC}" type="presParOf" srcId="{8E33CBC3-A770-4BD6-AFDD-1D6E25469D56}" destId="{8A459998-612F-4D4A-9213-39F691ABCC07}" srcOrd="2" destOrd="0" presId="urn:microsoft.com/office/officeart/2009/3/layout/StepUpProcess"/>
    <dgm:cxn modelId="{741E45E6-4C9C-4D00-ADFE-258433FE12C1}" type="presParOf" srcId="{E6CCFD75-D808-49DD-A7FD-24F1989E9CDF}" destId="{5FB9F9BF-6E11-4610-A221-9AF6916D13DD}" srcOrd="9" destOrd="0" presId="urn:microsoft.com/office/officeart/2009/3/layout/StepUpProcess"/>
    <dgm:cxn modelId="{FBD9B745-4579-497F-8AD7-C38463D65281}" type="presParOf" srcId="{5FB9F9BF-6E11-4610-A221-9AF6916D13DD}" destId="{C4010655-6A12-42E1-9C35-B88C7FE962F3}" srcOrd="0" destOrd="0" presId="urn:microsoft.com/office/officeart/2009/3/layout/StepUpProcess"/>
    <dgm:cxn modelId="{0C16677B-0917-45D0-B91C-FF8F93E34490}" type="presParOf" srcId="{E6CCFD75-D808-49DD-A7FD-24F1989E9CDF}" destId="{8B5A4613-25A4-4C61-88A5-0B440E434988}" srcOrd="10" destOrd="0" presId="urn:microsoft.com/office/officeart/2009/3/layout/StepUpProcess"/>
    <dgm:cxn modelId="{AD199B80-BBFE-45D2-9D88-E09583A6AA61}" type="presParOf" srcId="{8B5A4613-25A4-4C61-88A5-0B440E434988}" destId="{41C37467-2285-4C13-BC2E-B2DABC2020FE}" srcOrd="0" destOrd="0" presId="urn:microsoft.com/office/officeart/2009/3/layout/StepUpProcess"/>
    <dgm:cxn modelId="{987A7A1B-8361-4738-89C4-B4F3B78FC254}" type="presParOf" srcId="{8B5A4613-25A4-4C61-88A5-0B440E434988}" destId="{AD9E9685-7158-4DCB-9A4F-9E49DDAFD0AC}" srcOrd="1" destOrd="0" presId="urn:microsoft.com/office/officeart/2009/3/layout/StepUpProcess"/>
    <dgm:cxn modelId="{744131A5-911D-47C5-8E72-B77AD683E0B6}" type="presParOf" srcId="{8B5A4613-25A4-4C61-88A5-0B440E434988}" destId="{DDA66971-0956-4B4F-91E0-634CD7F25849}" srcOrd="2" destOrd="0" presId="urn:microsoft.com/office/officeart/2009/3/layout/StepUpProcess"/>
    <dgm:cxn modelId="{D3BB1E86-A85D-49C4-AD42-8698E02FC669}" type="presParOf" srcId="{E6CCFD75-D808-49DD-A7FD-24F1989E9CDF}" destId="{69CA6D1C-5FEC-448A-9E29-A06E1C037C27}" srcOrd="11" destOrd="0" presId="urn:microsoft.com/office/officeart/2009/3/layout/StepUpProcess"/>
    <dgm:cxn modelId="{033FAA56-ECD2-47B5-8CE8-192A23398FC6}" type="presParOf" srcId="{69CA6D1C-5FEC-448A-9E29-A06E1C037C27}" destId="{10B90008-E163-44D4-985F-F57F78613950}" srcOrd="0" destOrd="0" presId="urn:microsoft.com/office/officeart/2009/3/layout/StepUpProcess"/>
    <dgm:cxn modelId="{C133EEFE-A4D6-43EC-BF44-2D56A81DC482}" type="presParOf" srcId="{E6CCFD75-D808-49DD-A7FD-24F1989E9CDF}" destId="{E77F64C0-C259-4A0D-B5DA-66135F3730FD}" srcOrd="12" destOrd="0" presId="urn:microsoft.com/office/officeart/2009/3/layout/StepUpProcess"/>
    <dgm:cxn modelId="{62E70CA3-B817-4961-8120-EEB2D0E49284}" type="presParOf" srcId="{E77F64C0-C259-4A0D-B5DA-66135F3730FD}" destId="{81A59B2D-4F60-4445-A360-442AA0EE7830}" srcOrd="0" destOrd="0" presId="urn:microsoft.com/office/officeart/2009/3/layout/StepUpProcess"/>
    <dgm:cxn modelId="{D9A03216-1C7E-4680-9591-A89C246A4A79}" type="presParOf" srcId="{E77F64C0-C259-4A0D-B5DA-66135F3730FD}" destId="{0441CD2E-1CB9-4424-8B72-1194EA4F2B3F}" srcOrd="1" destOrd="0" presId="urn:microsoft.com/office/officeart/2009/3/layout/StepUpProcess"/>
    <dgm:cxn modelId="{B5C65CA2-EDDA-4C85-ADEC-084CCA2EFEB6}" type="presParOf" srcId="{E77F64C0-C259-4A0D-B5DA-66135F3730FD}" destId="{9090CB30-11D1-44C9-B205-FEBC015D4D36}" srcOrd="2" destOrd="0" presId="urn:microsoft.com/office/officeart/2009/3/layout/StepUpProcess"/>
    <dgm:cxn modelId="{EC6EAE1B-0972-41B4-86F0-7E1AAC8BDE26}" type="presParOf" srcId="{E6CCFD75-D808-49DD-A7FD-24F1989E9CDF}" destId="{B9C81E50-7209-49B7-B1EA-B7C89509F49A}" srcOrd="13" destOrd="0" presId="urn:microsoft.com/office/officeart/2009/3/layout/StepUpProcess"/>
    <dgm:cxn modelId="{EE8E903A-570B-47DF-9932-22C802A7490E}" type="presParOf" srcId="{B9C81E50-7209-49B7-B1EA-B7C89509F49A}" destId="{DDFE505F-0B58-4FD9-B599-C17673A033B9}" srcOrd="0" destOrd="0" presId="urn:microsoft.com/office/officeart/2009/3/layout/StepUpProcess"/>
    <dgm:cxn modelId="{6C76FA70-BAEC-48AF-8C51-4739A6B49510}" type="presParOf" srcId="{E6CCFD75-D808-49DD-A7FD-24F1989E9CDF}" destId="{968E722B-7CBA-4AE8-A560-C0523F886137}" srcOrd="14" destOrd="0" presId="urn:microsoft.com/office/officeart/2009/3/layout/StepUpProcess"/>
    <dgm:cxn modelId="{231D71CB-81B1-4465-93F3-08F67220D87A}" type="presParOf" srcId="{968E722B-7CBA-4AE8-A560-C0523F886137}" destId="{F69C861E-64AB-45E9-AE8E-CB10905E36C1}" srcOrd="0" destOrd="0" presId="urn:microsoft.com/office/officeart/2009/3/layout/StepUpProcess"/>
    <dgm:cxn modelId="{DCD64B4C-0E4C-4158-8CDB-82F2B909B042}" type="presParOf" srcId="{968E722B-7CBA-4AE8-A560-C0523F886137}" destId="{E2A943B2-5712-4841-BBD5-3C9DA96473F2}"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7D34E-1943-4909-9547-219568B793D3}">
      <dsp:nvSpPr>
        <dsp:cNvPr id="0" name=""/>
        <dsp:cNvSpPr/>
      </dsp:nvSpPr>
      <dsp:spPr>
        <a:xfrm>
          <a:off x="0" y="1285875"/>
          <a:ext cx="8070300" cy="171450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79C207-CB67-4DA7-BBF5-5E3513A3E454}">
      <dsp:nvSpPr>
        <dsp:cNvPr id="0" name=""/>
        <dsp:cNvSpPr/>
      </dsp:nvSpPr>
      <dsp:spPr>
        <a:xfrm>
          <a:off x="1536" y="0"/>
          <a:ext cx="1453844" cy="171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1988</a:t>
          </a:r>
          <a:r>
            <a:rPr lang="en-US" sz="1100" kern="1200" dirty="0"/>
            <a:t> </a:t>
          </a:r>
        </a:p>
        <a:p>
          <a:pPr marL="0" lvl="0" indent="0" algn="ctr" defTabSz="889000">
            <a:lnSpc>
              <a:spcPct val="90000"/>
            </a:lnSpc>
            <a:spcBef>
              <a:spcPct val="0"/>
            </a:spcBef>
            <a:spcAft>
              <a:spcPct val="35000"/>
            </a:spcAft>
            <a:buNone/>
          </a:pPr>
          <a:r>
            <a:rPr lang="en-US" sz="1100" kern="1200" dirty="0"/>
            <a:t> First Accountability Results, Districts rated 1 – 3, based on Performance</a:t>
          </a:r>
        </a:p>
      </dsp:txBody>
      <dsp:txXfrm>
        <a:off x="1536" y="0"/>
        <a:ext cx="1453844" cy="1714500"/>
      </dsp:txXfrm>
    </dsp:sp>
    <dsp:sp modelId="{FEB545C3-5961-474C-8BE7-D4C2F0315D8E}">
      <dsp:nvSpPr>
        <dsp:cNvPr id="0" name=""/>
        <dsp:cNvSpPr/>
      </dsp:nvSpPr>
      <dsp:spPr>
        <a:xfrm>
          <a:off x="514146" y="1928812"/>
          <a:ext cx="428625" cy="4286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E8299B-8CC7-47FF-9E68-EAF0E7944841}">
      <dsp:nvSpPr>
        <dsp:cNvPr id="0" name=""/>
        <dsp:cNvSpPr/>
      </dsp:nvSpPr>
      <dsp:spPr>
        <a:xfrm>
          <a:off x="1505475" y="2571750"/>
          <a:ext cx="1307498" cy="171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1995 </a:t>
          </a:r>
        </a:p>
        <a:p>
          <a:pPr marL="0" lvl="0" indent="0" algn="ctr" defTabSz="889000">
            <a:lnSpc>
              <a:spcPct val="90000"/>
            </a:lnSpc>
            <a:spcBef>
              <a:spcPct val="0"/>
            </a:spcBef>
            <a:spcAft>
              <a:spcPct val="35000"/>
            </a:spcAft>
            <a:buNone/>
          </a:pPr>
          <a:r>
            <a:rPr lang="en-US" sz="1200" kern="1200" dirty="0"/>
            <a:t> Districts Rated 1 – 5, based on Performance</a:t>
          </a:r>
        </a:p>
      </dsp:txBody>
      <dsp:txXfrm>
        <a:off x="1505475" y="2571750"/>
        <a:ext cx="1307498" cy="1714500"/>
      </dsp:txXfrm>
    </dsp:sp>
    <dsp:sp modelId="{FE28056B-49EC-4E46-A419-1632C0129F02}">
      <dsp:nvSpPr>
        <dsp:cNvPr id="0" name=""/>
        <dsp:cNvSpPr/>
      </dsp:nvSpPr>
      <dsp:spPr>
        <a:xfrm>
          <a:off x="1944912" y="1928812"/>
          <a:ext cx="428625" cy="4286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2512AE-8E72-4D11-834E-AAE8B2804559}">
      <dsp:nvSpPr>
        <dsp:cNvPr id="0" name=""/>
        <dsp:cNvSpPr/>
      </dsp:nvSpPr>
      <dsp:spPr>
        <a:xfrm>
          <a:off x="2863069" y="0"/>
          <a:ext cx="1372781" cy="171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2003</a:t>
          </a:r>
        </a:p>
        <a:p>
          <a:pPr marL="0" lvl="0" indent="0" algn="ctr" defTabSz="889000">
            <a:lnSpc>
              <a:spcPct val="90000"/>
            </a:lnSpc>
            <a:spcBef>
              <a:spcPct val="0"/>
            </a:spcBef>
            <a:spcAft>
              <a:spcPct val="35000"/>
            </a:spcAft>
            <a:buNone/>
          </a:pPr>
          <a:r>
            <a:rPr lang="en-US" sz="1200" kern="1200" dirty="0"/>
            <a:t>  Schools Rated Level 1 – 5 based on Performance and Growth</a:t>
          </a:r>
        </a:p>
      </dsp:txBody>
      <dsp:txXfrm>
        <a:off x="2863069" y="0"/>
        <a:ext cx="1372781" cy="1714500"/>
      </dsp:txXfrm>
    </dsp:sp>
    <dsp:sp modelId="{B45A4B14-B40B-45C0-8B60-3EC5A990E263}">
      <dsp:nvSpPr>
        <dsp:cNvPr id="0" name=""/>
        <dsp:cNvSpPr/>
      </dsp:nvSpPr>
      <dsp:spPr>
        <a:xfrm>
          <a:off x="3335147" y="1928812"/>
          <a:ext cx="428625" cy="4286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FE3933-816B-4C0A-8B8E-7D24A4140214}">
      <dsp:nvSpPr>
        <dsp:cNvPr id="0" name=""/>
        <dsp:cNvSpPr/>
      </dsp:nvSpPr>
      <dsp:spPr>
        <a:xfrm>
          <a:off x="4285945" y="2571750"/>
          <a:ext cx="1653882" cy="171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2009</a:t>
          </a:r>
          <a:r>
            <a:rPr lang="en-US" sz="1100" kern="1200" dirty="0"/>
            <a:t> </a:t>
          </a:r>
        </a:p>
        <a:p>
          <a:pPr marL="0" lvl="0" indent="0" algn="ctr" defTabSz="889000">
            <a:lnSpc>
              <a:spcPct val="90000"/>
            </a:lnSpc>
            <a:spcBef>
              <a:spcPct val="0"/>
            </a:spcBef>
            <a:spcAft>
              <a:spcPct val="35000"/>
            </a:spcAft>
            <a:buNone/>
          </a:pPr>
          <a:r>
            <a:rPr lang="en-US" sz="1100" kern="1200" dirty="0"/>
            <a:t> Districts and Schools Rated 1-7, based on Performance, Growth, and Completion</a:t>
          </a:r>
        </a:p>
      </dsp:txBody>
      <dsp:txXfrm>
        <a:off x="4285945" y="2571750"/>
        <a:ext cx="1653882" cy="1714500"/>
      </dsp:txXfrm>
    </dsp:sp>
    <dsp:sp modelId="{15546F34-5554-473D-AEC0-ABCC62E64417}">
      <dsp:nvSpPr>
        <dsp:cNvPr id="0" name=""/>
        <dsp:cNvSpPr/>
      </dsp:nvSpPr>
      <dsp:spPr>
        <a:xfrm>
          <a:off x="4898573" y="1928812"/>
          <a:ext cx="428625" cy="4286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7AB1BB-5BDA-44DD-A2CF-DB2E509989A0}">
      <dsp:nvSpPr>
        <dsp:cNvPr id="0" name=""/>
        <dsp:cNvSpPr/>
      </dsp:nvSpPr>
      <dsp:spPr>
        <a:xfrm>
          <a:off x="5981456" y="466708"/>
          <a:ext cx="1271811" cy="1032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2013</a:t>
          </a:r>
          <a:r>
            <a:rPr lang="en-US" sz="1200" kern="1200" dirty="0"/>
            <a:t> </a:t>
          </a:r>
        </a:p>
        <a:p>
          <a:pPr marL="0" lvl="0" indent="0" algn="ctr" defTabSz="889000">
            <a:lnSpc>
              <a:spcPct val="90000"/>
            </a:lnSpc>
            <a:spcBef>
              <a:spcPct val="0"/>
            </a:spcBef>
            <a:spcAft>
              <a:spcPct val="35000"/>
            </a:spcAft>
            <a:buNone/>
          </a:pPr>
          <a:r>
            <a:rPr lang="en-US" sz="1200" kern="1200" dirty="0"/>
            <a:t> Current Model Implemented</a:t>
          </a:r>
        </a:p>
      </dsp:txBody>
      <dsp:txXfrm>
        <a:off x="5981456" y="466708"/>
        <a:ext cx="1271811" cy="1032934"/>
      </dsp:txXfrm>
    </dsp:sp>
    <dsp:sp modelId="{F11A1466-9A1C-4E9C-AC35-3A164D0C0AC7}">
      <dsp:nvSpPr>
        <dsp:cNvPr id="0" name=""/>
        <dsp:cNvSpPr/>
      </dsp:nvSpPr>
      <dsp:spPr>
        <a:xfrm>
          <a:off x="6411515" y="1758421"/>
          <a:ext cx="428625" cy="4286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ED1A8-3FDE-4DAF-9FF1-64E0DCA083B4}">
      <dsp:nvSpPr>
        <dsp:cNvPr id="0" name=""/>
        <dsp:cNvSpPr/>
      </dsp:nvSpPr>
      <dsp:spPr>
        <a:xfrm rot="5400000">
          <a:off x="105032" y="1687383"/>
          <a:ext cx="314336" cy="523048"/>
        </a:xfrm>
        <a:prstGeom prst="corner">
          <a:avLst>
            <a:gd name="adj1" fmla="val 16120"/>
            <a:gd name="adj2" fmla="val 1611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CA207F0-9414-4CF1-BC2F-8C4AD54AF4D5}">
      <dsp:nvSpPr>
        <dsp:cNvPr id="0" name=""/>
        <dsp:cNvSpPr/>
      </dsp:nvSpPr>
      <dsp:spPr>
        <a:xfrm>
          <a:off x="52561" y="1843662"/>
          <a:ext cx="472211" cy="4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1a</a:t>
          </a:r>
        </a:p>
      </dsp:txBody>
      <dsp:txXfrm>
        <a:off x="52561" y="1843662"/>
        <a:ext cx="472211" cy="413920"/>
      </dsp:txXfrm>
    </dsp:sp>
    <dsp:sp modelId="{49BB3A59-25F2-47F7-827E-4511FEB1AF7A}">
      <dsp:nvSpPr>
        <dsp:cNvPr id="0" name=""/>
        <dsp:cNvSpPr/>
      </dsp:nvSpPr>
      <dsp:spPr>
        <a:xfrm>
          <a:off x="435676" y="1648876"/>
          <a:ext cx="89096" cy="89096"/>
        </a:xfrm>
        <a:prstGeom prst="triangle">
          <a:avLst>
            <a:gd name="adj" fmla="val 100000"/>
          </a:avLst>
        </a:prstGeom>
        <a:gradFill rotWithShape="0">
          <a:gsLst>
            <a:gs pos="0">
              <a:schemeClr val="accent4">
                <a:hueOff val="616548"/>
                <a:satOff val="-3865"/>
                <a:lumOff val="-224"/>
                <a:alphaOff val="0"/>
                <a:tint val="100000"/>
                <a:shade val="100000"/>
                <a:satMod val="130000"/>
              </a:schemeClr>
            </a:gs>
            <a:gs pos="100000">
              <a:schemeClr val="accent4">
                <a:hueOff val="616548"/>
                <a:satOff val="-3865"/>
                <a:lumOff val="-22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0E99F59-F6A8-41AA-AA21-DDD4C608FECA}">
      <dsp:nvSpPr>
        <dsp:cNvPr id="0" name=""/>
        <dsp:cNvSpPr/>
      </dsp:nvSpPr>
      <dsp:spPr>
        <a:xfrm rot="5400000">
          <a:off x="683110" y="1544337"/>
          <a:ext cx="314336" cy="523048"/>
        </a:xfrm>
        <a:prstGeom prst="corner">
          <a:avLst>
            <a:gd name="adj1" fmla="val 16120"/>
            <a:gd name="adj2" fmla="val 16110"/>
          </a:avLst>
        </a:prstGeom>
        <a:gradFill rotWithShape="0">
          <a:gsLst>
            <a:gs pos="0">
              <a:schemeClr val="accent4">
                <a:hueOff val="1233096"/>
                <a:satOff val="-7730"/>
                <a:lumOff val="-448"/>
                <a:alphaOff val="0"/>
                <a:tint val="100000"/>
                <a:shade val="100000"/>
                <a:satMod val="130000"/>
              </a:schemeClr>
            </a:gs>
            <a:gs pos="100000">
              <a:schemeClr val="accent4">
                <a:hueOff val="1233096"/>
                <a:satOff val="-7730"/>
                <a:lumOff val="-44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22083C-171C-4917-88BA-042EFFE5858F}">
      <dsp:nvSpPr>
        <dsp:cNvPr id="0" name=""/>
        <dsp:cNvSpPr/>
      </dsp:nvSpPr>
      <dsp:spPr>
        <a:xfrm>
          <a:off x="630640" y="1700616"/>
          <a:ext cx="472211" cy="4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1b</a:t>
          </a:r>
        </a:p>
      </dsp:txBody>
      <dsp:txXfrm>
        <a:off x="630640" y="1700616"/>
        <a:ext cx="472211" cy="413920"/>
      </dsp:txXfrm>
    </dsp:sp>
    <dsp:sp modelId="{BFB3E816-4AD5-4449-8610-90F206F771E8}">
      <dsp:nvSpPr>
        <dsp:cNvPr id="0" name=""/>
        <dsp:cNvSpPr/>
      </dsp:nvSpPr>
      <dsp:spPr>
        <a:xfrm>
          <a:off x="1013755" y="1505830"/>
          <a:ext cx="89096" cy="89096"/>
        </a:xfrm>
        <a:prstGeom prst="triangle">
          <a:avLst>
            <a:gd name="adj" fmla="val 100000"/>
          </a:avLst>
        </a:prstGeom>
        <a:gradFill rotWithShape="0">
          <a:gsLst>
            <a:gs pos="0">
              <a:schemeClr val="accent4">
                <a:hueOff val="1849644"/>
                <a:satOff val="-11594"/>
                <a:lumOff val="-672"/>
                <a:alphaOff val="0"/>
                <a:tint val="100000"/>
                <a:shade val="100000"/>
                <a:satMod val="130000"/>
              </a:schemeClr>
            </a:gs>
            <a:gs pos="100000">
              <a:schemeClr val="accent4">
                <a:hueOff val="1849644"/>
                <a:satOff val="-11594"/>
                <a:lumOff val="-67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1A10AAF-0B2B-4632-B67F-33620C534079}">
      <dsp:nvSpPr>
        <dsp:cNvPr id="0" name=""/>
        <dsp:cNvSpPr/>
      </dsp:nvSpPr>
      <dsp:spPr>
        <a:xfrm rot="5400000">
          <a:off x="1261189" y="1401291"/>
          <a:ext cx="314336" cy="523048"/>
        </a:xfrm>
        <a:prstGeom prst="corner">
          <a:avLst>
            <a:gd name="adj1" fmla="val 16120"/>
            <a:gd name="adj2" fmla="val 16110"/>
          </a:avLst>
        </a:prstGeom>
        <a:gradFill rotWithShape="0">
          <a:gsLst>
            <a:gs pos="0">
              <a:schemeClr val="accent4">
                <a:hueOff val="2466192"/>
                <a:satOff val="-15459"/>
                <a:lumOff val="-896"/>
                <a:alphaOff val="0"/>
                <a:tint val="100000"/>
                <a:shade val="100000"/>
                <a:satMod val="130000"/>
              </a:schemeClr>
            </a:gs>
            <a:gs pos="100000">
              <a:schemeClr val="accent4">
                <a:hueOff val="2466192"/>
                <a:satOff val="-15459"/>
                <a:lumOff val="-89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3A43B65-8C83-4666-B280-6DA63847A68D}">
      <dsp:nvSpPr>
        <dsp:cNvPr id="0" name=""/>
        <dsp:cNvSpPr/>
      </dsp:nvSpPr>
      <dsp:spPr>
        <a:xfrm>
          <a:off x="1208719" y="1557570"/>
          <a:ext cx="472211" cy="4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2a</a:t>
          </a:r>
        </a:p>
      </dsp:txBody>
      <dsp:txXfrm>
        <a:off x="1208719" y="1557570"/>
        <a:ext cx="472211" cy="413920"/>
      </dsp:txXfrm>
    </dsp:sp>
    <dsp:sp modelId="{F2C1A5DC-D7CF-4763-B227-C2CF846028A9}">
      <dsp:nvSpPr>
        <dsp:cNvPr id="0" name=""/>
        <dsp:cNvSpPr/>
      </dsp:nvSpPr>
      <dsp:spPr>
        <a:xfrm>
          <a:off x="1591833" y="1362783"/>
          <a:ext cx="89096" cy="89096"/>
        </a:xfrm>
        <a:prstGeom prst="triangle">
          <a:avLst>
            <a:gd name="adj" fmla="val 100000"/>
          </a:avLst>
        </a:prstGeom>
        <a:gradFill rotWithShape="0">
          <a:gsLst>
            <a:gs pos="0">
              <a:schemeClr val="accent4">
                <a:hueOff val="3082740"/>
                <a:satOff val="-19324"/>
                <a:lumOff val="-1120"/>
                <a:alphaOff val="0"/>
                <a:tint val="100000"/>
                <a:shade val="100000"/>
                <a:satMod val="130000"/>
              </a:schemeClr>
            </a:gs>
            <a:gs pos="100000">
              <a:schemeClr val="accent4">
                <a:hueOff val="3082740"/>
                <a:satOff val="-19324"/>
                <a:lumOff val="-112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9DB2E5B-DAD7-409F-A451-537C05A81EFC}">
      <dsp:nvSpPr>
        <dsp:cNvPr id="0" name=""/>
        <dsp:cNvSpPr/>
      </dsp:nvSpPr>
      <dsp:spPr>
        <a:xfrm rot="5400000">
          <a:off x="1839268" y="1258245"/>
          <a:ext cx="314336" cy="523048"/>
        </a:xfrm>
        <a:prstGeom prst="corner">
          <a:avLst>
            <a:gd name="adj1" fmla="val 16120"/>
            <a:gd name="adj2" fmla="val 16110"/>
          </a:avLst>
        </a:prstGeom>
        <a:gradFill rotWithShape="0">
          <a:gsLst>
            <a:gs pos="0">
              <a:schemeClr val="accent4">
                <a:hueOff val="3699288"/>
                <a:satOff val="-23189"/>
                <a:lumOff val="-1344"/>
                <a:alphaOff val="0"/>
                <a:tint val="100000"/>
                <a:shade val="100000"/>
                <a:satMod val="130000"/>
              </a:schemeClr>
            </a:gs>
            <a:gs pos="100000">
              <a:schemeClr val="accent4">
                <a:hueOff val="3699288"/>
                <a:satOff val="-23189"/>
                <a:lumOff val="-134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11F6CC3-BC68-4F2C-B956-D6E0C8D44760}">
      <dsp:nvSpPr>
        <dsp:cNvPr id="0" name=""/>
        <dsp:cNvSpPr/>
      </dsp:nvSpPr>
      <dsp:spPr>
        <a:xfrm>
          <a:off x="1786797" y="1414524"/>
          <a:ext cx="472211" cy="4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2b</a:t>
          </a:r>
        </a:p>
      </dsp:txBody>
      <dsp:txXfrm>
        <a:off x="1786797" y="1414524"/>
        <a:ext cx="472211" cy="413920"/>
      </dsp:txXfrm>
    </dsp:sp>
    <dsp:sp modelId="{81AC738C-C0E1-4022-A9D2-014DCD7CFA58}">
      <dsp:nvSpPr>
        <dsp:cNvPr id="0" name=""/>
        <dsp:cNvSpPr/>
      </dsp:nvSpPr>
      <dsp:spPr>
        <a:xfrm>
          <a:off x="2169912" y="1219737"/>
          <a:ext cx="89096" cy="89096"/>
        </a:xfrm>
        <a:prstGeom prst="triangle">
          <a:avLst>
            <a:gd name="adj" fmla="val 100000"/>
          </a:avLst>
        </a:prstGeom>
        <a:gradFill rotWithShape="0">
          <a:gsLst>
            <a:gs pos="0">
              <a:schemeClr val="accent4">
                <a:hueOff val="4315836"/>
                <a:satOff val="-27053"/>
                <a:lumOff val="-1568"/>
                <a:alphaOff val="0"/>
                <a:tint val="100000"/>
                <a:shade val="100000"/>
                <a:satMod val="130000"/>
              </a:schemeClr>
            </a:gs>
            <a:gs pos="100000">
              <a:schemeClr val="accent4">
                <a:hueOff val="4315836"/>
                <a:satOff val="-27053"/>
                <a:lumOff val="-156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8995E4C-69D6-4EB2-BC8B-8F2D23D3D2EC}">
      <dsp:nvSpPr>
        <dsp:cNvPr id="0" name=""/>
        <dsp:cNvSpPr/>
      </dsp:nvSpPr>
      <dsp:spPr>
        <a:xfrm rot="5400000">
          <a:off x="2417347" y="1115199"/>
          <a:ext cx="314336" cy="523048"/>
        </a:xfrm>
        <a:prstGeom prst="corner">
          <a:avLst>
            <a:gd name="adj1" fmla="val 16120"/>
            <a:gd name="adj2" fmla="val 16110"/>
          </a:avLst>
        </a:prstGeom>
        <a:gradFill rotWithShape="0">
          <a:gsLst>
            <a:gs pos="0">
              <a:schemeClr val="accent4">
                <a:hueOff val="4932384"/>
                <a:satOff val="-30918"/>
                <a:lumOff val="-1793"/>
                <a:alphaOff val="0"/>
                <a:tint val="100000"/>
                <a:shade val="100000"/>
                <a:satMod val="130000"/>
              </a:schemeClr>
            </a:gs>
            <a:gs pos="100000">
              <a:schemeClr val="accent4">
                <a:hueOff val="4932384"/>
                <a:satOff val="-30918"/>
                <a:lumOff val="-179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E8EB498-9D9C-4913-AD4E-91B14E648D16}">
      <dsp:nvSpPr>
        <dsp:cNvPr id="0" name=""/>
        <dsp:cNvSpPr/>
      </dsp:nvSpPr>
      <dsp:spPr>
        <a:xfrm>
          <a:off x="2364876" y="1271477"/>
          <a:ext cx="472211" cy="4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3a</a:t>
          </a:r>
        </a:p>
      </dsp:txBody>
      <dsp:txXfrm>
        <a:off x="2364876" y="1271477"/>
        <a:ext cx="472211" cy="413920"/>
      </dsp:txXfrm>
    </dsp:sp>
    <dsp:sp modelId="{8A459998-612F-4D4A-9213-39F691ABCC07}">
      <dsp:nvSpPr>
        <dsp:cNvPr id="0" name=""/>
        <dsp:cNvSpPr/>
      </dsp:nvSpPr>
      <dsp:spPr>
        <a:xfrm>
          <a:off x="2747991" y="1076691"/>
          <a:ext cx="89096" cy="89096"/>
        </a:xfrm>
        <a:prstGeom prst="triangle">
          <a:avLst>
            <a:gd name="adj" fmla="val 100000"/>
          </a:avLst>
        </a:prstGeom>
        <a:gradFill rotWithShape="0">
          <a:gsLst>
            <a:gs pos="0">
              <a:schemeClr val="accent4">
                <a:hueOff val="5548932"/>
                <a:satOff val="-34783"/>
                <a:lumOff val="-2017"/>
                <a:alphaOff val="0"/>
                <a:tint val="100000"/>
                <a:shade val="100000"/>
                <a:satMod val="130000"/>
              </a:schemeClr>
            </a:gs>
            <a:gs pos="100000">
              <a:schemeClr val="accent4">
                <a:hueOff val="5548932"/>
                <a:satOff val="-34783"/>
                <a:lumOff val="-201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1C37467-2285-4C13-BC2E-B2DABC2020FE}">
      <dsp:nvSpPr>
        <dsp:cNvPr id="0" name=""/>
        <dsp:cNvSpPr/>
      </dsp:nvSpPr>
      <dsp:spPr>
        <a:xfrm rot="5400000">
          <a:off x="2995425" y="972152"/>
          <a:ext cx="314336" cy="523048"/>
        </a:xfrm>
        <a:prstGeom prst="corner">
          <a:avLst>
            <a:gd name="adj1" fmla="val 16120"/>
            <a:gd name="adj2" fmla="val 16110"/>
          </a:avLst>
        </a:prstGeom>
        <a:gradFill rotWithShape="0">
          <a:gsLst>
            <a:gs pos="0">
              <a:schemeClr val="accent4">
                <a:hueOff val="6165480"/>
                <a:satOff val="-38648"/>
                <a:lumOff val="-2241"/>
                <a:alphaOff val="0"/>
                <a:tint val="100000"/>
                <a:shade val="100000"/>
                <a:satMod val="130000"/>
              </a:schemeClr>
            </a:gs>
            <a:gs pos="100000">
              <a:schemeClr val="accent4">
                <a:hueOff val="6165480"/>
                <a:satOff val="-38648"/>
                <a:lumOff val="-224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D9E9685-7158-4DCB-9A4F-9E49DDAFD0AC}">
      <dsp:nvSpPr>
        <dsp:cNvPr id="0" name=""/>
        <dsp:cNvSpPr/>
      </dsp:nvSpPr>
      <dsp:spPr>
        <a:xfrm>
          <a:off x="2942955" y="1128431"/>
          <a:ext cx="472211" cy="4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3b</a:t>
          </a:r>
        </a:p>
      </dsp:txBody>
      <dsp:txXfrm>
        <a:off x="2942955" y="1128431"/>
        <a:ext cx="472211" cy="413920"/>
      </dsp:txXfrm>
    </dsp:sp>
    <dsp:sp modelId="{DDA66971-0956-4B4F-91E0-634CD7F25849}">
      <dsp:nvSpPr>
        <dsp:cNvPr id="0" name=""/>
        <dsp:cNvSpPr/>
      </dsp:nvSpPr>
      <dsp:spPr>
        <a:xfrm>
          <a:off x="3326070" y="933645"/>
          <a:ext cx="89096" cy="89096"/>
        </a:xfrm>
        <a:prstGeom prst="triangle">
          <a:avLst>
            <a:gd name="adj" fmla="val 100000"/>
          </a:avLst>
        </a:prstGeom>
        <a:gradFill rotWithShape="0">
          <a:gsLst>
            <a:gs pos="0">
              <a:schemeClr val="accent4">
                <a:hueOff val="6782027"/>
                <a:satOff val="-42513"/>
                <a:lumOff val="-2465"/>
                <a:alphaOff val="0"/>
                <a:tint val="100000"/>
                <a:shade val="100000"/>
                <a:satMod val="130000"/>
              </a:schemeClr>
            </a:gs>
            <a:gs pos="100000">
              <a:schemeClr val="accent4">
                <a:hueOff val="6782027"/>
                <a:satOff val="-42513"/>
                <a:lumOff val="-246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1A59B2D-4F60-4445-A360-442AA0EE7830}">
      <dsp:nvSpPr>
        <dsp:cNvPr id="0" name=""/>
        <dsp:cNvSpPr/>
      </dsp:nvSpPr>
      <dsp:spPr>
        <a:xfrm rot="5400000">
          <a:off x="3573504" y="829106"/>
          <a:ext cx="314336" cy="523048"/>
        </a:xfrm>
        <a:prstGeom prst="corner">
          <a:avLst>
            <a:gd name="adj1" fmla="val 16120"/>
            <a:gd name="adj2" fmla="val 16110"/>
          </a:avLst>
        </a:prstGeom>
        <a:gradFill rotWithShape="0">
          <a:gsLst>
            <a:gs pos="0">
              <a:schemeClr val="accent4">
                <a:hueOff val="7398576"/>
                <a:satOff val="-46377"/>
                <a:lumOff val="-2689"/>
                <a:alphaOff val="0"/>
                <a:tint val="100000"/>
                <a:shade val="100000"/>
                <a:satMod val="130000"/>
              </a:schemeClr>
            </a:gs>
            <a:gs pos="100000">
              <a:schemeClr val="accent4">
                <a:hueOff val="7398576"/>
                <a:satOff val="-46377"/>
                <a:lumOff val="-268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441CD2E-1CB9-4424-8B72-1194EA4F2B3F}">
      <dsp:nvSpPr>
        <dsp:cNvPr id="0" name=""/>
        <dsp:cNvSpPr/>
      </dsp:nvSpPr>
      <dsp:spPr>
        <a:xfrm>
          <a:off x="3521034" y="985385"/>
          <a:ext cx="472211" cy="4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4</a:t>
          </a:r>
        </a:p>
      </dsp:txBody>
      <dsp:txXfrm>
        <a:off x="3521034" y="985385"/>
        <a:ext cx="472211" cy="413920"/>
      </dsp:txXfrm>
    </dsp:sp>
    <dsp:sp modelId="{9090CB30-11D1-44C9-B205-FEBC015D4D36}">
      <dsp:nvSpPr>
        <dsp:cNvPr id="0" name=""/>
        <dsp:cNvSpPr/>
      </dsp:nvSpPr>
      <dsp:spPr>
        <a:xfrm>
          <a:off x="3904148" y="790599"/>
          <a:ext cx="89096" cy="89096"/>
        </a:xfrm>
        <a:prstGeom prst="triangle">
          <a:avLst>
            <a:gd name="adj" fmla="val 100000"/>
          </a:avLst>
        </a:prstGeom>
        <a:gradFill rotWithShape="0">
          <a:gsLst>
            <a:gs pos="0">
              <a:schemeClr val="accent4">
                <a:hueOff val="8015123"/>
                <a:satOff val="-50242"/>
                <a:lumOff val="-2913"/>
                <a:alphaOff val="0"/>
                <a:tint val="100000"/>
                <a:shade val="100000"/>
                <a:satMod val="130000"/>
              </a:schemeClr>
            </a:gs>
            <a:gs pos="100000">
              <a:schemeClr val="accent4">
                <a:hueOff val="8015123"/>
                <a:satOff val="-50242"/>
                <a:lumOff val="-291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9C861E-64AB-45E9-AE8E-CB10905E36C1}">
      <dsp:nvSpPr>
        <dsp:cNvPr id="0" name=""/>
        <dsp:cNvSpPr/>
      </dsp:nvSpPr>
      <dsp:spPr>
        <a:xfrm rot="5400000">
          <a:off x="4151583" y="686060"/>
          <a:ext cx="314336" cy="523048"/>
        </a:xfrm>
        <a:prstGeom prst="corner">
          <a:avLst>
            <a:gd name="adj1" fmla="val 16120"/>
            <a:gd name="adj2" fmla="val 16110"/>
          </a:avLst>
        </a:prstGeom>
        <a:gradFill rotWithShape="0">
          <a:gsLst>
            <a:gs pos="0">
              <a:schemeClr val="accent4">
                <a:hueOff val="8631671"/>
                <a:satOff val="-54107"/>
                <a:lumOff val="-3137"/>
                <a:alphaOff val="0"/>
                <a:tint val="100000"/>
                <a:shade val="100000"/>
                <a:satMod val="130000"/>
              </a:schemeClr>
            </a:gs>
            <a:gs pos="100000">
              <a:schemeClr val="accent4">
                <a:hueOff val="8631671"/>
                <a:satOff val="-54107"/>
                <a:lumOff val="-313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2A943B2-5712-4841-BBD5-3C9DA96473F2}">
      <dsp:nvSpPr>
        <dsp:cNvPr id="0" name=""/>
        <dsp:cNvSpPr/>
      </dsp:nvSpPr>
      <dsp:spPr>
        <a:xfrm>
          <a:off x="4099112" y="842339"/>
          <a:ext cx="472211" cy="4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5</a:t>
          </a:r>
        </a:p>
      </dsp:txBody>
      <dsp:txXfrm>
        <a:off x="4099112" y="842339"/>
        <a:ext cx="472211" cy="41392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A2258358-716F-B541-B8E3-B6CD7F3CCC11}" type="datetimeFigureOut">
              <a:rPr lang="en-US" smtClean="0"/>
              <a:t>11/29/2018</a:t>
            </a:fld>
            <a:endParaRPr lang="en-US" dirty="0"/>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D2D3E99C-1222-AB41-BFEE-14BC1467DDD4}" type="slidenum">
              <a:rPr lang="en-US" smtClean="0"/>
              <a:t>‹#›</a:t>
            </a:fld>
            <a:endParaRPr lang="en-US" dirty="0"/>
          </a:p>
        </p:txBody>
      </p:sp>
    </p:spTree>
    <p:extLst>
      <p:ext uri="{BB962C8B-B14F-4D97-AF65-F5344CB8AC3E}">
        <p14:creationId xmlns:p14="http://schemas.microsoft.com/office/powerpoint/2010/main" val="11588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415790"/>
            <a:ext cx="5486400" cy="418338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5798000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1030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1222288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415791"/>
            <a:ext cx="5486400" cy="4183380"/>
          </a:xfrm>
          <a:prstGeom prst="rect">
            <a:avLst/>
          </a:prstGeom>
        </p:spPr>
        <p:txBody>
          <a:bodyPr lIns="90887" tIns="90887" rIns="90887" bIns="90887" anchor="t" anchorCtr="0">
            <a:noAutofit/>
          </a:bodyPr>
          <a:lstStyle/>
          <a:p>
            <a:r>
              <a:rPr lang="en-US" dirty="0"/>
              <a:t>Vision and mission provides direction and foundation for all work of the SBE, MDE, and ultimately districts, schools, and teachers across the state.</a:t>
            </a:r>
          </a:p>
          <a:p>
            <a:endParaRPr lang="en-US" dirty="0"/>
          </a:p>
          <a:p>
            <a:r>
              <a:rPr lang="en-US" dirty="0"/>
              <a:t>Ultimately, we are working to prepare students for what comes next in life – postsecondary study, military service, technical programs, world of work, parenthood, and citizenship at large. MDE is responsible for providing policy to drive this and accountability to measure progress. In addition, the MDE takes an active role in supporting districts through PD, TA, and resources.</a:t>
            </a:r>
            <a:endParaRPr dirty="0"/>
          </a:p>
        </p:txBody>
      </p:sp>
    </p:spTree>
    <p:extLst>
      <p:ext uri="{BB962C8B-B14F-4D97-AF65-F5344CB8AC3E}">
        <p14:creationId xmlns:p14="http://schemas.microsoft.com/office/powerpoint/2010/main" val="727577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defRPr/>
            </a:pPr>
            <a:endParaRPr lang="en-US" dirty="0"/>
          </a:p>
          <a:p>
            <a:endParaRPr lang="en-US" dirty="0"/>
          </a:p>
        </p:txBody>
      </p:sp>
    </p:spTree>
    <p:extLst>
      <p:ext uri="{BB962C8B-B14F-4D97-AF65-F5344CB8AC3E}">
        <p14:creationId xmlns:p14="http://schemas.microsoft.com/office/powerpoint/2010/main" val="30736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0089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8789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6886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2105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changes to graduation. No longer use apportioning. Use where longest enrolled, or in case of tie, last enrolled.</a:t>
            </a:r>
          </a:p>
        </p:txBody>
      </p:sp>
    </p:spTree>
    <p:extLst>
      <p:ext uri="{BB962C8B-B14F-4D97-AF65-F5344CB8AC3E}">
        <p14:creationId xmlns:p14="http://schemas.microsoft.com/office/powerpoint/2010/main" val="1573827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 school may not have 10 or more students, but the district may.</a:t>
            </a:r>
          </a:p>
        </p:txBody>
      </p:sp>
    </p:spTree>
    <p:extLst>
      <p:ext uri="{BB962C8B-B14F-4D97-AF65-F5344CB8AC3E}">
        <p14:creationId xmlns:p14="http://schemas.microsoft.com/office/powerpoint/2010/main" val="1470944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9"/>
        <p:cNvGrpSpPr/>
        <p:nvPr/>
      </p:nvGrpSpPr>
      <p:grpSpPr>
        <a:xfrm>
          <a:off x="0" y="0"/>
          <a:ext cx="0" cy="0"/>
          <a:chOff x="0" y="0"/>
          <a:chExt cx="0" cy="0"/>
        </a:xfrm>
      </p:grpSpPr>
      <p:sp>
        <p:nvSpPr>
          <p:cNvPr id="5" name="Shape 54"/>
          <p:cNvSpPr/>
          <p:nvPr userDrawn="1"/>
        </p:nvSpPr>
        <p:spPr>
          <a:xfrm>
            <a:off x="0" y="1983097"/>
            <a:ext cx="5080200" cy="723897"/>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dirty="0">
              <a:solidFill>
                <a:srgbClr val="00B0F0"/>
              </a:solidFill>
            </a:endParaRPr>
          </a:p>
        </p:txBody>
      </p:sp>
      <p:sp>
        <p:nvSpPr>
          <p:cNvPr id="8" name="Shape 59"/>
          <p:cNvSpPr/>
          <p:nvPr userDrawn="1"/>
        </p:nvSpPr>
        <p:spPr>
          <a:xfrm>
            <a:off x="0" y="2806520"/>
            <a:ext cx="4663440" cy="996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9" name="Shape 61"/>
          <p:cNvPicPr preferRelativeResize="0"/>
          <p:nvPr userDrawn="1"/>
        </p:nvPicPr>
        <p:blipFill>
          <a:blip r:embed="rId2">
            <a:alphaModFix/>
          </a:blip>
          <a:stretch>
            <a:fillRect/>
          </a:stretch>
        </p:blipFill>
        <p:spPr>
          <a:xfrm>
            <a:off x="450200" y="3759124"/>
            <a:ext cx="2130850" cy="1029150"/>
          </a:xfrm>
          <a:prstGeom prst="rect">
            <a:avLst/>
          </a:prstGeom>
          <a:noFill/>
          <a:ln>
            <a:noFill/>
          </a:ln>
        </p:spPr>
      </p:pic>
      <p:sp>
        <p:nvSpPr>
          <p:cNvPr id="3" name="Text Placeholder 2"/>
          <p:cNvSpPr>
            <a:spLocks noGrp="1" noChangeAspect="1"/>
          </p:cNvSpPr>
          <p:nvPr>
            <p:ph type="body" sz="quarter" idx="10" hasCustomPrompt="1"/>
          </p:nvPr>
        </p:nvSpPr>
        <p:spPr>
          <a:xfrm>
            <a:off x="412749" y="490538"/>
            <a:ext cx="6600525" cy="1428351"/>
          </a:xfrm>
        </p:spPr>
        <p:txBody>
          <a:bodyPr anchor="b"/>
          <a:lstStyle>
            <a:lvl1pPr>
              <a:lnSpc>
                <a:spcPct val="100000"/>
              </a:lnSpc>
              <a:spcAft>
                <a:spcPts val="0"/>
              </a:spcAft>
              <a:defRPr sz="5000" b="1">
                <a:solidFill>
                  <a:srgbClr val="0070C0"/>
                </a:solidFill>
              </a:defRPr>
            </a:lvl1pPr>
          </a:lstStyle>
          <a:p>
            <a:pPr lvl="0"/>
            <a:r>
              <a:rPr lang="en-US" dirty="0"/>
              <a:t>HEADING</a:t>
            </a:r>
          </a:p>
        </p:txBody>
      </p:sp>
      <p:sp>
        <p:nvSpPr>
          <p:cNvPr id="16" name="Text Placeholder 15"/>
          <p:cNvSpPr>
            <a:spLocks noGrp="1" noChangeAspect="1"/>
          </p:cNvSpPr>
          <p:nvPr>
            <p:ph type="body" sz="quarter" idx="11" hasCustomPrompt="1"/>
          </p:nvPr>
        </p:nvSpPr>
        <p:spPr>
          <a:xfrm>
            <a:off x="412750" y="2049463"/>
            <a:ext cx="4618038" cy="608012"/>
          </a:xfrm>
        </p:spPr>
        <p:txBody>
          <a:bodyPr anchor="ctr"/>
          <a:lstStyle>
            <a:lvl1pPr rtl="0">
              <a:spcBef>
                <a:spcPts val="0"/>
              </a:spcBef>
              <a:buNone/>
              <a:defRPr lang="en" sz="1800" dirty="0">
                <a:solidFill>
                  <a:srgbClr val="FFFFFF"/>
                </a:solidFill>
                <a:ea typeface="Open Sans"/>
                <a:cs typeface="Open Sans"/>
                <a:sym typeface="Open Sans"/>
              </a:defRPr>
            </a:lvl1pPr>
          </a:lstStyle>
          <a:p>
            <a:pPr lvl="0" rtl="0">
              <a:spcBef>
                <a:spcPts val="0"/>
              </a:spcBef>
              <a:buNone/>
            </a:pPr>
            <a:r>
              <a:rPr lang="en-US" sz="2000" dirty="0">
                <a:solidFill>
                  <a:srgbClr val="FFFFFF"/>
                </a:solidFill>
                <a:latin typeface="+mn-lt"/>
                <a:ea typeface="Open Sans"/>
                <a:cs typeface="Open Sans"/>
                <a:sym typeface="Open Sans"/>
              </a:rPr>
              <a:t>SUBHEAD</a:t>
            </a:r>
            <a:endParaRPr lang="en" sz="2000" dirty="0">
              <a:solidFill>
                <a:srgbClr val="FFFFFF"/>
              </a:solidFill>
              <a:latin typeface="+mn-lt"/>
              <a:ea typeface="Open Sans"/>
              <a:cs typeface="Open Sans"/>
              <a:sym typeface="Open Sans"/>
            </a:endParaRPr>
          </a:p>
        </p:txBody>
      </p:sp>
      <p:sp>
        <p:nvSpPr>
          <p:cNvPr id="18" name="Text Placeholder 17"/>
          <p:cNvSpPr>
            <a:spLocks noGrp="1" noChangeAspect="1"/>
          </p:cNvSpPr>
          <p:nvPr>
            <p:ph type="body" sz="quarter" idx="12" hasCustomPrompt="1"/>
          </p:nvPr>
        </p:nvSpPr>
        <p:spPr>
          <a:xfrm>
            <a:off x="412750" y="2906121"/>
            <a:ext cx="4083050" cy="499068"/>
          </a:xfrm>
        </p:spPr>
        <p:txBody>
          <a:bodyPr anchor="t"/>
          <a:lstStyle>
            <a:lvl1pPr algn="l">
              <a:spcBef>
                <a:spcPts val="0"/>
              </a:spcBef>
              <a:buNone/>
              <a:defRPr lang="en" sz="1800" dirty="0">
                <a:solidFill>
                  <a:schemeClr val="accent3">
                    <a:lumMod val="75000"/>
                  </a:schemeClr>
                </a:solidFill>
                <a:ea typeface="Open Sans"/>
                <a:cs typeface="Open Sans"/>
                <a:sym typeface="Open Sans"/>
              </a:defRPr>
            </a:lvl1pPr>
          </a:lstStyle>
          <a:p>
            <a:pPr lvl="0" algn="l">
              <a:spcBef>
                <a:spcPts val="0"/>
              </a:spcBef>
              <a:buNone/>
            </a:pPr>
            <a:r>
              <a:rPr lang="en-US" sz="1800" dirty="0">
                <a:latin typeface="+mn-lt"/>
                <a:ea typeface="Open Sans"/>
                <a:cs typeface="Open Sans"/>
                <a:sym typeface="Open Sans"/>
              </a:rPr>
              <a:t>Date</a:t>
            </a:r>
            <a:endParaRPr lang="en" sz="1800" dirty="0">
              <a:latin typeface="+mn-lt"/>
              <a:ea typeface="Open Sans"/>
              <a:cs typeface="Open Sans"/>
              <a:sym typeface="Open Sans"/>
            </a:endParaRPr>
          </a:p>
        </p:txBody>
      </p:sp>
      <p:sp>
        <p:nvSpPr>
          <p:cNvPr id="24" name="Text Placeholder 23"/>
          <p:cNvSpPr>
            <a:spLocks noGrp="1"/>
          </p:cNvSpPr>
          <p:nvPr>
            <p:ph type="body" sz="quarter" idx="14" hasCustomPrompt="1"/>
          </p:nvPr>
        </p:nvSpPr>
        <p:spPr>
          <a:xfrm>
            <a:off x="2702660" y="3970650"/>
            <a:ext cx="4450615" cy="302899"/>
          </a:xfrm>
        </p:spPr>
        <p:txBody>
          <a:bodyPr anchor="ctr"/>
          <a:lstStyle>
            <a:lvl1pPr marL="0" marR="0" indent="0" algn="l" defTabSz="914400" rtl="0" eaLnBrk="1" fontAlgn="auto" latinLnBrk="0" hangingPunct="1">
              <a:lnSpc>
                <a:spcPct val="100000"/>
              </a:lnSpc>
              <a:spcBef>
                <a:spcPts val="0"/>
              </a:spcBef>
              <a:spcAft>
                <a:spcPts val="0"/>
              </a:spcAft>
              <a:buClr>
                <a:schemeClr val="dk2"/>
              </a:buClr>
              <a:buSzPct val="100000"/>
              <a:buFontTx/>
              <a:buNone/>
              <a:tabLst/>
              <a:defRPr lang="en-US" sz="1800" b="1" smtClean="0">
                <a:solidFill>
                  <a:srgbClr val="CC0000"/>
                </a:solidFill>
                <a:ea typeface="Open Sans"/>
                <a:cs typeface="Open Sans"/>
                <a:sym typeface="Open Sans"/>
              </a:defRPr>
            </a:lvl1pPr>
          </a:lstStyle>
          <a:p>
            <a:pPr marL="0" marR="0" lvl="0" indent="0" algn="l" defTabSz="914400" rtl="0" eaLnBrk="1" fontAlgn="auto" latinLnBrk="0" hangingPunct="1">
              <a:lnSpc>
                <a:spcPct val="115000"/>
              </a:lnSpc>
              <a:spcBef>
                <a:spcPts val="0"/>
              </a:spcBef>
              <a:spcAft>
                <a:spcPts val="1600"/>
              </a:spcAft>
              <a:buClr>
                <a:schemeClr val="dk2"/>
              </a:buClr>
              <a:buSzPct val="100000"/>
              <a:buFontTx/>
              <a:buNone/>
              <a:tabLst/>
              <a:defRPr/>
            </a:pPr>
            <a:r>
              <a:rPr lang="en-US" sz="2000" b="1" dirty="0">
                <a:solidFill>
                  <a:srgbClr val="CC0000"/>
                </a:solidFill>
                <a:latin typeface="+mn-lt"/>
                <a:ea typeface="Open Sans"/>
                <a:cs typeface="Open Sans"/>
                <a:sym typeface="Open Sans"/>
              </a:rPr>
              <a:t>Presenter Name</a:t>
            </a:r>
          </a:p>
        </p:txBody>
      </p:sp>
      <p:sp>
        <p:nvSpPr>
          <p:cNvPr id="7" name="Text Placeholder 6"/>
          <p:cNvSpPr>
            <a:spLocks noGrp="1"/>
          </p:cNvSpPr>
          <p:nvPr>
            <p:ph type="body" sz="quarter" idx="15" hasCustomPrompt="1"/>
          </p:nvPr>
        </p:nvSpPr>
        <p:spPr>
          <a:xfrm>
            <a:off x="2701925" y="4221678"/>
            <a:ext cx="4451350" cy="566222"/>
          </a:xfrm>
        </p:spPr>
        <p:txBody>
          <a:bodyPr/>
          <a:lstStyle>
            <a:lvl1pPr>
              <a:lnSpc>
                <a:spcPct val="100000"/>
              </a:lnSpc>
              <a:spcAft>
                <a:spcPts val="0"/>
              </a:spcAft>
              <a:defRPr sz="1400" baseline="0">
                <a:solidFill>
                  <a:schemeClr val="accent3">
                    <a:lumMod val="50000"/>
                  </a:schemeClr>
                </a:solidFill>
              </a:defRPr>
            </a:lvl1pPr>
          </a:lstStyle>
          <a:p>
            <a:pPr lvl="0"/>
            <a:r>
              <a:rPr lang="en-US" dirty="0"/>
              <a:t>Presenter Title</a:t>
            </a:r>
            <a:br>
              <a:rPr lang="en-US" dirty="0"/>
            </a:br>
            <a:r>
              <a:rPr lang="en-US" dirty="0"/>
              <a:t>Contact Information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BE Goals">
    <p:spTree>
      <p:nvGrpSpPr>
        <p:cNvPr id="1" name=""/>
        <p:cNvGrpSpPr/>
        <p:nvPr/>
      </p:nvGrpSpPr>
      <p:grpSpPr>
        <a:xfrm>
          <a:off x="0" y="0"/>
          <a:ext cx="0" cy="0"/>
          <a:chOff x="0" y="0"/>
          <a:chExt cx="0" cy="0"/>
        </a:xfrm>
      </p:grpSpPr>
      <p:sp>
        <p:nvSpPr>
          <p:cNvPr id="13" name="Shape 85"/>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dirty="0">
              <a:solidFill>
                <a:srgbClr val="CCCCCC"/>
              </a:solidFill>
            </a:endParaRPr>
          </a:p>
        </p:txBody>
      </p:sp>
      <p:sp>
        <p:nvSpPr>
          <p:cNvPr id="14" name="Shape 86"/>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7" name="Shape 79"/>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8" name="Shape 87"/>
          <p:cNvSpPr txBox="1"/>
          <p:nvPr userDrawn="1"/>
        </p:nvSpPr>
        <p:spPr>
          <a:xfrm>
            <a:off x="999985" y="979135"/>
            <a:ext cx="7566965" cy="3496625"/>
          </a:xfrm>
          <a:prstGeom prst="rect">
            <a:avLst/>
          </a:prstGeom>
          <a:noFill/>
          <a:ln>
            <a:noFill/>
          </a:ln>
        </p:spPr>
        <p:txBody>
          <a:bodyPr lIns="91425" tIns="91425" rIns="91425" bIns="91425" anchor="t" anchorCtr="0">
            <a:noAutofit/>
          </a:bodyPr>
          <a:lstStyle/>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All Students Proficient and Showing Growth in All Assessed Areas</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Every Student Graduates </a:t>
            </a:r>
            <a:r>
              <a:rPr lang="en-US" sz="1800" dirty="0">
                <a:solidFill>
                  <a:schemeClr val="accent3">
                    <a:lumMod val="50000"/>
                  </a:schemeClr>
                </a:solidFill>
                <a:latin typeface="+mn-lt"/>
                <a:ea typeface="Open Sans"/>
                <a:cs typeface="Open Sans"/>
                <a:sym typeface="Open Sans"/>
              </a:rPr>
              <a:t>From </a:t>
            </a:r>
            <a:r>
              <a:rPr lang="en" sz="1800" dirty="0">
                <a:solidFill>
                  <a:schemeClr val="accent3">
                    <a:lumMod val="50000"/>
                  </a:schemeClr>
                </a:solidFill>
                <a:latin typeface="+mn-lt"/>
                <a:ea typeface="Open Sans"/>
                <a:cs typeface="Open Sans"/>
                <a:sym typeface="Open Sans"/>
              </a:rPr>
              <a:t>High School and is Ready for College and Career</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Every Child Has Access to a High-Quality Early Childhood Program</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Every School Has Effective Teachers and Leaders</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Every Community Effectively Using a World-Class Data System to Improve Student Outcomes</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US" sz="1800" dirty="0">
                <a:solidFill>
                  <a:schemeClr val="accent3">
                    <a:lumMod val="50000"/>
                  </a:schemeClr>
                </a:solidFill>
              </a:rPr>
              <a:t>Every School and District is Rated “C” or Higher</a:t>
            </a:r>
          </a:p>
        </p:txBody>
      </p:sp>
      <p:sp>
        <p:nvSpPr>
          <p:cNvPr id="9" name="Shape 89"/>
          <p:cNvSpPr txBox="1"/>
          <p:nvPr userDrawn="1"/>
        </p:nvSpPr>
        <p:spPr>
          <a:xfrm>
            <a:off x="280188" y="47292"/>
            <a:ext cx="8397600" cy="434681"/>
          </a:xfrm>
          <a:prstGeom prst="rect">
            <a:avLst/>
          </a:prstGeom>
          <a:noFill/>
          <a:ln>
            <a:noFill/>
          </a:ln>
        </p:spPr>
        <p:txBody>
          <a:bodyPr lIns="91425" tIns="91425" rIns="91425" bIns="91425" anchor="ctr" anchorCtr="0">
            <a:noAutofit/>
          </a:bodyPr>
          <a:lstStyle/>
          <a:p>
            <a:pPr lvl="0">
              <a:spcBef>
                <a:spcPts val="0"/>
              </a:spcBef>
              <a:buNone/>
            </a:pPr>
            <a:r>
              <a:rPr lang="en" sz="2400" b="1" dirty="0">
                <a:solidFill>
                  <a:srgbClr val="0070C0"/>
                </a:solidFill>
                <a:latin typeface="+mj-lt"/>
                <a:ea typeface="Open Sans"/>
                <a:cs typeface="Open Sans"/>
                <a:sym typeface="Open Sans"/>
              </a:rPr>
              <a:t>State Board of Education Goals </a:t>
            </a:r>
            <a:r>
              <a:rPr lang="en-US" sz="2400" b="1" dirty="0">
                <a:solidFill>
                  <a:srgbClr val="0070C0"/>
                </a:solidFill>
                <a:latin typeface="+mj-lt"/>
                <a:ea typeface="Open Sans"/>
                <a:cs typeface="Open Sans"/>
                <a:sym typeface="Open Sans"/>
              </a:rPr>
              <a:t> </a:t>
            </a:r>
            <a:r>
              <a:rPr lang="en" sz="1200" b="1" dirty="0">
                <a:solidFill>
                  <a:srgbClr val="0070C0"/>
                </a:solidFill>
                <a:latin typeface="+mj-lt"/>
                <a:ea typeface="Open Sans"/>
                <a:cs typeface="Open Sans"/>
                <a:sym typeface="Open Sans"/>
              </a:rPr>
              <a:t>FIVE-YEAR STRATEGIC PLAN FOR 2016-2020</a:t>
            </a:r>
          </a:p>
        </p:txBody>
      </p:sp>
      <p:sp>
        <p:nvSpPr>
          <p:cNvPr id="10"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951215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cked Section header">
    <p:spTree>
      <p:nvGrpSpPr>
        <p:cNvPr id="1" name="Shape 13"/>
        <p:cNvGrpSpPr/>
        <p:nvPr/>
      </p:nvGrpSpPr>
      <p:grpSpPr>
        <a:xfrm>
          <a:off x="0" y="0"/>
          <a:ext cx="0" cy="0"/>
          <a:chOff x="0" y="0"/>
          <a:chExt cx="0" cy="0"/>
        </a:xfrm>
      </p:grpSpPr>
      <p:sp>
        <p:nvSpPr>
          <p:cNvPr id="4" name="Shape 221"/>
          <p:cNvSpPr/>
          <p:nvPr userDrawn="1"/>
        </p:nvSpPr>
        <p:spPr>
          <a:xfrm>
            <a:off x="0" y="1702553"/>
            <a:ext cx="6004410" cy="854400"/>
          </a:xfrm>
          <a:prstGeom prst="rect">
            <a:avLst/>
          </a:prstGeom>
          <a:solidFill>
            <a:schemeClr val="accent6"/>
          </a:solidFill>
          <a:ln>
            <a:noFill/>
          </a:ln>
        </p:spPr>
        <p:txBody>
          <a:bodyPr lIns="91425" tIns="91425" rIns="91425" bIns="91425" anchor="ctr" anchorCtr="0">
            <a:noAutofit/>
          </a:bodyPr>
          <a:lstStyle/>
          <a:p>
            <a:pPr lvl="0">
              <a:spcBef>
                <a:spcPts val="0"/>
              </a:spcBef>
              <a:buNone/>
            </a:pPr>
            <a:endParaRPr dirty="0"/>
          </a:p>
        </p:txBody>
      </p:sp>
      <p:sp>
        <p:nvSpPr>
          <p:cNvPr id="6" name="Shape 224"/>
          <p:cNvSpPr/>
          <p:nvPr userDrawn="1"/>
        </p:nvSpPr>
        <p:spPr>
          <a:xfrm>
            <a:off x="0" y="2656478"/>
            <a:ext cx="5080200" cy="996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7" name="Shape 225"/>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10" name="Text Placeholder 9"/>
          <p:cNvSpPr>
            <a:spLocks noGrp="1" noChangeAspect="1"/>
          </p:cNvSpPr>
          <p:nvPr>
            <p:ph type="body" sz="quarter" idx="13" hasCustomPrompt="1"/>
          </p:nvPr>
        </p:nvSpPr>
        <p:spPr>
          <a:xfrm>
            <a:off x="401638" y="1701800"/>
            <a:ext cx="5602287" cy="855663"/>
          </a:xfrm>
        </p:spPr>
        <p:txBody>
          <a:bodyPr anchor="ctr"/>
          <a:lstStyle>
            <a:lvl1pPr marL="0" marR="0" indent="0" algn="l" defTabSz="914400" rtl="0" eaLnBrk="1" fontAlgn="auto" latinLnBrk="0" hangingPunct="1">
              <a:lnSpc>
                <a:spcPct val="100000"/>
              </a:lnSpc>
              <a:spcBef>
                <a:spcPts val="0"/>
              </a:spcBef>
              <a:spcAft>
                <a:spcPts val="1600"/>
              </a:spcAft>
              <a:buClr>
                <a:schemeClr val="dk2"/>
              </a:buClr>
              <a:buSzPct val="100000"/>
              <a:buFontTx/>
              <a:buNone/>
              <a:tabLst/>
              <a:defRPr lang="en" sz="5400" b="1" smtClean="0">
                <a:solidFill>
                  <a:srgbClr val="FFFFFF"/>
                </a:solidFill>
                <a:ea typeface="Open Sans"/>
                <a:cs typeface="Open Sans"/>
                <a:sym typeface="Open Sans"/>
              </a:defRPr>
            </a:lvl1pPr>
          </a:lstStyle>
          <a:p>
            <a:pPr marL="0" marR="0" lvl="0" indent="0" algn="l" defTabSz="914400" rtl="0" eaLnBrk="1" fontAlgn="auto" latinLnBrk="0" hangingPunct="1">
              <a:lnSpc>
                <a:spcPct val="115000"/>
              </a:lnSpc>
              <a:spcBef>
                <a:spcPts val="0"/>
              </a:spcBef>
              <a:spcAft>
                <a:spcPts val="1600"/>
              </a:spcAft>
              <a:buClr>
                <a:schemeClr val="dk2"/>
              </a:buClr>
              <a:buSzPct val="100000"/>
              <a:buFontTx/>
              <a:buNone/>
              <a:tabLst/>
              <a:defRPr/>
            </a:pPr>
            <a:r>
              <a:rPr lang="en-US" sz="5400" b="1" dirty="0">
                <a:solidFill>
                  <a:srgbClr val="FFFFFF"/>
                </a:solidFill>
                <a:latin typeface="+mj-lt"/>
                <a:ea typeface="Open Sans"/>
                <a:cs typeface="Open Sans"/>
                <a:sym typeface="Open Sans"/>
              </a:rPr>
              <a:t>HEADING</a:t>
            </a:r>
            <a:endParaRPr lang="en" sz="1000" b="1" dirty="0">
              <a:solidFill>
                <a:srgbClr val="FFFFFF"/>
              </a:solidFill>
              <a:latin typeface="+mj-lt"/>
              <a:ea typeface="Open Sans"/>
              <a:cs typeface="Open Sans"/>
              <a:sym typeface="Open Sans"/>
            </a:endParaRPr>
          </a:p>
        </p:txBody>
      </p:sp>
      <p:sp>
        <p:nvSpPr>
          <p:cNvPr id="3" name="Text Placeholder 2"/>
          <p:cNvSpPr>
            <a:spLocks noGrp="1" noChangeAspect="1"/>
          </p:cNvSpPr>
          <p:nvPr>
            <p:ph type="body" sz="quarter" idx="14" hasCustomPrompt="1"/>
          </p:nvPr>
        </p:nvSpPr>
        <p:spPr>
          <a:xfrm>
            <a:off x="401638" y="723900"/>
            <a:ext cx="5602287" cy="878375"/>
          </a:xfrm>
        </p:spPr>
        <p:txBody>
          <a:bodyPr anchor="t"/>
          <a:lstStyle>
            <a:lvl1pPr>
              <a:defRPr sz="4800" b="1">
                <a:solidFill>
                  <a:schemeClr val="accent6"/>
                </a:solidFill>
              </a:defRPr>
            </a:lvl1pPr>
          </a:lstStyle>
          <a:p>
            <a:pPr lvl="0"/>
            <a:r>
              <a:rPr lang="en-US" dirty="0"/>
              <a:t>STACKED</a:t>
            </a:r>
          </a:p>
        </p:txBody>
      </p:sp>
      <p:sp>
        <p:nvSpPr>
          <p:cNvPr id="8" name="Text Placeholder 7"/>
          <p:cNvSpPr>
            <a:spLocks noGrp="1"/>
          </p:cNvSpPr>
          <p:nvPr>
            <p:ph type="body" sz="quarter" idx="15" hasCustomPrompt="1"/>
          </p:nvPr>
        </p:nvSpPr>
        <p:spPr>
          <a:xfrm>
            <a:off x="401638" y="2878138"/>
            <a:ext cx="4678362" cy="993775"/>
          </a:xfrm>
        </p:spPr>
        <p:txBody>
          <a:bodyPr/>
          <a:lstStyle>
            <a:lvl1pPr>
              <a:lnSpc>
                <a:spcPct val="114000"/>
              </a:lnSpc>
              <a:spcAft>
                <a:spcPts val="0"/>
              </a:spcAft>
              <a:defRPr sz="2000">
                <a:solidFill>
                  <a:schemeClr val="accent6"/>
                </a:solidFill>
              </a:defRPr>
            </a:lvl1pPr>
          </a:lstStyle>
          <a:p>
            <a:pPr lvl="0"/>
            <a:r>
              <a:rPr lang="en-US" dirty="0"/>
              <a:t>Subhead</a:t>
            </a:r>
          </a:p>
        </p:txBody>
      </p:sp>
      <p:sp>
        <p:nvSpPr>
          <p:cNvPr id="9"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Shape 16"/>
        <p:cNvGrpSpPr/>
        <p:nvPr/>
      </p:nvGrpSpPr>
      <p:grpSpPr>
        <a:xfrm>
          <a:off x="0" y="0"/>
          <a:ext cx="0" cy="0"/>
          <a:chOff x="0" y="0"/>
          <a:chExt cx="0" cy="0"/>
        </a:xfrm>
      </p:grpSpPr>
      <p:sp>
        <p:nvSpPr>
          <p:cNvPr id="5" name="Shape 85"/>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dirty="0">
              <a:solidFill>
                <a:srgbClr val="CCCCCC"/>
              </a:solidFill>
            </a:endParaRPr>
          </a:p>
        </p:txBody>
      </p:sp>
      <p:sp>
        <p:nvSpPr>
          <p:cNvPr id="6" name="Shape 86"/>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8" name="Shape 79"/>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3" name="Text Placeholder 2"/>
          <p:cNvSpPr>
            <a:spLocks noGrp="1" noChangeAspect="1"/>
          </p:cNvSpPr>
          <p:nvPr>
            <p:ph type="body" sz="quarter" idx="13" hasCustomPrompt="1"/>
          </p:nvPr>
        </p:nvSpPr>
        <p:spPr>
          <a:xfrm>
            <a:off x="311700" y="31531"/>
            <a:ext cx="8255250" cy="450443"/>
          </a:xfrm>
        </p:spPr>
        <p:txBody>
          <a:bodyPr anchor="ctr"/>
          <a:lstStyle>
            <a:lvl1pPr>
              <a:defRPr sz="3200" b="1">
                <a:solidFill>
                  <a:schemeClr val="accent6"/>
                </a:solidFill>
              </a:defRPr>
            </a:lvl1pPr>
          </a:lstStyle>
          <a:p>
            <a:pPr lvl="0"/>
            <a:r>
              <a:rPr lang="en-US" dirty="0"/>
              <a:t>Heading</a:t>
            </a:r>
          </a:p>
        </p:txBody>
      </p:sp>
      <p:sp>
        <p:nvSpPr>
          <p:cNvPr id="4" name="Text Placeholder 3"/>
          <p:cNvSpPr>
            <a:spLocks noGrp="1"/>
          </p:cNvSpPr>
          <p:nvPr>
            <p:ph type="body" sz="quarter" idx="14" hasCustomPrompt="1"/>
          </p:nvPr>
        </p:nvSpPr>
        <p:spPr>
          <a:xfrm>
            <a:off x="415636" y="1152525"/>
            <a:ext cx="8294915" cy="3217863"/>
          </a:xfrm>
        </p:spPr>
        <p:txBody>
          <a:bodyPr/>
          <a:lstStyle>
            <a:lvl1pPr marL="342900" indent="-342900" defTabSz="457200">
              <a:buFont typeface="Arial" charset="0"/>
              <a:buChar char="•"/>
              <a:tabLst>
                <a:tab pos="457200" algn="l"/>
              </a:tabLst>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dirty="0"/>
              <a:t>Click to add text</a:t>
            </a:r>
          </a:p>
          <a:p>
            <a:pPr lvl="1"/>
            <a:endParaRPr lang="en-US" dirty="0"/>
          </a:p>
        </p:txBody>
      </p:sp>
      <p:sp>
        <p:nvSpPr>
          <p:cNvPr id="11"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blank">
    <p:spTree>
      <p:nvGrpSpPr>
        <p:cNvPr id="1" name="Shape 16"/>
        <p:cNvGrpSpPr/>
        <p:nvPr/>
      </p:nvGrpSpPr>
      <p:grpSpPr>
        <a:xfrm>
          <a:off x="0" y="0"/>
          <a:ext cx="0" cy="0"/>
          <a:chOff x="0" y="0"/>
          <a:chExt cx="0" cy="0"/>
        </a:xfrm>
      </p:grpSpPr>
      <p:sp>
        <p:nvSpPr>
          <p:cNvPr id="13" name="Shape 85"/>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dirty="0">
              <a:solidFill>
                <a:srgbClr val="CCCCCC"/>
              </a:solidFill>
            </a:endParaRPr>
          </a:p>
        </p:txBody>
      </p:sp>
      <p:sp>
        <p:nvSpPr>
          <p:cNvPr id="14" name="Shape 86"/>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8" name="Shape 79"/>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3" name="Text Placeholder 2"/>
          <p:cNvSpPr>
            <a:spLocks noGrp="1" noChangeAspect="1"/>
          </p:cNvSpPr>
          <p:nvPr>
            <p:ph type="body" sz="quarter" idx="13" hasCustomPrompt="1"/>
          </p:nvPr>
        </p:nvSpPr>
        <p:spPr>
          <a:xfrm>
            <a:off x="311700" y="31531"/>
            <a:ext cx="8255250" cy="450443"/>
          </a:xfrm>
        </p:spPr>
        <p:txBody>
          <a:bodyPr anchor="ctr"/>
          <a:lstStyle>
            <a:lvl1pPr>
              <a:defRPr sz="3200" b="1">
                <a:solidFill>
                  <a:srgbClr val="0070C0"/>
                </a:solidFill>
              </a:defRPr>
            </a:lvl1pPr>
          </a:lstStyle>
          <a:p>
            <a:pPr lvl="0"/>
            <a:r>
              <a:rPr lang="en-US" dirty="0"/>
              <a:t>Heading</a:t>
            </a:r>
          </a:p>
        </p:txBody>
      </p:sp>
      <p:sp>
        <p:nvSpPr>
          <p:cNvPr id="7"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Shape 48"/>
        <p:cNvGrpSpPr/>
        <p:nvPr/>
      </p:nvGrpSpPr>
      <p:grpSpPr>
        <a:xfrm>
          <a:off x="0" y="0"/>
          <a:ext cx="0" cy="0"/>
          <a:chOff x="0" y="0"/>
          <a:chExt cx="0" cy="0"/>
        </a:xfrm>
      </p:grpSpPr>
      <p:pic>
        <p:nvPicPr>
          <p:cNvPr id="4" name="Shape 79"/>
          <p:cNvPicPr preferRelativeResize="0"/>
          <p:nvPr userDrawn="1"/>
        </p:nvPicPr>
        <p:blipFill>
          <a:blip r:embed="rId2">
            <a:alphaModFix/>
          </a:blip>
          <a:stretch>
            <a:fillRect/>
          </a:stretch>
        </p:blipFill>
        <p:spPr>
          <a:xfrm>
            <a:off x="333056" y="283820"/>
            <a:ext cx="2630919" cy="1270659"/>
          </a:xfrm>
          <a:prstGeom prst="rect">
            <a:avLst/>
          </a:prstGeom>
          <a:noFill/>
          <a:ln>
            <a:noFill/>
          </a:ln>
        </p:spPr>
      </p:pic>
      <p:sp>
        <p:nvSpPr>
          <p:cNvPr id="5" name="Shape 86"/>
          <p:cNvSpPr/>
          <p:nvPr userDrawn="1"/>
        </p:nvSpPr>
        <p:spPr>
          <a:xfrm>
            <a:off x="0" y="166378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sp>
        <p:nvSpPr>
          <p:cNvPr id="6" name="Text Placeholder 5"/>
          <p:cNvSpPr>
            <a:spLocks noGrp="1"/>
          </p:cNvSpPr>
          <p:nvPr>
            <p:ph type="body" sz="quarter" idx="13" hasCustomPrompt="1"/>
          </p:nvPr>
        </p:nvSpPr>
        <p:spPr>
          <a:xfrm>
            <a:off x="947738" y="2019300"/>
            <a:ext cx="5278437" cy="677863"/>
          </a:xfrm>
        </p:spPr>
        <p:txBody>
          <a:bodyPr/>
          <a:lstStyle>
            <a:lvl1pPr>
              <a:defRPr sz="3600" b="1" baseline="0">
                <a:solidFill>
                  <a:srgbClr val="0070C0"/>
                </a:solidFill>
              </a:defRPr>
            </a:lvl1pPr>
          </a:lstStyle>
          <a:p>
            <a:pPr lvl="0"/>
            <a:r>
              <a:rPr lang="en-US" dirty="0"/>
              <a:t>Presenter Name</a:t>
            </a:r>
          </a:p>
        </p:txBody>
      </p:sp>
      <p:sp>
        <p:nvSpPr>
          <p:cNvPr id="8" name="Text Placeholder 7"/>
          <p:cNvSpPr>
            <a:spLocks noGrp="1"/>
          </p:cNvSpPr>
          <p:nvPr>
            <p:ph type="body" sz="quarter" idx="14" hasCustomPrompt="1"/>
          </p:nvPr>
        </p:nvSpPr>
        <p:spPr>
          <a:xfrm>
            <a:off x="947738" y="2809875"/>
            <a:ext cx="5278437" cy="1508587"/>
          </a:xfrm>
        </p:spPr>
        <p:txBody>
          <a:bodyPr/>
          <a:lstStyle>
            <a:lvl1pPr>
              <a:lnSpc>
                <a:spcPct val="100000"/>
              </a:lnSpc>
              <a:spcAft>
                <a:spcPts val="0"/>
              </a:spcAft>
              <a:defRPr sz="2400">
                <a:solidFill>
                  <a:schemeClr val="accent3">
                    <a:lumMod val="50000"/>
                  </a:schemeClr>
                </a:solidFill>
              </a:defRPr>
            </a:lvl1pPr>
          </a:lstStyle>
          <a:p>
            <a:pPr lvl="0"/>
            <a:r>
              <a:rPr lang="en-US" dirty="0"/>
              <a:t>Presenter Title</a:t>
            </a:r>
            <a:br>
              <a:rPr lang="en-US" dirty="0"/>
            </a:br>
            <a:r>
              <a:rPr lang="en-US" dirty="0"/>
              <a:t>Contact Information</a:t>
            </a:r>
          </a:p>
        </p:txBody>
      </p:sp>
      <p:sp>
        <p:nvSpPr>
          <p:cNvPr id="7"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Shape 13"/>
        <p:cNvGrpSpPr/>
        <p:nvPr/>
      </p:nvGrpSpPr>
      <p:grpSpPr>
        <a:xfrm>
          <a:off x="0" y="0"/>
          <a:ext cx="0" cy="0"/>
          <a:chOff x="0" y="0"/>
          <a:chExt cx="0" cy="0"/>
        </a:xfrm>
      </p:grpSpPr>
      <p:sp>
        <p:nvSpPr>
          <p:cNvPr id="4" name="Shape 221"/>
          <p:cNvSpPr/>
          <p:nvPr userDrawn="1"/>
        </p:nvSpPr>
        <p:spPr>
          <a:xfrm>
            <a:off x="0" y="1702553"/>
            <a:ext cx="6004410" cy="854400"/>
          </a:xfrm>
          <a:prstGeom prst="rect">
            <a:avLst/>
          </a:prstGeom>
          <a:solidFill>
            <a:schemeClr val="accent6"/>
          </a:solidFill>
          <a:ln>
            <a:noFill/>
          </a:ln>
        </p:spPr>
        <p:txBody>
          <a:bodyPr lIns="91425" tIns="91425" rIns="91425" bIns="91425" anchor="ctr" anchorCtr="0">
            <a:noAutofit/>
          </a:bodyPr>
          <a:lstStyle/>
          <a:p>
            <a:pPr lvl="0">
              <a:spcBef>
                <a:spcPts val="0"/>
              </a:spcBef>
              <a:buNone/>
            </a:pPr>
            <a:endParaRPr dirty="0"/>
          </a:p>
        </p:txBody>
      </p:sp>
      <p:sp>
        <p:nvSpPr>
          <p:cNvPr id="6" name="Shape 224"/>
          <p:cNvSpPr/>
          <p:nvPr userDrawn="1"/>
        </p:nvSpPr>
        <p:spPr>
          <a:xfrm>
            <a:off x="0" y="2656478"/>
            <a:ext cx="5080200" cy="996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7" name="Shape 225"/>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10" name="Text Placeholder 9"/>
          <p:cNvSpPr>
            <a:spLocks noGrp="1" noChangeAspect="1"/>
          </p:cNvSpPr>
          <p:nvPr>
            <p:ph type="body" sz="quarter" idx="13" hasCustomPrompt="1"/>
          </p:nvPr>
        </p:nvSpPr>
        <p:spPr>
          <a:xfrm>
            <a:off x="401638" y="1701800"/>
            <a:ext cx="5602287" cy="855663"/>
          </a:xfrm>
        </p:spPr>
        <p:txBody>
          <a:bodyPr anchor="ctr"/>
          <a:lstStyle>
            <a:lvl1pPr marL="0" marR="0" indent="0" algn="l" defTabSz="914400" rtl="0" eaLnBrk="1" fontAlgn="auto" latinLnBrk="0" hangingPunct="1">
              <a:lnSpc>
                <a:spcPct val="100000"/>
              </a:lnSpc>
              <a:spcBef>
                <a:spcPts val="0"/>
              </a:spcBef>
              <a:spcAft>
                <a:spcPts val="1600"/>
              </a:spcAft>
              <a:buClr>
                <a:schemeClr val="dk2"/>
              </a:buClr>
              <a:buSzPct val="100000"/>
              <a:buFontTx/>
              <a:buNone/>
              <a:tabLst/>
              <a:defRPr lang="en" sz="5400" b="1" smtClean="0">
                <a:solidFill>
                  <a:srgbClr val="FFFFFF"/>
                </a:solidFill>
                <a:ea typeface="Open Sans"/>
                <a:cs typeface="Open Sans"/>
                <a:sym typeface="Open Sans"/>
              </a:defRPr>
            </a:lvl1pPr>
          </a:lstStyle>
          <a:p>
            <a:pPr marL="0" marR="0" lvl="0" indent="0" algn="l" defTabSz="914400" rtl="0" eaLnBrk="1" fontAlgn="auto" latinLnBrk="0" hangingPunct="1">
              <a:lnSpc>
                <a:spcPct val="115000"/>
              </a:lnSpc>
              <a:spcBef>
                <a:spcPts val="0"/>
              </a:spcBef>
              <a:spcAft>
                <a:spcPts val="1600"/>
              </a:spcAft>
              <a:buClr>
                <a:schemeClr val="dk2"/>
              </a:buClr>
              <a:buSzPct val="100000"/>
              <a:buFontTx/>
              <a:buNone/>
              <a:tabLst/>
              <a:defRPr/>
            </a:pPr>
            <a:r>
              <a:rPr lang="en-US" sz="5400" b="1" dirty="0">
                <a:solidFill>
                  <a:srgbClr val="FFFFFF"/>
                </a:solidFill>
                <a:latin typeface="+mj-lt"/>
                <a:ea typeface="Open Sans"/>
                <a:cs typeface="Open Sans"/>
                <a:sym typeface="Open Sans"/>
              </a:rPr>
              <a:t>HEADING</a:t>
            </a:r>
            <a:endParaRPr lang="en" sz="1000" b="1" dirty="0">
              <a:solidFill>
                <a:srgbClr val="FFFFFF"/>
              </a:solidFill>
              <a:latin typeface="+mj-lt"/>
              <a:ea typeface="Open Sans"/>
              <a:cs typeface="Open Sans"/>
              <a:sym typeface="Open Sans"/>
            </a:endParaRPr>
          </a:p>
        </p:txBody>
      </p:sp>
      <p:sp>
        <p:nvSpPr>
          <p:cNvPr id="8"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2086089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452354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2957428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72" r:id="rId2"/>
    <p:sldLayoutId id="2147483675" r:id="rId3"/>
    <p:sldLayoutId id="2147483650" r:id="rId4"/>
    <p:sldLayoutId id="2147483674" r:id="rId5"/>
    <p:sldLayoutId id="2147483673" r:id="rId6"/>
    <p:sldLayoutId id="2147483676" r:id="rId7"/>
    <p:sldLayoutId id="2147483677" r:id="rId8"/>
    <p:sldLayoutId id="2147483678" r:id="rId9"/>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4.xml"/><Relationship Id="rId5" Type="http://schemas.openxmlformats.org/officeDocument/2006/relationships/image" Target="NULL"/><Relationship Id="rId4" Type="http://schemas.openxmlformats.org/officeDocument/2006/relationships/image" Target="NULL"/></Relationships>
</file>

<file path=ppt/slides/_rels/slide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sz="4000" dirty="0"/>
              <a:t>Accountability Task Force</a:t>
            </a:r>
          </a:p>
        </p:txBody>
      </p:sp>
      <p:sp>
        <p:nvSpPr>
          <p:cNvPr id="8" name="Text Placeholder 7"/>
          <p:cNvSpPr>
            <a:spLocks noGrp="1"/>
          </p:cNvSpPr>
          <p:nvPr>
            <p:ph type="body" sz="quarter" idx="11"/>
          </p:nvPr>
        </p:nvSpPr>
        <p:spPr/>
        <p:txBody>
          <a:bodyPr/>
          <a:lstStyle/>
          <a:p>
            <a:r>
              <a:rPr lang="en-US" dirty="0"/>
              <a:t>Central High School</a:t>
            </a:r>
          </a:p>
        </p:txBody>
      </p:sp>
      <p:sp>
        <p:nvSpPr>
          <p:cNvPr id="9" name="Text Placeholder 8"/>
          <p:cNvSpPr>
            <a:spLocks noGrp="1"/>
          </p:cNvSpPr>
          <p:nvPr>
            <p:ph type="body" sz="quarter" idx="12"/>
          </p:nvPr>
        </p:nvSpPr>
        <p:spPr/>
        <p:txBody>
          <a:bodyPr/>
          <a:lstStyle/>
          <a:p>
            <a:r>
              <a:rPr lang="en-US" dirty="0"/>
              <a:t>November 29, 2018</a:t>
            </a:r>
          </a:p>
        </p:txBody>
      </p:sp>
    </p:spTree>
    <p:extLst>
      <p:ext uri="{BB962C8B-B14F-4D97-AF65-F5344CB8AC3E}">
        <p14:creationId xmlns:p14="http://schemas.microsoft.com/office/powerpoint/2010/main" val="139777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11100F-EC54-43FC-B376-11BBB9CA24A2}"/>
              </a:ext>
            </a:extLst>
          </p:cNvPr>
          <p:cNvSpPr>
            <a:spLocks noGrp="1"/>
          </p:cNvSpPr>
          <p:nvPr>
            <p:ph type="body" sz="quarter" idx="13"/>
          </p:nvPr>
        </p:nvSpPr>
        <p:spPr/>
        <p:txBody>
          <a:bodyPr/>
          <a:lstStyle/>
          <a:p>
            <a:r>
              <a:rPr lang="en-US" dirty="0"/>
              <a:t>Concerns with prior model	</a:t>
            </a:r>
          </a:p>
        </p:txBody>
      </p:sp>
      <p:sp>
        <p:nvSpPr>
          <p:cNvPr id="3" name="Text Placeholder 2">
            <a:extLst>
              <a:ext uri="{FF2B5EF4-FFF2-40B4-BE49-F238E27FC236}">
                <a16:creationId xmlns:a16="http://schemas.microsoft.com/office/drawing/2014/main" id="{F5801BE0-3138-44F1-851F-57D74A60D924}"/>
              </a:ext>
            </a:extLst>
          </p:cNvPr>
          <p:cNvSpPr>
            <a:spLocks noGrp="1"/>
          </p:cNvSpPr>
          <p:nvPr>
            <p:ph type="body" sz="quarter" idx="14"/>
          </p:nvPr>
        </p:nvSpPr>
        <p:spPr>
          <a:xfrm>
            <a:off x="415636" y="771525"/>
            <a:ext cx="8294915" cy="3217863"/>
          </a:xfrm>
        </p:spPr>
        <p:txBody>
          <a:bodyPr/>
          <a:lstStyle/>
          <a:p>
            <a:r>
              <a:rPr lang="en-US" dirty="0"/>
              <a:t>Quality of Distribution Index (QDI)</a:t>
            </a:r>
          </a:p>
          <a:p>
            <a:r>
              <a:rPr lang="en-US" dirty="0"/>
              <a:t>Growth Status – Met/Not Met</a:t>
            </a:r>
          </a:p>
          <a:p>
            <a:r>
              <a:rPr lang="en-US" dirty="0"/>
              <a:t>High School Completion Index vs. Graduation Rate</a:t>
            </a:r>
          </a:p>
          <a:p>
            <a:r>
              <a:rPr lang="en-US" dirty="0"/>
              <a:t>Separate State and Federal Measures</a:t>
            </a:r>
          </a:p>
          <a:p>
            <a:r>
              <a:rPr lang="en-US" dirty="0"/>
              <a:t>Seven (7) performance descriptors</a:t>
            </a:r>
          </a:p>
          <a:p>
            <a:r>
              <a:rPr lang="en-US" dirty="0"/>
              <a:t>MCT2 Rigor</a:t>
            </a:r>
          </a:p>
        </p:txBody>
      </p:sp>
      <p:sp>
        <p:nvSpPr>
          <p:cNvPr id="4" name="Slide Number Placeholder 3">
            <a:extLst>
              <a:ext uri="{FF2B5EF4-FFF2-40B4-BE49-F238E27FC236}">
                <a16:creationId xmlns:a16="http://schemas.microsoft.com/office/drawing/2014/main" id="{8C34AC65-FB54-4D7C-A6F1-D8B21F6E3B52}"/>
              </a:ext>
            </a:extLst>
          </p:cNvPr>
          <p:cNvSpPr>
            <a:spLocks noGrp="1"/>
          </p:cNvSpPr>
          <p:nvPr>
            <p:ph type="sldNum" idx="12"/>
          </p:nvPr>
        </p:nvSpPr>
        <p:spPr/>
        <p:txBody>
          <a:bodyPr/>
          <a:lstStyle/>
          <a:p>
            <a:fld id="{00000000-1234-1234-1234-123412341234}" type="slidenum">
              <a:rPr lang="en" smtClean="0"/>
              <a:pPr/>
              <a:t>10</a:t>
            </a:fld>
            <a:endParaRPr lang="en" dirty="0"/>
          </a:p>
        </p:txBody>
      </p:sp>
    </p:spTree>
    <p:extLst>
      <p:ext uri="{BB962C8B-B14F-4D97-AF65-F5344CB8AC3E}">
        <p14:creationId xmlns:p14="http://schemas.microsoft.com/office/powerpoint/2010/main" val="2190022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45081F-C602-4DEE-AD57-A5B8BE3EB337}"/>
              </a:ext>
            </a:extLst>
          </p:cNvPr>
          <p:cNvSpPr>
            <a:spLocks noGrp="1"/>
          </p:cNvSpPr>
          <p:nvPr>
            <p:ph type="body" sz="quarter" idx="13"/>
          </p:nvPr>
        </p:nvSpPr>
        <p:spPr/>
        <p:txBody>
          <a:bodyPr/>
          <a:lstStyle/>
          <a:p>
            <a:r>
              <a:rPr lang="en-US" dirty="0"/>
              <a:t>What is Accountability Today?</a:t>
            </a:r>
          </a:p>
        </p:txBody>
      </p:sp>
      <p:sp>
        <p:nvSpPr>
          <p:cNvPr id="3" name="Text Placeholder 2">
            <a:extLst>
              <a:ext uri="{FF2B5EF4-FFF2-40B4-BE49-F238E27FC236}">
                <a16:creationId xmlns:a16="http://schemas.microsoft.com/office/drawing/2014/main" id="{8B3190F2-BBF4-4A31-9F8E-04DA3944C345}"/>
              </a:ext>
            </a:extLst>
          </p:cNvPr>
          <p:cNvSpPr>
            <a:spLocks noGrp="1"/>
          </p:cNvSpPr>
          <p:nvPr>
            <p:ph type="body" sz="quarter" idx="14"/>
          </p:nvPr>
        </p:nvSpPr>
        <p:spPr>
          <a:xfrm>
            <a:off x="415636" y="778933"/>
            <a:ext cx="8294915" cy="3591455"/>
          </a:xfrm>
        </p:spPr>
        <p:txBody>
          <a:bodyPr/>
          <a:lstStyle/>
          <a:p>
            <a:pPr marL="0" indent="0">
              <a:buNone/>
            </a:pPr>
            <a:endParaRPr lang="en-US" dirty="0"/>
          </a:p>
          <a:p>
            <a:pPr marL="0" indent="0">
              <a:buNone/>
            </a:pPr>
            <a:r>
              <a:rPr lang="en-US" dirty="0"/>
              <a:t>The Mississippi Statewide Accountability System establishes a set of minimum standards for public schools and districts in our state to ensure that Mississippi students are prepared to compete in a national workforce, or go on to post-secondary education.</a:t>
            </a:r>
          </a:p>
          <a:p>
            <a:endParaRPr lang="en-US" dirty="0"/>
          </a:p>
        </p:txBody>
      </p:sp>
      <p:sp>
        <p:nvSpPr>
          <p:cNvPr id="4" name="Slide Number Placeholder 3">
            <a:extLst>
              <a:ext uri="{FF2B5EF4-FFF2-40B4-BE49-F238E27FC236}">
                <a16:creationId xmlns:a16="http://schemas.microsoft.com/office/drawing/2014/main" id="{CA3E3195-9948-48A4-BA60-8CB63CDB4D40}"/>
              </a:ext>
            </a:extLst>
          </p:cNvPr>
          <p:cNvSpPr>
            <a:spLocks noGrp="1"/>
          </p:cNvSpPr>
          <p:nvPr>
            <p:ph type="sldNum" idx="12"/>
          </p:nvPr>
        </p:nvSpPr>
        <p:spPr/>
        <p:txBody>
          <a:bodyPr/>
          <a:lstStyle/>
          <a:p>
            <a:fld id="{00000000-1234-1234-1234-123412341234}" type="slidenum">
              <a:rPr lang="en" smtClean="0"/>
              <a:pPr/>
              <a:t>11</a:t>
            </a:fld>
            <a:endParaRPr lang="en" dirty="0"/>
          </a:p>
        </p:txBody>
      </p:sp>
    </p:spTree>
    <p:extLst>
      <p:ext uri="{BB962C8B-B14F-4D97-AF65-F5344CB8AC3E}">
        <p14:creationId xmlns:p14="http://schemas.microsoft.com/office/powerpoint/2010/main" val="3533154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87FD7B-7436-44D3-B838-02F44695034B}"/>
              </a:ext>
            </a:extLst>
          </p:cNvPr>
          <p:cNvSpPr>
            <a:spLocks noGrp="1"/>
          </p:cNvSpPr>
          <p:nvPr>
            <p:ph type="body" sz="quarter" idx="13"/>
          </p:nvPr>
        </p:nvSpPr>
        <p:spPr/>
        <p:txBody>
          <a:bodyPr/>
          <a:lstStyle/>
          <a:p>
            <a:r>
              <a:rPr lang="en-US" dirty="0"/>
              <a:t>What is Accountability Today?</a:t>
            </a:r>
          </a:p>
        </p:txBody>
      </p:sp>
      <p:sp>
        <p:nvSpPr>
          <p:cNvPr id="3" name="Text Placeholder 2">
            <a:extLst>
              <a:ext uri="{FF2B5EF4-FFF2-40B4-BE49-F238E27FC236}">
                <a16:creationId xmlns:a16="http://schemas.microsoft.com/office/drawing/2014/main" id="{5ABB397E-2B22-4B82-BC6B-CCFDDFB67DC5}"/>
              </a:ext>
            </a:extLst>
          </p:cNvPr>
          <p:cNvSpPr>
            <a:spLocks noGrp="1"/>
          </p:cNvSpPr>
          <p:nvPr>
            <p:ph type="body" sz="quarter" idx="14"/>
          </p:nvPr>
        </p:nvSpPr>
        <p:spPr>
          <a:xfrm>
            <a:off x="415636" y="962818"/>
            <a:ext cx="8294915" cy="3217863"/>
          </a:xfrm>
        </p:spPr>
        <p:txBody>
          <a:bodyPr/>
          <a:lstStyle/>
          <a:p>
            <a:pPr marL="0" indent="0">
              <a:buNone/>
            </a:pPr>
            <a:r>
              <a:rPr lang="en-US" dirty="0"/>
              <a:t>The Mississippi Statewide Accountability System also informs the public on how well schools and districts are performing. Mississippi’s accountability system considers how well students perform on state tests, whether students are showing improvement on those tests from year to year and whether students are graduating on time. </a:t>
            </a:r>
          </a:p>
        </p:txBody>
      </p:sp>
      <p:sp>
        <p:nvSpPr>
          <p:cNvPr id="4" name="Slide Number Placeholder 3">
            <a:extLst>
              <a:ext uri="{FF2B5EF4-FFF2-40B4-BE49-F238E27FC236}">
                <a16:creationId xmlns:a16="http://schemas.microsoft.com/office/drawing/2014/main" id="{6C27780D-3053-4EC4-923C-D104022F992F}"/>
              </a:ext>
            </a:extLst>
          </p:cNvPr>
          <p:cNvSpPr>
            <a:spLocks noGrp="1"/>
          </p:cNvSpPr>
          <p:nvPr>
            <p:ph type="sldNum" idx="12"/>
          </p:nvPr>
        </p:nvSpPr>
        <p:spPr/>
        <p:txBody>
          <a:bodyPr/>
          <a:lstStyle/>
          <a:p>
            <a:fld id="{00000000-1234-1234-1234-123412341234}" type="slidenum">
              <a:rPr lang="en" smtClean="0"/>
              <a:pPr/>
              <a:t>12</a:t>
            </a:fld>
            <a:endParaRPr lang="en" dirty="0"/>
          </a:p>
        </p:txBody>
      </p:sp>
    </p:spTree>
    <p:extLst>
      <p:ext uri="{BB962C8B-B14F-4D97-AF65-F5344CB8AC3E}">
        <p14:creationId xmlns:p14="http://schemas.microsoft.com/office/powerpoint/2010/main" val="51334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29D543-E546-4961-A49D-A5689A8D2721}"/>
              </a:ext>
            </a:extLst>
          </p:cNvPr>
          <p:cNvSpPr>
            <a:spLocks noGrp="1"/>
          </p:cNvSpPr>
          <p:nvPr>
            <p:ph type="body" sz="quarter" idx="13"/>
          </p:nvPr>
        </p:nvSpPr>
        <p:spPr/>
        <p:txBody>
          <a:bodyPr/>
          <a:lstStyle/>
          <a:p>
            <a:r>
              <a:rPr lang="en-US" dirty="0"/>
              <a:t>What is Accountability Today</a:t>
            </a:r>
          </a:p>
        </p:txBody>
      </p:sp>
      <p:sp>
        <p:nvSpPr>
          <p:cNvPr id="3" name="Text Placeholder 2">
            <a:extLst>
              <a:ext uri="{FF2B5EF4-FFF2-40B4-BE49-F238E27FC236}">
                <a16:creationId xmlns:a16="http://schemas.microsoft.com/office/drawing/2014/main" id="{349773ED-CC0D-416A-8342-F2CB89E20227}"/>
              </a:ext>
            </a:extLst>
          </p:cNvPr>
          <p:cNvSpPr>
            <a:spLocks noGrp="1"/>
          </p:cNvSpPr>
          <p:nvPr>
            <p:ph type="body" sz="quarter" idx="14"/>
          </p:nvPr>
        </p:nvSpPr>
        <p:spPr/>
        <p:txBody>
          <a:bodyPr/>
          <a:lstStyle/>
          <a:p>
            <a:r>
              <a:rPr lang="en-US" dirty="0"/>
              <a:t>Accountability systems also drive behavior of schools and districts and influence planning and interim measures of performance.  This results in consistent best practices and can be seen in improvements on both statewide assessments and national assessments, such as NAEP and ACT.</a:t>
            </a:r>
          </a:p>
        </p:txBody>
      </p:sp>
      <p:sp>
        <p:nvSpPr>
          <p:cNvPr id="4" name="Slide Number Placeholder 3">
            <a:extLst>
              <a:ext uri="{FF2B5EF4-FFF2-40B4-BE49-F238E27FC236}">
                <a16:creationId xmlns:a16="http://schemas.microsoft.com/office/drawing/2014/main" id="{B5F997D7-BA38-4025-9873-F3140FE421F3}"/>
              </a:ext>
            </a:extLst>
          </p:cNvPr>
          <p:cNvSpPr>
            <a:spLocks noGrp="1"/>
          </p:cNvSpPr>
          <p:nvPr>
            <p:ph type="sldNum" idx="12"/>
          </p:nvPr>
        </p:nvSpPr>
        <p:spPr/>
        <p:txBody>
          <a:bodyPr/>
          <a:lstStyle/>
          <a:p>
            <a:fld id="{00000000-1234-1234-1234-123412341234}" type="slidenum">
              <a:rPr lang="en" smtClean="0"/>
              <a:pPr/>
              <a:t>13</a:t>
            </a:fld>
            <a:endParaRPr lang="en" dirty="0"/>
          </a:p>
        </p:txBody>
      </p:sp>
    </p:spTree>
    <p:extLst>
      <p:ext uri="{BB962C8B-B14F-4D97-AF65-F5344CB8AC3E}">
        <p14:creationId xmlns:p14="http://schemas.microsoft.com/office/powerpoint/2010/main" val="3375699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420F4D-E2A2-467A-99D9-9A093BA7BB7B}"/>
              </a:ext>
            </a:extLst>
          </p:cNvPr>
          <p:cNvSpPr>
            <a:spLocks noGrp="1"/>
          </p:cNvSpPr>
          <p:nvPr>
            <p:ph type="body" sz="quarter" idx="13"/>
          </p:nvPr>
        </p:nvSpPr>
        <p:spPr>
          <a:xfrm>
            <a:off x="311700" y="48464"/>
            <a:ext cx="8255250" cy="450443"/>
          </a:xfrm>
        </p:spPr>
        <p:txBody>
          <a:bodyPr/>
          <a:lstStyle/>
          <a:p>
            <a:r>
              <a:rPr lang="en-US" dirty="0"/>
              <a:t>NAEP - Math</a:t>
            </a:r>
          </a:p>
        </p:txBody>
      </p:sp>
      <p:sp>
        <p:nvSpPr>
          <p:cNvPr id="4" name="Slide Number Placeholder 3">
            <a:extLst>
              <a:ext uri="{FF2B5EF4-FFF2-40B4-BE49-F238E27FC236}">
                <a16:creationId xmlns:a16="http://schemas.microsoft.com/office/drawing/2014/main" id="{0E8F9E73-E037-4737-AAB5-F3E9002219BD}"/>
              </a:ext>
            </a:extLst>
          </p:cNvPr>
          <p:cNvSpPr>
            <a:spLocks noGrp="1"/>
          </p:cNvSpPr>
          <p:nvPr>
            <p:ph type="sldNum" idx="12"/>
          </p:nvPr>
        </p:nvSpPr>
        <p:spPr/>
        <p:txBody>
          <a:bodyPr/>
          <a:lstStyle/>
          <a:p>
            <a:fld id="{00000000-1234-1234-1234-123412341234}" type="slidenum">
              <a:rPr lang="en" smtClean="0"/>
              <a:pPr/>
              <a:t>14</a:t>
            </a:fld>
            <a:endParaRPr lang="en" dirty="0"/>
          </a:p>
        </p:txBody>
      </p:sp>
      <p:pic>
        <p:nvPicPr>
          <p:cNvPr id="6" name="Picture 5">
            <a:extLst>
              <a:ext uri="{FF2B5EF4-FFF2-40B4-BE49-F238E27FC236}">
                <a16:creationId xmlns:a16="http://schemas.microsoft.com/office/drawing/2014/main" id="{45A85057-425E-4708-929E-5657C71A0264}"/>
              </a:ext>
            </a:extLst>
          </p:cNvPr>
          <p:cNvPicPr>
            <a:picLocks noChangeAspect="1"/>
          </p:cNvPicPr>
          <p:nvPr/>
        </p:nvPicPr>
        <p:blipFill>
          <a:blip r:embed="rId2"/>
          <a:stretch>
            <a:fillRect/>
          </a:stretch>
        </p:blipFill>
        <p:spPr>
          <a:xfrm>
            <a:off x="0" y="1324842"/>
            <a:ext cx="4572000" cy="2493818"/>
          </a:xfrm>
          <a:prstGeom prst="rect">
            <a:avLst/>
          </a:prstGeom>
        </p:spPr>
      </p:pic>
      <p:pic>
        <p:nvPicPr>
          <p:cNvPr id="8" name="Picture 7">
            <a:extLst>
              <a:ext uri="{FF2B5EF4-FFF2-40B4-BE49-F238E27FC236}">
                <a16:creationId xmlns:a16="http://schemas.microsoft.com/office/drawing/2014/main" id="{3E15FA02-255A-48E0-8FC7-1064F29491AA}"/>
              </a:ext>
            </a:extLst>
          </p:cNvPr>
          <p:cNvPicPr>
            <a:picLocks noChangeAspect="1"/>
          </p:cNvPicPr>
          <p:nvPr/>
        </p:nvPicPr>
        <p:blipFill>
          <a:blip r:embed="rId3"/>
          <a:stretch>
            <a:fillRect/>
          </a:stretch>
        </p:blipFill>
        <p:spPr>
          <a:xfrm>
            <a:off x="4572000" y="1324840"/>
            <a:ext cx="4572002" cy="2493819"/>
          </a:xfrm>
          <a:prstGeom prst="rect">
            <a:avLst/>
          </a:prstGeom>
        </p:spPr>
      </p:pic>
    </p:spTree>
    <p:extLst>
      <p:ext uri="{BB962C8B-B14F-4D97-AF65-F5344CB8AC3E}">
        <p14:creationId xmlns:p14="http://schemas.microsoft.com/office/powerpoint/2010/main" val="4055729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8F103-EE4F-493F-80C7-2C61590F6345}"/>
              </a:ext>
            </a:extLst>
          </p:cNvPr>
          <p:cNvSpPr>
            <a:spLocks noGrp="1"/>
          </p:cNvSpPr>
          <p:nvPr>
            <p:ph type="body" sz="quarter" idx="13"/>
          </p:nvPr>
        </p:nvSpPr>
        <p:spPr/>
        <p:txBody>
          <a:bodyPr/>
          <a:lstStyle/>
          <a:p>
            <a:r>
              <a:rPr lang="en-US" dirty="0"/>
              <a:t>NAEP - Reading</a:t>
            </a:r>
          </a:p>
        </p:txBody>
      </p:sp>
      <p:sp>
        <p:nvSpPr>
          <p:cNvPr id="4" name="Slide Number Placeholder 3">
            <a:extLst>
              <a:ext uri="{FF2B5EF4-FFF2-40B4-BE49-F238E27FC236}">
                <a16:creationId xmlns:a16="http://schemas.microsoft.com/office/drawing/2014/main" id="{C774E961-F0D4-4FC5-BBEF-24FB66B91BA1}"/>
              </a:ext>
            </a:extLst>
          </p:cNvPr>
          <p:cNvSpPr>
            <a:spLocks noGrp="1"/>
          </p:cNvSpPr>
          <p:nvPr>
            <p:ph type="sldNum" idx="12"/>
          </p:nvPr>
        </p:nvSpPr>
        <p:spPr/>
        <p:txBody>
          <a:bodyPr/>
          <a:lstStyle/>
          <a:p>
            <a:fld id="{00000000-1234-1234-1234-123412341234}" type="slidenum">
              <a:rPr lang="en" smtClean="0"/>
              <a:pPr/>
              <a:t>15</a:t>
            </a:fld>
            <a:endParaRPr lang="en" dirty="0"/>
          </a:p>
        </p:txBody>
      </p:sp>
      <p:pic>
        <p:nvPicPr>
          <p:cNvPr id="6" name="Picture 5">
            <a:extLst>
              <a:ext uri="{FF2B5EF4-FFF2-40B4-BE49-F238E27FC236}">
                <a16:creationId xmlns:a16="http://schemas.microsoft.com/office/drawing/2014/main" id="{2FF9C803-D846-4CC5-9D9F-EC3CC362A757}"/>
              </a:ext>
            </a:extLst>
          </p:cNvPr>
          <p:cNvPicPr>
            <a:picLocks noChangeAspect="1"/>
          </p:cNvPicPr>
          <p:nvPr/>
        </p:nvPicPr>
        <p:blipFill>
          <a:blip r:embed="rId2"/>
          <a:stretch>
            <a:fillRect/>
          </a:stretch>
        </p:blipFill>
        <p:spPr>
          <a:xfrm>
            <a:off x="5" y="1173761"/>
            <a:ext cx="4571995" cy="2493815"/>
          </a:xfrm>
          <a:prstGeom prst="rect">
            <a:avLst/>
          </a:prstGeom>
        </p:spPr>
      </p:pic>
      <p:pic>
        <p:nvPicPr>
          <p:cNvPr id="8" name="Picture 7">
            <a:extLst>
              <a:ext uri="{FF2B5EF4-FFF2-40B4-BE49-F238E27FC236}">
                <a16:creationId xmlns:a16="http://schemas.microsoft.com/office/drawing/2014/main" id="{F71FABA4-A46C-420D-8784-E91BB4B3D9A2}"/>
              </a:ext>
            </a:extLst>
          </p:cNvPr>
          <p:cNvPicPr>
            <a:picLocks noChangeAspect="1"/>
          </p:cNvPicPr>
          <p:nvPr/>
        </p:nvPicPr>
        <p:blipFill>
          <a:blip r:embed="rId3"/>
          <a:stretch>
            <a:fillRect/>
          </a:stretch>
        </p:blipFill>
        <p:spPr>
          <a:xfrm>
            <a:off x="4572000" y="1173761"/>
            <a:ext cx="4571995" cy="2493815"/>
          </a:xfrm>
          <a:prstGeom prst="rect">
            <a:avLst/>
          </a:prstGeom>
        </p:spPr>
      </p:pic>
    </p:spTree>
    <p:extLst>
      <p:ext uri="{BB962C8B-B14F-4D97-AF65-F5344CB8AC3E}">
        <p14:creationId xmlns:p14="http://schemas.microsoft.com/office/powerpoint/2010/main" val="2700402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20F9B4-B759-4F0E-AA47-37E4625CE874}"/>
              </a:ext>
            </a:extLst>
          </p:cNvPr>
          <p:cNvSpPr>
            <a:spLocks noGrp="1"/>
          </p:cNvSpPr>
          <p:nvPr>
            <p:ph type="body" sz="quarter" idx="13"/>
          </p:nvPr>
        </p:nvSpPr>
        <p:spPr/>
        <p:txBody>
          <a:bodyPr/>
          <a:lstStyle/>
          <a:p>
            <a:r>
              <a:rPr lang="en-US" dirty="0"/>
              <a:t>ELA and Math Overall Proficiency</a:t>
            </a:r>
          </a:p>
        </p:txBody>
      </p:sp>
      <p:sp>
        <p:nvSpPr>
          <p:cNvPr id="4" name="Slide Number Placeholder 3">
            <a:extLst>
              <a:ext uri="{FF2B5EF4-FFF2-40B4-BE49-F238E27FC236}">
                <a16:creationId xmlns:a16="http://schemas.microsoft.com/office/drawing/2014/main" id="{0BBFD614-EAF9-42DB-A559-6D99650B4FE0}"/>
              </a:ext>
            </a:extLst>
          </p:cNvPr>
          <p:cNvSpPr>
            <a:spLocks noGrp="1"/>
          </p:cNvSpPr>
          <p:nvPr>
            <p:ph type="sldNum" idx="12"/>
          </p:nvPr>
        </p:nvSpPr>
        <p:spPr/>
        <p:txBody>
          <a:bodyPr/>
          <a:lstStyle/>
          <a:p>
            <a:fld id="{00000000-1234-1234-1234-123412341234}" type="slidenum">
              <a:rPr lang="en" smtClean="0"/>
              <a:pPr/>
              <a:t>16</a:t>
            </a:fld>
            <a:endParaRPr lang="en" dirty="0"/>
          </a:p>
        </p:txBody>
      </p:sp>
      <p:graphicFrame>
        <p:nvGraphicFramePr>
          <p:cNvPr id="5" name="Chart 4">
            <a:extLst>
              <a:ext uri="{FF2B5EF4-FFF2-40B4-BE49-F238E27FC236}">
                <a16:creationId xmlns:a16="http://schemas.microsoft.com/office/drawing/2014/main" id="{1EE4FA3A-218A-4AB8-9C01-56599466935A}"/>
              </a:ext>
            </a:extLst>
          </p:cNvPr>
          <p:cNvGraphicFramePr>
            <a:graphicFrameLocks/>
          </p:cNvGraphicFramePr>
          <p:nvPr>
            <p:extLst/>
          </p:nvPr>
        </p:nvGraphicFramePr>
        <p:xfrm>
          <a:off x="660191" y="1117593"/>
          <a:ext cx="7662542" cy="33189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9670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CFD7BA-EEF5-47F8-AE0C-A52F8FF51DF1}"/>
              </a:ext>
            </a:extLst>
          </p:cNvPr>
          <p:cNvSpPr>
            <a:spLocks noGrp="1"/>
          </p:cNvSpPr>
          <p:nvPr>
            <p:ph type="body" sz="quarter" idx="13"/>
          </p:nvPr>
        </p:nvSpPr>
        <p:spPr/>
        <p:txBody>
          <a:bodyPr/>
          <a:lstStyle/>
          <a:p>
            <a:r>
              <a:rPr lang="en-US" dirty="0"/>
              <a:t>Graduation Rates</a:t>
            </a:r>
          </a:p>
        </p:txBody>
      </p:sp>
      <p:sp>
        <p:nvSpPr>
          <p:cNvPr id="4" name="Slide Number Placeholder 3">
            <a:extLst>
              <a:ext uri="{FF2B5EF4-FFF2-40B4-BE49-F238E27FC236}">
                <a16:creationId xmlns:a16="http://schemas.microsoft.com/office/drawing/2014/main" id="{35DCF0AD-61DA-4369-A520-770A2EA67B83}"/>
              </a:ext>
            </a:extLst>
          </p:cNvPr>
          <p:cNvSpPr>
            <a:spLocks noGrp="1"/>
          </p:cNvSpPr>
          <p:nvPr>
            <p:ph type="sldNum" idx="12"/>
          </p:nvPr>
        </p:nvSpPr>
        <p:spPr/>
        <p:txBody>
          <a:bodyPr/>
          <a:lstStyle/>
          <a:p>
            <a:fld id="{00000000-1234-1234-1234-123412341234}" type="slidenum">
              <a:rPr lang="en" smtClean="0"/>
              <a:pPr/>
              <a:t>17</a:t>
            </a:fld>
            <a:endParaRPr lang="en" dirty="0"/>
          </a:p>
        </p:txBody>
      </p:sp>
      <p:pic>
        <p:nvPicPr>
          <p:cNvPr id="5" name="Picture 4">
            <a:extLst>
              <a:ext uri="{FF2B5EF4-FFF2-40B4-BE49-F238E27FC236}">
                <a16:creationId xmlns:a16="http://schemas.microsoft.com/office/drawing/2014/main" id="{0DD277C5-E644-4C35-B0BD-216686E28466}"/>
              </a:ext>
            </a:extLst>
          </p:cNvPr>
          <p:cNvPicPr>
            <a:picLocks noChangeAspect="1"/>
          </p:cNvPicPr>
          <p:nvPr/>
        </p:nvPicPr>
        <p:blipFill>
          <a:blip r:embed="rId2"/>
          <a:stretch>
            <a:fillRect/>
          </a:stretch>
        </p:blipFill>
        <p:spPr>
          <a:xfrm>
            <a:off x="2125035" y="786649"/>
            <a:ext cx="4893930" cy="3848196"/>
          </a:xfrm>
          <a:prstGeom prst="rect">
            <a:avLst/>
          </a:prstGeom>
        </p:spPr>
      </p:pic>
    </p:spTree>
    <p:extLst>
      <p:ext uri="{BB962C8B-B14F-4D97-AF65-F5344CB8AC3E}">
        <p14:creationId xmlns:p14="http://schemas.microsoft.com/office/powerpoint/2010/main" val="2406551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0961EC-D628-4AF7-BD64-B47D9620D923}"/>
              </a:ext>
            </a:extLst>
          </p:cNvPr>
          <p:cNvSpPr>
            <a:spLocks noGrp="1"/>
          </p:cNvSpPr>
          <p:nvPr>
            <p:ph type="body" sz="quarter" idx="13"/>
          </p:nvPr>
        </p:nvSpPr>
        <p:spPr/>
        <p:txBody>
          <a:bodyPr/>
          <a:lstStyle/>
          <a:p>
            <a:r>
              <a:rPr lang="en-US" dirty="0"/>
              <a:t>Dual Credit</a:t>
            </a:r>
          </a:p>
        </p:txBody>
      </p:sp>
      <p:sp>
        <p:nvSpPr>
          <p:cNvPr id="4" name="Slide Number Placeholder 3">
            <a:extLst>
              <a:ext uri="{FF2B5EF4-FFF2-40B4-BE49-F238E27FC236}">
                <a16:creationId xmlns:a16="http://schemas.microsoft.com/office/drawing/2014/main" id="{B46F6CED-6BE9-4B0C-90B5-2FCE673EDDF6}"/>
              </a:ext>
            </a:extLst>
          </p:cNvPr>
          <p:cNvSpPr>
            <a:spLocks noGrp="1"/>
          </p:cNvSpPr>
          <p:nvPr>
            <p:ph type="sldNum" idx="12"/>
          </p:nvPr>
        </p:nvSpPr>
        <p:spPr/>
        <p:txBody>
          <a:bodyPr/>
          <a:lstStyle/>
          <a:p>
            <a:fld id="{00000000-1234-1234-1234-123412341234}" type="slidenum">
              <a:rPr lang="en" smtClean="0"/>
              <a:pPr/>
              <a:t>18</a:t>
            </a:fld>
            <a:endParaRPr lang="en" dirty="0"/>
          </a:p>
        </p:txBody>
      </p:sp>
      <p:graphicFrame>
        <p:nvGraphicFramePr>
          <p:cNvPr id="5" name="Chart 4">
            <a:extLst>
              <a:ext uri="{FF2B5EF4-FFF2-40B4-BE49-F238E27FC236}">
                <a16:creationId xmlns:a16="http://schemas.microsoft.com/office/drawing/2014/main" id="{10DE283C-2450-40D7-A178-0707BDD75BD1}"/>
              </a:ext>
            </a:extLst>
          </p:cNvPr>
          <p:cNvGraphicFramePr>
            <a:graphicFrameLocks/>
          </p:cNvGraphicFramePr>
          <p:nvPr>
            <p:extLst/>
          </p:nvPr>
        </p:nvGraphicFramePr>
        <p:xfrm>
          <a:off x="2609885" y="1003142"/>
          <a:ext cx="4252511" cy="35685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93840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496D3A-9D96-47C4-8F17-AE5766311CC6}"/>
              </a:ext>
            </a:extLst>
          </p:cNvPr>
          <p:cNvSpPr>
            <a:spLocks noGrp="1"/>
          </p:cNvSpPr>
          <p:nvPr>
            <p:ph type="body" sz="quarter" idx="13"/>
          </p:nvPr>
        </p:nvSpPr>
        <p:spPr/>
        <p:txBody>
          <a:bodyPr/>
          <a:lstStyle/>
          <a:p>
            <a:r>
              <a:rPr lang="en-US" dirty="0"/>
              <a:t>Advanced Placement</a:t>
            </a:r>
          </a:p>
        </p:txBody>
      </p:sp>
      <p:sp>
        <p:nvSpPr>
          <p:cNvPr id="4" name="Slide Number Placeholder 3">
            <a:extLst>
              <a:ext uri="{FF2B5EF4-FFF2-40B4-BE49-F238E27FC236}">
                <a16:creationId xmlns:a16="http://schemas.microsoft.com/office/drawing/2014/main" id="{7267BCCE-7682-4284-BAF3-E203AF65DCBB}"/>
              </a:ext>
            </a:extLst>
          </p:cNvPr>
          <p:cNvSpPr>
            <a:spLocks noGrp="1"/>
          </p:cNvSpPr>
          <p:nvPr>
            <p:ph type="sldNum" idx="12"/>
          </p:nvPr>
        </p:nvSpPr>
        <p:spPr/>
        <p:txBody>
          <a:bodyPr/>
          <a:lstStyle/>
          <a:p>
            <a:fld id="{00000000-1234-1234-1234-123412341234}" type="slidenum">
              <a:rPr lang="en" smtClean="0"/>
              <a:pPr/>
              <a:t>19</a:t>
            </a:fld>
            <a:endParaRPr lang="en" dirty="0"/>
          </a:p>
        </p:txBody>
      </p:sp>
      <p:pic>
        <p:nvPicPr>
          <p:cNvPr id="5" name="Picture 4">
            <a:extLst>
              <a:ext uri="{FF2B5EF4-FFF2-40B4-BE49-F238E27FC236}">
                <a16:creationId xmlns:a16="http://schemas.microsoft.com/office/drawing/2014/main" id="{D5BF8843-6B25-43D2-A693-F89741F5141F}"/>
              </a:ext>
            </a:extLst>
          </p:cNvPr>
          <p:cNvPicPr>
            <a:picLocks noChangeAspect="1"/>
          </p:cNvPicPr>
          <p:nvPr/>
        </p:nvPicPr>
        <p:blipFill>
          <a:blip r:embed="rId2"/>
          <a:stretch>
            <a:fillRect/>
          </a:stretch>
        </p:blipFill>
        <p:spPr>
          <a:xfrm>
            <a:off x="2012172" y="1061981"/>
            <a:ext cx="4854305" cy="3377129"/>
          </a:xfrm>
          <a:prstGeom prst="rect">
            <a:avLst/>
          </a:prstGeom>
        </p:spPr>
      </p:pic>
    </p:spTree>
    <p:extLst>
      <p:ext uri="{BB962C8B-B14F-4D97-AF65-F5344CB8AC3E}">
        <p14:creationId xmlns:p14="http://schemas.microsoft.com/office/powerpoint/2010/main" val="2796922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grpSp>
        <p:nvGrpSpPr>
          <p:cNvPr id="71" name="Shape 71"/>
          <p:cNvGrpSpPr/>
          <p:nvPr/>
        </p:nvGrpSpPr>
        <p:grpSpPr>
          <a:xfrm>
            <a:off x="1809800" y="1093075"/>
            <a:ext cx="5961600" cy="1381675"/>
            <a:chOff x="2155925" y="552050"/>
            <a:chExt cx="5961600" cy="1381675"/>
          </a:xfrm>
        </p:grpSpPr>
        <p:sp>
          <p:nvSpPr>
            <p:cNvPr id="72" name="Shape 72"/>
            <p:cNvSpPr txBox="1"/>
            <p:nvPr/>
          </p:nvSpPr>
          <p:spPr>
            <a:xfrm>
              <a:off x="2155925" y="813525"/>
              <a:ext cx="5961600" cy="1120200"/>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1600" dirty="0">
                  <a:solidFill>
                    <a:schemeClr val="bg2"/>
                  </a:solidFill>
                  <a:latin typeface="Open Sans"/>
                  <a:ea typeface="Open Sans"/>
                  <a:cs typeface="Open Sans"/>
                  <a:sym typeface="Open Sans"/>
                </a:rPr>
                <a:t>To create a world-class educational system that gives students the knowledge and skills to be successful in college and the workforce, and to flourish as parents and citizens</a:t>
              </a:r>
            </a:p>
          </p:txBody>
        </p:sp>
        <p:sp>
          <p:nvSpPr>
            <p:cNvPr id="73" name="Shape 73"/>
            <p:cNvSpPr txBox="1"/>
            <p:nvPr/>
          </p:nvSpPr>
          <p:spPr>
            <a:xfrm>
              <a:off x="2155925" y="552050"/>
              <a:ext cx="1260900" cy="280200"/>
            </a:xfrm>
            <a:prstGeom prst="rect">
              <a:avLst/>
            </a:prstGeom>
            <a:noFill/>
            <a:ln>
              <a:noFill/>
            </a:ln>
          </p:spPr>
          <p:txBody>
            <a:bodyPr lIns="91425" tIns="91425" rIns="91425" bIns="91425" anchor="t" anchorCtr="0">
              <a:noAutofit/>
            </a:bodyPr>
            <a:lstStyle/>
            <a:p>
              <a:pPr lvl="0">
                <a:spcBef>
                  <a:spcPts val="0"/>
                </a:spcBef>
                <a:buNone/>
              </a:pPr>
              <a:r>
                <a:rPr lang="en" sz="1800" b="1" dirty="0">
                  <a:solidFill>
                    <a:srgbClr val="0B5394"/>
                  </a:solidFill>
                  <a:latin typeface="+mj-lt"/>
                  <a:ea typeface="Open Sans"/>
                  <a:cs typeface="Open Sans"/>
                  <a:sym typeface="Open Sans"/>
                </a:rPr>
                <a:t>VISION</a:t>
              </a:r>
            </a:p>
          </p:txBody>
        </p:sp>
        <p:cxnSp>
          <p:nvCxnSpPr>
            <p:cNvPr id="74" name="Shape 74"/>
            <p:cNvCxnSpPr>
              <a:cxnSpLocks/>
            </p:cNvCxnSpPr>
            <p:nvPr/>
          </p:nvCxnSpPr>
          <p:spPr>
            <a:xfrm>
              <a:off x="3055375" y="781925"/>
              <a:ext cx="4729950" cy="0"/>
            </a:xfrm>
            <a:prstGeom prst="straightConnector1">
              <a:avLst/>
            </a:prstGeom>
            <a:noFill/>
            <a:ln w="19050" cap="flat" cmpd="sng">
              <a:solidFill>
                <a:srgbClr val="CC0000"/>
              </a:solidFill>
              <a:prstDash val="solid"/>
              <a:round/>
              <a:headEnd type="none" w="lg" len="lg"/>
              <a:tailEnd type="none" w="lg" len="lg"/>
            </a:ln>
          </p:spPr>
        </p:cxnSp>
      </p:grpSp>
      <p:grpSp>
        <p:nvGrpSpPr>
          <p:cNvPr id="75" name="Shape 75"/>
          <p:cNvGrpSpPr/>
          <p:nvPr/>
        </p:nvGrpSpPr>
        <p:grpSpPr>
          <a:xfrm>
            <a:off x="1809800" y="2665300"/>
            <a:ext cx="5685900" cy="1217048"/>
            <a:chOff x="2135575" y="2575625"/>
            <a:chExt cx="5685900" cy="1217048"/>
          </a:xfrm>
        </p:grpSpPr>
        <p:sp>
          <p:nvSpPr>
            <p:cNvPr id="76" name="Shape 76"/>
            <p:cNvSpPr txBox="1"/>
            <p:nvPr/>
          </p:nvSpPr>
          <p:spPr>
            <a:xfrm>
              <a:off x="2135575" y="2835073"/>
              <a:ext cx="5685900" cy="957600"/>
            </a:xfrm>
            <a:prstGeom prst="rect">
              <a:avLst/>
            </a:prstGeom>
            <a:noFill/>
            <a:ln>
              <a:noFill/>
            </a:ln>
          </p:spPr>
          <p:txBody>
            <a:bodyPr lIns="91425" tIns="91425" rIns="91425" bIns="91425" anchor="ctr" anchorCtr="0">
              <a:noAutofit/>
            </a:bodyPr>
            <a:lstStyle/>
            <a:p>
              <a:pPr lvl="0" rtl="0">
                <a:lnSpc>
                  <a:spcPct val="115000"/>
                </a:lnSpc>
                <a:spcBef>
                  <a:spcPts val="500"/>
                </a:spcBef>
                <a:buNone/>
              </a:pPr>
              <a:r>
                <a:rPr lang="en" sz="1600" dirty="0">
                  <a:solidFill>
                    <a:schemeClr val="bg2"/>
                  </a:solidFill>
                  <a:latin typeface="Open Sans"/>
                  <a:ea typeface="Open Sans"/>
                  <a:cs typeface="Open Sans"/>
                  <a:sym typeface="Open Sans"/>
                </a:rPr>
                <a:t>To provide leadership through the development of policy and accountability systems so that all students are prepared to compete in the global community</a:t>
              </a:r>
            </a:p>
          </p:txBody>
        </p:sp>
        <p:sp>
          <p:nvSpPr>
            <p:cNvPr id="77" name="Shape 77"/>
            <p:cNvSpPr txBox="1"/>
            <p:nvPr/>
          </p:nvSpPr>
          <p:spPr>
            <a:xfrm>
              <a:off x="2135575" y="2575625"/>
              <a:ext cx="1260900" cy="280200"/>
            </a:xfrm>
            <a:prstGeom prst="rect">
              <a:avLst/>
            </a:prstGeom>
            <a:noFill/>
            <a:ln>
              <a:noFill/>
            </a:ln>
          </p:spPr>
          <p:txBody>
            <a:bodyPr lIns="91425" tIns="91425" rIns="91425" bIns="91425" anchor="t" anchorCtr="0">
              <a:noAutofit/>
            </a:bodyPr>
            <a:lstStyle/>
            <a:p>
              <a:pPr lvl="0" rtl="0">
                <a:spcBef>
                  <a:spcPts val="0"/>
                </a:spcBef>
                <a:buNone/>
              </a:pPr>
              <a:r>
                <a:rPr lang="en" sz="1800" b="1" dirty="0">
                  <a:solidFill>
                    <a:srgbClr val="0B5394"/>
                  </a:solidFill>
                  <a:latin typeface="+mj-lt"/>
                  <a:ea typeface="Open Sans"/>
                  <a:cs typeface="Open Sans"/>
                  <a:sym typeface="Open Sans"/>
                </a:rPr>
                <a:t>MISSION</a:t>
              </a:r>
            </a:p>
          </p:txBody>
        </p:sp>
        <p:cxnSp>
          <p:nvCxnSpPr>
            <p:cNvPr id="78" name="Shape 78"/>
            <p:cNvCxnSpPr>
              <a:cxnSpLocks/>
            </p:cNvCxnSpPr>
            <p:nvPr/>
          </p:nvCxnSpPr>
          <p:spPr>
            <a:xfrm>
              <a:off x="3240675" y="2820325"/>
              <a:ext cx="4524300" cy="0"/>
            </a:xfrm>
            <a:prstGeom prst="straightConnector1">
              <a:avLst/>
            </a:prstGeom>
            <a:noFill/>
            <a:ln w="19050" cap="flat" cmpd="sng">
              <a:solidFill>
                <a:srgbClr val="CC0000"/>
              </a:solidFill>
              <a:prstDash val="solid"/>
              <a:round/>
              <a:headEnd type="none" w="lg" len="lg"/>
              <a:tailEnd type="none" w="lg" len="lg"/>
            </a:ln>
          </p:spPr>
        </p:cxnSp>
      </p:grpSp>
      <p:pic>
        <p:nvPicPr>
          <p:cNvPr id="79" name="Shape 79"/>
          <p:cNvPicPr preferRelativeResize="0"/>
          <p:nvPr/>
        </p:nvPicPr>
        <p:blipFill>
          <a:blip r:embed="rId3">
            <a:alphaModFix/>
          </a:blip>
          <a:stretch>
            <a:fillRect/>
          </a:stretch>
        </p:blipFill>
        <p:spPr>
          <a:xfrm>
            <a:off x="133550" y="4548250"/>
            <a:ext cx="1014449" cy="489950"/>
          </a:xfrm>
          <a:prstGeom prst="rect">
            <a:avLst/>
          </a:prstGeom>
          <a:noFill/>
          <a:ln>
            <a:noFill/>
          </a:ln>
        </p:spPr>
      </p:pic>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t>2</a:t>
            </a:fld>
            <a:endParaRPr lang="en"/>
          </a:p>
        </p:txBody>
      </p:sp>
    </p:spTree>
    <p:extLst>
      <p:ext uri="{BB962C8B-B14F-4D97-AF65-F5344CB8AC3E}">
        <p14:creationId xmlns:p14="http://schemas.microsoft.com/office/powerpoint/2010/main" val="50528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EEA37A-B957-4204-B1C0-BEA2CB613982}"/>
              </a:ext>
            </a:extLst>
          </p:cNvPr>
          <p:cNvSpPr>
            <a:spLocks noGrp="1"/>
          </p:cNvSpPr>
          <p:nvPr>
            <p:ph type="body" sz="quarter" idx="13"/>
          </p:nvPr>
        </p:nvSpPr>
        <p:spPr/>
        <p:txBody>
          <a:bodyPr/>
          <a:lstStyle/>
          <a:p>
            <a:r>
              <a:rPr lang="en-US" dirty="0"/>
              <a:t>Career and Technical Education</a:t>
            </a:r>
          </a:p>
        </p:txBody>
      </p:sp>
      <p:sp>
        <p:nvSpPr>
          <p:cNvPr id="4" name="Slide Number Placeholder 3">
            <a:extLst>
              <a:ext uri="{FF2B5EF4-FFF2-40B4-BE49-F238E27FC236}">
                <a16:creationId xmlns:a16="http://schemas.microsoft.com/office/drawing/2014/main" id="{7CB464C6-BA3A-47D2-9E6D-97E5512B09FE}"/>
              </a:ext>
            </a:extLst>
          </p:cNvPr>
          <p:cNvSpPr>
            <a:spLocks noGrp="1"/>
          </p:cNvSpPr>
          <p:nvPr>
            <p:ph type="sldNum" idx="12"/>
          </p:nvPr>
        </p:nvSpPr>
        <p:spPr/>
        <p:txBody>
          <a:bodyPr/>
          <a:lstStyle/>
          <a:p>
            <a:fld id="{00000000-1234-1234-1234-123412341234}" type="slidenum">
              <a:rPr lang="en" smtClean="0"/>
              <a:pPr/>
              <a:t>20</a:t>
            </a:fld>
            <a:endParaRPr lang="en" dirty="0"/>
          </a:p>
        </p:txBody>
      </p:sp>
      <p:graphicFrame>
        <p:nvGraphicFramePr>
          <p:cNvPr id="5" name="Chart 4">
            <a:extLst>
              <a:ext uri="{FF2B5EF4-FFF2-40B4-BE49-F238E27FC236}">
                <a16:creationId xmlns:a16="http://schemas.microsoft.com/office/drawing/2014/main" id="{DC0D4193-652D-4139-9DAD-C6555B4D4A3C}"/>
              </a:ext>
            </a:extLst>
          </p:cNvPr>
          <p:cNvGraphicFramePr>
            <a:graphicFrameLocks/>
          </p:cNvGraphicFramePr>
          <p:nvPr>
            <p:extLst/>
          </p:nvPr>
        </p:nvGraphicFramePr>
        <p:xfrm>
          <a:off x="1723019" y="1061793"/>
          <a:ext cx="5432611" cy="32456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3421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9E9DC5B-865F-4DE8-A6E2-93E693C0B6A7}"/>
              </a:ext>
            </a:extLst>
          </p:cNvPr>
          <p:cNvSpPr>
            <a:spLocks noGrp="1"/>
          </p:cNvSpPr>
          <p:nvPr>
            <p:ph type="body" sz="quarter" idx="13"/>
          </p:nvPr>
        </p:nvSpPr>
        <p:spPr/>
        <p:txBody>
          <a:bodyPr/>
          <a:lstStyle/>
          <a:p>
            <a:r>
              <a:rPr lang="en-US" sz="2800" dirty="0"/>
              <a:t>Mississippi Statewide Accountability System</a:t>
            </a:r>
          </a:p>
        </p:txBody>
      </p:sp>
      <p:sp>
        <p:nvSpPr>
          <p:cNvPr id="4" name="Slide Number Placeholder 3">
            <a:extLst>
              <a:ext uri="{FF2B5EF4-FFF2-40B4-BE49-F238E27FC236}">
                <a16:creationId xmlns:a16="http://schemas.microsoft.com/office/drawing/2014/main" id="{DBF2C02D-0677-4998-BB06-9C31535C2E26}"/>
              </a:ext>
            </a:extLst>
          </p:cNvPr>
          <p:cNvSpPr>
            <a:spLocks noGrp="1"/>
          </p:cNvSpPr>
          <p:nvPr>
            <p:ph type="sldNum" idx="12"/>
          </p:nvPr>
        </p:nvSpPr>
        <p:spPr/>
        <p:txBody>
          <a:bodyPr/>
          <a:lstStyle/>
          <a:p>
            <a:pPr lvl="0">
              <a:spcBef>
                <a:spcPts val="0"/>
              </a:spcBef>
              <a:buNone/>
            </a:pPr>
            <a:fld id="{00000000-1234-1234-1234-123412341234}" type="slidenum">
              <a:rPr lang="en" smtClean="0"/>
              <a:t>21</a:t>
            </a:fld>
            <a:endParaRPr lang="en"/>
          </a:p>
        </p:txBody>
      </p:sp>
      <p:sp>
        <p:nvSpPr>
          <p:cNvPr id="7" name="Content Placeholder 1">
            <a:extLst>
              <a:ext uri="{FF2B5EF4-FFF2-40B4-BE49-F238E27FC236}">
                <a16:creationId xmlns:a16="http://schemas.microsoft.com/office/drawing/2014/main" id="{A0C793EB-C272-44A7-8922-E9690BA688D3}"/>
              </a:ext>
            </a:extLst>
          </p:cNvPr>
          <p:cNvSpPr>
            <a:spLocks noGrp="1"/>
          </p:cNvSpPr>
          <p:nvPr>
            <p:ph type="body" sz="quarter" idx="14"/>
          </p:nvPr>
        </p:nvSpPr>
        <p:spPr bwMode="auto">
          <a:xfrm>
            <a:off x="311700" y="850308"/>
            <a:ext cx="8294688" cy="36364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200" dirty="0"/>
              <a:t>Single “A” through “F” statewide accountability system with applicable state and federal requirements (MS Code Ann. Section 37-17-6)</a:t>
            </a:r>
          </a:p>
          <a:p>
            <a:r>
              <a:rPr lang="en-US" altLang="en-US" sz="2200" dirty="0"/>
              <a:t>Approved by the Mississippi Board of Education January 17, 2014 </a:t>
            </a:r>
          </a:p>
          <a:p>
            <a:r>
              <a:rPr lang="en-US" altLang="en-US" sz="2200" dirty="0"/>
              <a:t>System developed in collaboration with the Accountability Task Force, Technical Review Committee, State Legislative Leaders, and MDE Staff</a:t>
            </a:r>
          </a:p>
        </p:txBody>
      </p:sp>
    </p:spTree>
    <p:extLst>
      <p:ext uri="{BB962C8B-B14F-4D97-AF65-F5344CB8AC3E}">
        <p14:creationId xmlns:p14="http://schemas.microsoft.com/office/powerpoint/2010/main" val="3062928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43B743-A6ED-4135-9BA6-62FD7DED0FA3}"/>
              </a:ext>
            </a:extLst>
          </p:cNvPr>
          <p:cNvSpPr>
            <a:spLocks noGrp="1"/>
          </p:cNvSpPr>
          <p:nvPr>
            <p:ph type="body" sz="quarter" idx="13"/>
          </p:nvPr>
        </p:nvSpPr>
        <p:spPr/>
        <p:txBody>
          <a:bodyPr/>
          <a:lstStyle/>
          <a:p>
            <a:r>
              <a:rPr lang="en-US" sz="2800" dirty="0"/>
              <a:t>Miss. Code Ann. § 37-17-6 (Senate Bill 2396)</a:t>
            </a:r>
          </a:p>
        </p:txBody>
      </p:sp>
      <p:sp>
        <p:nvSpPr>
          <p:cNvPr id="3" name="Text Placeholder 2">
            <a:extLst>
              <a:ext uri="{FF2B5EF4-FFF2-40B4-BE49-F238E27FC236}">
                <a16:creationId xmlns:a16="http://schemas.microsoft.com/office/drawing/2014/main" id="{CB0CD5C5-6C06-4957-AF06-7CADD2FEBC55}"/>
              </a:ext>
            </a:extLst>
          </p:cNvPr>
          <p:cNvSpPr>
            <a:spLocks noGrp="1"/>
          </p:cNvSpPr>
          <p:nvPr>
            <p:ph type="body" sz="quarter" idx="14"/>
          </p:nvPr>
        </p:nvSpPr>
        <p:spPr>
          <a:xfrm>
            <a:off x="311700" y="720725"/>
            <a:ext cx="8294915" cy="3217863"/>
          </a:xfrm>
        </p:spPr>
        <p:txBody>
          <a:bodyPr/>
          <a:lstStyle/>
          <a:p>
            <a:r>
              <a:rPr lang="en-US" sz="1400" dirty="0"/>
              <a:t>Implement a single </a:t>
            </a:r>
            <a:r>
              <a:rPr lang="ja-JP" altLang="en-US" sz="1400" dirty="0"/>
              <a:t>“</a:t>
            </a:r>
            <a:r>
              <a:rPr lang="en-US" altLang="ja-JP" sz="1400" dirty="0"/>
              <a:t>A</a:t>
            </a:r>
            <a:r>
              <a:rPr lang="ja-JP" altLang="en-US" sz="1400" dirty="0"/>
              <a:t>”</a:t>
            </a:r>
            <a:r>
              <a:rPr lang="en-US" altLang="ja-JP" sz="1400" dirty="0"/>
              <a:t> through </a:t>
            </a:r>
            <a:r>
              <a:rPr lang="ja-JP" altLang="en-US" sz="1400" dirty="0"/>
              <a:t>“</a:t>
            </a:r>
            <a:r>
              <a:rPr lang="en-US" altLang="ja-JP" sz="1400" dirty="0"/>
              <a:t>F</a:t>
            </a:r>
            <a:r>
              <a:rPr lang="ja-JP" altLang="en-US" sz="1400" dirty="0"/>
              <a:t>”</a:t>
            </a:r>
            <a:r>
              <a:rPr lang="en-US" altLang="ja-JP" sz="1400" dirty="0"/>
              <a:t> school and school district accountability system</a:t>
            </a:r>
          </a:p>
          <a:p>
            <a:r>
              <a:rPr lang="en-US" sz="1400" dirty="0"/>
              <a:t>Combine state and federal accountability systems into one (federally approved) system</a:t>
            </a:r>
          </a:p>
          <a:p>
            <a:r>
              <a:rPr lang="en-US" sz="1400" dirty="0"/>
              <a:t>Establish five (5) performance categories (</a:t>
            </a:r>
            <a:r>
              <a:rPr lang="ja-JP" altLang="en-US" sz="1400" dirty="0"/>
              <a:t>“</a:t>
            </a:r>
            <a:r>
              <a:rPr lang="en-US" altLang="ja-JP" sz="1400" dirty="0"/>
              <a:t>A, B, C, D, &amp; F</a:t>
            </a:r>
            <a:r>
              <a:rPr lang="ja-JP" altLang="en-US" sz="1400" dirty="0"/>
              <a:t>”</a:t>
            </a:r>
            <a:r>
              <a:rPr lang="en-US" altLang="ja-JP" sz="1400" dirty="0"/>
              <a:t>) and d</a:t>
            </a:r>
            <a:r>
              <a:rPr lang="en-US" sz="1400" dirty="0"/>
              <a:t>iscontinue the use of the designations of </a:t>
            </a:r>
            <a:r>
              <a:rPr lang="ja-JP" altLang="en-US" sz="1400" dirty="0"/>
              <a:t>“</a:t>
            </a:r>
            <a:r>
              <a:rPr lang="en-US" altLang="ja-JP" sz="1400" dirty="0"/>
              <a:t>Star, High Performing, Successful, Low-Performing, At Risk of Failing</a:t>
            </a:r>
            <a:r>
              <a:rPr lang="ja-JP" altLang="en-US" sz="1400" dirty="0"/>
              <a:t>”</a:t>
            </a:r>
            <a:r>
              <a:rPr lang="en-US" altLang="ja-JP" sz="1400" dirty="0"/>
              <a:t> </a:t>
            </a:r>
          </a:p>
          <a:p>
            <a:r>
              <a:rPr lang="en-US" sz="1400" dirty="0"/>
              <a:t>Incorporate a standards-based growth model</a:t>
            </a:r>
          </a:p>
          <a:p>
            <a:r>
              <a:rPr lang="en-US" sz="1400" dirty="0"/>
              <a:t>Discontinue use of QDI</a:t>
            </a:r>
          </a:p>
          <a:p>
            <a:r>
              <a:rPr lang="en-US" sz="1400" dirty="0"/>
              <a:t>Include the federally compliant (4)-year graduation rate and discontinue use of HSCI</a:t>
            </a:r>
          </a:p>
          <a:p>
            <a:r>
              <a:rPr lang="en-US" sz="1400" dirty="0"/>
              <a:t>Increase standards when 75% of students are Proficient and/or when 65% of schools or districts earn a </a:t>
            </a:r>
            <a:r>
              <a:rPr lang="ja-JP" altLang="en-US" sz="1400" dirty="0"/>
              <a:t>“</a:t>
            </a:r>
            <a:r>
              <a:rPr lang="en-US" altLang="ja-JP" sz="1400" dirty="0"/>
              <a:t>B</a:t>
            </a:r>
            <a:r>
              <a:rPr lang="ja-JP" altLang="en-US" sz="1400" dirty="0"/>
              <a:t>”</a:t>
            </a:r>
            <a:r>
              <a:rPr lang="en-US" altLang="ja-JP" sz="1400" dirty="0"/>
              <a:t> or higher grade</a:t>
            </a:r>
          </a:p>
          <a:p>
            <a:endParaRPr lang="en-US" dirty="0"/>
          </a:p>
        </p:txBody>
      </p:sp>
      <p:sp>
        <p:nvSpPr>
          <p:cNvPr id="4" name="Slide Number Placeholder 3">
            <a:extLst>
              <a:ext uri="{FF2B5EF4-FFF2-40B4-BE49-F238E27FC236}">
                <a16:creationId xmlns:a16="http://schemas.microsoft.com/office/drawing/2014/main" id="{1FF697B1-2C5C-41E3-A06B-3BC78FA474C7}"/>
              </a:ext>
            </a:extLst>
          </p:cNvPr>
          <p:cNvSpPr>
            <a:spLocks noGrp="1"/>
          </p:cNvSpPr>
          <p:nvPr>
            <p:ph type="sldNum" idx="12"/>
          </p:nvPr>
        </p:nvSpPr>
        <p:spPr/>
        <p:txBody>
          <a:bodyPr/>
          <a:lstStyle/>
          <a:p>
            <a:fld id="{00000000-1234-1234-1234-123412341234}" type="slidenum">
              <a:rPr lang="en" smtClean="0"/>
              <a:pPr/>
              <a:t>22</a:t>
            </a:fld>
            <a:endParaRPr lang="en" dirty="0"/>
          </a:p>
        </p:txBody>
      </p:sp>
    </p:spTree>
    <p:extLst>
      <p:ext uri="{BB962C8B-B14F-4D97-AF65-F5344CB8AC3E}">
        <p14:creationId xmlns:p14="http://schemas.microsoft.com/office/powerpoint/2010/main" val="2700201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2FB7F4-227E-476F-8BA2-FB93BFC10CE0}"/>
              </a:ext>
            </a:extLst>
          </p:cNvPr>
          <p:cNvSpPr>
            <a:spLocks noGrp="1"/>
          </p:cNvSpPr>
          <p:nvPr>
            <p:ph type="body" sz="quarter" idx="13"/>
          </p:nvPr>
        </p:nvSpPr>
        <p:spPr/>
        <p:txBody>
          <a:bodyPr/>
          <a:lstStyle/>
          <a:p>
            <a:r>
              <a:rPr lang="en-US" sz="2800" dirty="0"/>
              <a:t>Mississippi Statewide Accountability System</a:t>
            </a:r>
          </a:p>
        </p:txBody>
      </p:sp>
      <p:sp>
        <p:nvSpPr>
          <p:cNvPr id="4" name="Slide Number Placeholder 3">
            <a:extLst>
              <a:ext uri="{FF2B5EF4-FFF2-40B4-BE49-F238E27FC236}">
                <a16:creationId xmlns:a16="http://schemas.microsoft.com/office/drawing/2014/main" id="{8AF5FA98-934D-4358-B255-CE127D3805D0}"/>
              </a:ext>
            </a:extLst>
          </p:cNvPr>
          <p:cNvSpPr>
            <a:spLocks noGrp="1"/>
          </p:cNvSpPr>
          <p:nvPr>
            <p:ph type="sldNum" idx="12"/>
          </p:nvPr>
        </p:nvSpPr>
        <p:spPr/>
        <p:txBody>
          <a:bodyPr/>
          <a:lstStyle/>
          <a:p>
            <a:fld id="{00000000-1234-1234-1234-123412341234}" type="slidenum">
              <a:rPr lang="en" smtClean="0"/>
              <a:pPr/>
              <a:t>23</a:t>
            </a:fld>
            <a:endParaRPr lang="en" dirty="0"/>
          </a:p>
        </p:txBody>
      </p:sp>
      <p:sp>
        <p:nvSpPr>
          <p:cNvPr id="5" name="Content Placeholder 1">
            <a:extLst>
              <a:ext uri="{FF2B5EF4-FFF2-40B4-BE49-F238E27FC236}">
                <a16:creationId xmlns:a16="http://schemas.microsoft.com/office/drawing/2014/main" id="{A911C3C4-F44C-4908-96BD-AD19644F09E6}"/>
              </a:ext>
            </a:extLst>
          </p:cNvPr>
          <p:cNvSpPr>
            <a:spLocks noGrp="1"/>
          </p:cNvSpPr>
          <p:nvPr>
            <p:ph type="body" sz="quarter" idx="14"/>
          </p:nvPr>
        </p:nvSpPr>
        <p:spPr>
          <a:xfrm>
            <a:off x="311700" y="687576"/>
            <a:ext cx="8294688" cy="3217863"/>
          </a:xfrm>
        </p:spPr>
        <p:txBody>
          <a:bodyPr/>
          <a:lstStyle/>
          <a:p>
            <a:r>
              <a:rPr lang="en-US" dirty="0"/>
              <a:t>Proficiency/Performance – </a:t>
            </a:r>
            <a:r>
              <a:rPr lang="en-US" sz="2600" dirty="0"/>
              <a:t>Did the student meet expectations?</a:t>
            </a:r>
            <a:endParaRPr lang="en-US" sz="2400" dirty="0"/>
          </a:p>
          <a:p>
            <a:r>
              <a:rPr lang="en-US" dirty="0"/>
              <a:t>Growth - </a:t>
            </a:r>
            <a:r>
              <a:rPr lang="en-US" sz="2600" dirty="0"/>
              <a:t>Did the student improve as expected?</a:t>
            </a:r>
            <a:endParaRPr lang="en-US" sz="2400" dirty="0"/>
          </a:p>
          <a:p>
            <a:r>
              <a:rPr lang="en-US" dirty="0"/>
              <a:t>Participation – </a:t>
            </a:r>
            <a:r>
              <a:rPr lang="en-US" sz="2600" dirty="0"/>
              <a:t>Did the student participate in assessments/classes?</a:t>
            </a:r>
            <a:endParaRPr lang="en-US" dirty="0"/>
          </a:p>
          <a:p>
            <a:r>
              <a:rPr lang="en-US" dirty="0"/>
              <a:t>Graduation Rates – </a:t>
            </a:r>
            <a:r>
              <a:rPr lang="en-US" sz="2600" dirty="0"/>
              <a:t>Did the student graduate as expected and on time?</a:t>
            </a:r>
          </a:p>
        </p:txBody>
      </p:sp>
    </p:spTree>
    <p:extLst>
      <p:ext uri="{BB962C8B-B14F-4D97-AF65-F5344CB8AC3E}">
        <p14:creationId xmlns:p14="http://schemas.microsoft.com/office/powerpoint/2010/main" val="2516923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28601" y="42042"/>
            <a:ext cx="8338348" cy="439932"/>
          </a:xfrm>
        </p:spPr>
        <p:txBody>
          <a:bodyPr/>
          <a:lstStyle/>
          <a:p>
            <a:r>
              <a:rPr lang="en-US" dirty="0"/>
              <a:t>Annual Subject Area Assessments</a:t>
            </a:r>
          </a:p>
        </p:txBody>
      </p:sp>
      <p:sp>
        <p:nvSpPr>
          <p:cNvPr id="4" name="Slide Number Placeholder 3"/>
          <p:cNvSpPr>
            <a:spLocks noGrp="1"/>
          </p:cNvSpPr>
          <p:nvPr>
            <p:ph type="sldNum" idx="12"/>
          </p:nvPr>
        </p:nvSpPr>
        <p:spPr>
          <a:xfrm>
            <a:off x="8481083" y="4899419"/>
            <a:ext cx="548700" cy="233671"/>
          </a:xfrm>
        </p:spPr>
        <p:txBody>
          <a:bodyPr/>
          <a:lstStyle/>
          <a:p>
            <a:fld id="{00000000-1234-1234-1234-123412341234}" type="slidenum">
              <a:rPr lang="en" smtClean="0"/>
              <a:pPr/>
              <a:t>24</a:t>
            </a:fld>
            <a:endParaRPr lang="en" dirty="0"/>
          </a:p>
        </p:txBody>
      </p:sp>
      <p:sp>
        <p:nvSpPr>
          <p:cNvPr id="8" name="Content Placeholder 4">
            <a:extLst>
              <a:ext uri="{FF2B5EF4-FFF2-40B4-BE49-F238E27FC236}">
                <a16:creationId xmlns:a16="http://schemas.microsoft.com/office/drawing/2014/main" id="{AB0EC4A2-4235-4690-92DE-F2D19C86AD63}"/>
              </a:ext>
            </a:extLst>
          </p:cNvPr>
          <p:cNvSpPr>
            <a:spLocks noGrp="1"/>
          </p:cNvSpPr>
          <p:nvPr>
            <p:ph type="body" sz="quarter" idx="14"/>
          </p:nvPr>
        </p:nvSpPr>
        <p:spPr>
          <a:xfrm>
            <a:off x="457199" y="801859"/>
            <a:ext cx="8109749" cy="3727280"/>
          </a:xfrm>
        </p:spPr>
        <p:txBody>
          <a:bodyPr>
            <a:noAutofit/>
          </a:bodyPr>
          <a:lstStyle/>
          <a:p>
            <a:pPr>
              <a:spcAft>
                <a:spcPts val="1200"/>
              </a:spcAft>
              <a:buClrTx/>
              <a:defRPr/>
            </a:pPr>
            <a:r>
              <a:rPr lang="en-US" sz="1600" dirty="0"/>
              <a:t>Assessments used for calculation of growth and proficiency include:</a:t>
            </a:r>
          </a:p>
          <a:p>
            <a:pPr marL="914400" lvl="1" indent="-457200">
              <a:spcAft>
                <a:spcPts val="1200"/>
              </a:spcAft>
              <a:buClrTx/>
              <a:buFont typeface="Arial" panose="020B0604020202020204" pitchFamily="34" charset="0"/>
              <a:buChar char="–"/>
              <a:defRPr/>
            </a:pPr>
            <a:r>
              <a:rPr lang="en-US" sz="1600" dirty="0"/>
              <a:t>Grade-level (3-8) assessments in Reading/Language Arts </a:t>
            </a:r>
          </a:p>
          <a:p>
            <a:pPr marL="914400" lvl="1" indent="-457200">
              <a:spcAft>
                <a:spcPts val="1200"/>
              </a:spcAft>
              <a:buClrTx/>
              <a:buFont typeface="Arial" panose="020B0604020202020204" pitchFamily="34" charset="0"/>
              <a:buChar char="–"/>
              <a:defRPr/>
            </a:pPr>
            <a:r>
              <a:rPr lang="en-US" sz="1600" dirty="0"/>
              <a:t>Grade-level (3-8) assessments in Mathematics</a:t>
            </a:r>
          </a:p>
          <a:p>
            <a:pPr marL="914400" lvl="1" indent="-457200">
              <a:spcAft>
                <a:spcPts val="1200"/>
              </a:spcAft>
              <a:buClrTx/>
              <a:buFont typeface="Arial" panose="020B0604020202020204" pitchFamily="34" charset="0"/>
              <a:buChar char="–"/>
              <a:defRPr/>
            </a:pPr>
            <a:r>
              <a:rPr lang="en-US" sz="1600" dirty="0"/>
              <a:t>High School-level assessment in English II</a:t>
            </a:r>
          </a:p>
          <a:p>
            <a:pPr marL="914400" lvl="1" indent="-457200">
              <a:spcAft>
                <a:spcPts val="1200"/>
              </a:spcAft>
              <a:buClrTx/>
              <a:buFont typeface="Arial" panose="020B0604020202020204" pitchFamily="34" charset="0"/>
              <a:buChar char="–"/>
              <a:defRPr/>
            </a:pPr>
            <a:r>
              <a:rPr lang="en-US" sz="1600" dirty="0"/>
              <a:t>High School-level assessments in Algebra I</a:t>
            </a:r>
          </a:p>
          <a:p>
            <a:pPr marL="914400" lvl="1" indent="-457200">
              <a:spcAft>
                <a:spcPts val="1200"/>
              </a:spcAft>
              <a:buClrTx/>
              <a:buFont typeface="Arial" panose="020B0604020202020204" pitchFamily="34" charset="0"/>
              <a:buChar char="–"/>
              <a:defRPr/>
            </a:pPr>
            <a:r>
              <a:rPr lang="en-US" sz="1600" dirty="0"/>
              <a:t>Alternate Assessment (3-8 and High School) in Reading</a:t>
            </a:r>
          </a:p>
          <a:p>
            <a:pPr marL="914400" lvl="1" indent="-457200">
              <a:spcAft>
                <a:spcPts val="1200"/>
              </a:spcAft>
              <a:buClrTx/>
              <a:buFont typeface="Arial" panose="020B0604020202020204" pitchFamily="34" charset="0"/>
              <a:buChar char="–"/>
              <a:defRPr/>
            </a:pPr>
            <a:r>
              <a:rPr lang="en-US" sz="1600" dirty="0"/>
              <a:t>Alternate Assessment (3-8 and High School) in Mathematics</a:t>
            </a:r>
          </a:p>
          <a:p>
            <a:pPr lvl="0">
              <a:spcAft>
                <a:spcPts val="1200"/>
              </a:spcAft>
              <a:buClrTx/>
              <a:defRPr/>
            </a:pPr>
            <a:r>
              <a:rPr lang="en-US" sz="1600" dirty="0"/>
              <a:t>Proficiency (not growth) is measured in Grades 5 and 8 Science, Biology and U.S. History assessments.</a:t>
            </a:r>
          </a:p>
          <a:p>
            <a:pPr marL="914400" lvl="1" indent="-457200">
              <a:spcAft>
                <a:spcPts val="1200"/>
              </a:spcAft>
              <a:buClrTx/>
              <a:buFont typeface="Arial" panose="020B0604020202020204" pitchFamily="34" charset="0"/>
              <a:buChar char="–"/>
              <a:defRPr/>
            </a:pPr>
            <a:endParaRPr lang="en-US" sz="1600" dirty="0"/>
          </a:p>
        </p:txBody>
      </p:sp>
    </p:spTree>
    <p:extLst>
      <p:ext uri="{BB962C8B-B14F-4D97-AF65-F5344CB8AC3E}">
        <p14:creationId xmlns:p14="http://schemas.microsoft.com/office/powerpoint/2010/main" val="3660620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3484F589-01CF-4DA0-ACFC-64EBAA5C2D2C}"/>
              </a:ext>
            </a:extLst>
          </p:cNvPr>
          <p:cNvSpPr>
            <a:spLocks noGrp="1"/>
          </p:cNvSpPr>
          <p:nvPr>
            <p:ph type="body" sz="quarter" idx="13"/>
          </p:nvPr>
        </p:nvSpPr>
        <p:spPr/>
        <p:txBody>
          <a:bodyPr/>
          <a:lstStyle/>
          <a:p>
            <a:r>
              <a:rPr lang="en-US" dirty="0"/>
              <a:t>Calculation of Growth</a:t>
            </a:r>
          </a:p>
        </p:txBody>
      </p:sp>
      <p:sp>
        <p:nvSpPr>
          <p:cNvPr id="38" name="TextBox 37">
            <a:extLst>
              <a:ext uri="{FF2B5EF4-FFF2-40B4-BE49-F238E27FC236}">
                <a16:creationId xmlns:a16="http://schemas.microsoft.com/office/drawing/2014/main" id="{DF07BDB9-DF9B-40B6-AEA5-46F02A518E22}"/>
              </a:ext>
            </a:extLst>
          </p:cNvPr>
          <p:cNvSpPr txBox="1"/>
          <p:nvPr/>
        </p:nvSpPr>
        <p:spPr>
          <a:xfrm>
            <a:off x="5366550" y="907195"/>
            <a:ext cx="3414731" cy="2785378"/>
          </a:xfrm>
          <a:prstGeom prst="rect">
            <a:avLst/>
          </a:prstGeom>
          <a:noFill/>
          <a:ln w="19050">
            <a:noFill/>
          </a:ln>
        </p:spPr>
        <p:txBody>
          <a:bodyPr wrap="square" rtlCol="0">
            <a:spAutoFit/>
          </a:bodyPr>
          <a:lstStyle/>
          <a:p>
            <a:pPr>
              <a:lnSpc>
                <a:spcPct val="150000"/>
              </a:lnSpc>
              <a:spcAft>
                <a:spcPts val="1200"/>
              </a:spcAft>
            </a:pPr>
            <a:r>
              <a:rPr lang="en-US" sz="1800" u="sng" dirty="0">
                <a:solidFill>
                  <a:srgbClr val="797979"/>
                </a:solidFill>
                <a:latin typeface="Open Sans"/>
              </a:rPr>
              <a:t>Earning Growth Points</a:t>
            </a:r>
            <a:r>
              <a:rPr lang="en-US" sz="1800" dirty="0">
                <a:solidFill>
                  <a:srgbClr val="797979"/>
                </a:solidFill>
                <a:latin typeface="Open Sans"/>
              </a:rPr>
              <a:t>:</a:t>
            </a:r>
          </a:p>
          <a:p>
            <a:pPr marL="169863" indent="-169863">
              <a:spcAft>
                <a:spcPts val="1200"/>
              </a:spcAft>
              <a:buFont typeface="Arial" panose="020B0604020202020204" pitchFamily="34" charset="0"/>
              <a:buChar char="•"/>
            </a:pPr>
            <a:r>
              <a:rPr lang="en-US" sz="1800" dirty="0">
                <a:solidFill>
                  <a:srgbClr val="797979"/>
                </a:solidFill>
                <a:latin typeface="Open Sans"/>
              </a:rPr>
              <a:t>Moving 1 </a:t>
            </a:r>
            <a:r>
              <a:rPr lang="en-US" sz="1800" i="1" dirty="0">
                <a:solidFill>
                  <a:srgbClr val="797979"/>
                </a:solidFill>
                <a:latin typeface="Open Sans"/>
              </a:rPr>
              <a:t>Growth*</a:t>
            </a:r>
            <a:r>
              <a:rPr lang="en-US" sz="1800" dirty="0">
                <a:solidFill>
                  <a:srgbClr val="797979"/>
                </a:solidFill>
                <a:latin typeface="Open Sans"/>
              </a:rPr>
              <a:t> level = 1 pt</a:t>
            </a:r>
          </a:p>
          <a:p>
            <a:pPr marL="169863" indent="-169863">
              <a:spcAft>
                <a:spcPts val="1200"/>
              </a:spcAft>
              <a:buFont typeface="Arial" panose="020B0604020202020204" pitchFamily="34" charset="0"/>
              <a:buChar char="•"/>
            </a:pPr>
            <a:r>
              <a:rPr lang="en-US" sz="1800" dirty="0">
                <a:solidFill>
                  <a:srgbClr val="797979"/>
                </a:solidFill>
                <a:latin typeface="Open Sans"/>
              </a:rPr>
              <a:t>Moving 2 </a:t>
            </a:r>
            <a:r>
              <a:rPr lang="en-US" sz="1800" i="1" dirty="0">
                <a:solidFill>
                  <a:srgbClr val="797979"/>
                </a:solidFill>
                <a:latin typeface="Open Sans"/>
              </a:rPr>
              <a:t>Proficiency*</a:t>
            </a:r>
            <a:r>
              <a:rPr lang="en-US" sz="1800" dirty="0">
                <a:solidFill>
                  <a:srgbClr val="797979"/>
                </a:solidFill>
                <a:latin typeface="Open Sans"/>
              </a:rPr>
              <a:t> levels = 1.25 pts</a:t>
            </a:r>
          </a:p>
          <a:p>
            <a:pPr marL="169863" indent="-169863">
              <a:spcAft>
                <a:spcPts val="1200"/>
              </a:spcAft>
              <a:buFont typeface="Arial" panose="020B0604020202020204" pitchFamily="34" charset="0"/>
              <a:buChar char="•"/>
            </a:pPr>
            <a:r>
              <a:rPr lang="en-US" sz="1800" dirty="0">
                <a:solidFill>
                  <a:srgbClr val="797979"/>
                </a:solidFill>
                <a:latin typeface="Open Sans"/>
              </a:rPr>
              <a:t>Moving from any lower level to level 5 = 1.25 pts</a:t>
            </a:r>
          </a:p>
          <a:p>
            <a:pPr marL="169863" indent="-169863">
              <a:spcAft>
                <a:spcPts val="1200"/>
              </a:spcAft>
              <a:buFont typeface="Arial" panose="020B0604020202020204" pitchFamily="34" charset="0"/>
              <a:buChar char="•"/>
            </a:pPr>
            <a:r>
              <a:rPr lang="en-US" sz="1800" dirty="0">
                <a:solidFill>
                  <a:srgbClr val="797979"/>
                </a:solidFill>
                <a:latin typeface="Open Sans"/>
              </a:rPr>
              <a:t>Staying at level 5 = 1.25 pts</a:t>
            </a:r>
          </a:p>
        </p:txBody>
      </p:sp>
      <p:sp>
        <p:nvSpPr>
          <p:cNvPr id="39" name="TextBox 38">
            <a:extLst>
              <a:ext uri="{FF2B5EF4-FFF2-40B4-BE49-F238E27FC236}">
                <a16:creationId xmlns:a16="http://schemas.microsoft.com/office/drawing/2014/main" id="{192C6CD9-2DD2-4DF7-B10D-9F58170E3886}"/>
              </a:ext>
            </a:extLst>
          </p:cNvPr>
          <p:cNvSpPr txBox="1"/>
          <p:nvPr/>
        </p:nvSpPr>
        <p:spPr>
          <a:xfrm>
            <a:off x="1137444" y="4658257"/>
            <a:ext cx="4436269" cy="307777"/>
          </a:xfrm>
          <a:prstGeom prst="rect">
            <a:avLst/>
          </a:prstGeom>
          <a:noFill/>
        </p:spPr>
        <p:txBody>
          <a:bodyPr wrap="square" rtlCol="0">
            <a:spAutoFit/>
          </a:bodyPr>
          <a:lstStyle/>
          <a:p>
            <a:r>
              <a:rPr lang="en-US" dirty="0">
                <a:solidFill>
                  <a:srgbClr val="797979"/>
                </a:solidFill>
                <a:latin typeface="Open Sans"/>
              </a:rPr>
              <a:t>*there are 5 </a:t>
            </a:r>
            <a:r>
              <a:rPr lang="en-US" i="1" dirty="0">
                <a:solidFill>
                  <a:srgbClr val="797979"/>
                </a:solidFill>
                <a:latin typeface="Open Sans"/>
              </a:rPr>
              <a:t>Proficiency</a:t>
            </a:r>
            <a:r>
              <a:rPr lang="en-US" dirty="0">
                <a:solidFill>
                  <a:srgbClr val="797979"/>
                </a:solidFill>
                <a:latin typeface="Open Sans"/>
              </a:rPr>
              <a:t> Levels and 8 </a:t>
            </a:r>
            <a:r>
              <a:rPr lang="en-US" i="1" dirty="0">
                <a:solidFill>
                  <a:srgbClr val="797979"/>
                </a:solidFill>
                <a:latin typeface="Open Sans"/>
              </a:rPr>
              <a:t>Growth</a:t>
            </a:r>
            <a:r>
              <a:rPr lang="en-US" dirty="0">
                <a:solidFill>
                  <a:srgbClr val="797979"/>
                </a:solidFill>
                <a:latin typeface="Open Sans"/>
              </a:rPr>
              <a:t> Levels</a:t>
            </a:r>
          </a:p>
        </p:txBody>
      </p:sp>
      <p:grpSp>
        <p:nvGrpSpPr>
          <p:cNvPr id="66" name="Group 65">
            <a:extLst>
              <a:ext uri="{FF2B5EF4-FFF2-40B4-BE49-F238E27FC236}">
                <a16:creationId xmlns:a16="http://schemas.microsoft.com/office/drawing/2014/main" id="{D26FA386-5BAC-409A-82D1-053572B78C0A}"/>
              </a:ext>
            </a:extLst>
          </p:cNvPr>
          <p:cNvGrpSpPr/>
          <p:nvPr/>
        </p:nvGrpSpPr>
        <p:grpSpPr>
          <a:xfrm>
            <a:off x="80174" y="838687"/>
            <a:ext cx="5143500" cy="3551192"/>
            <a:chOff x="80174" y="838687"/>
            <a:chExt cx="5143500" cy="3551192"/>
          </a:xfrm>
        </p:grpSpPr>
        <p:graphicFrame>
          <p:nvGraphicFramePr>
            <p:cNvPr id="24" name="Diagram 23">
              <a:extLst>
                <a:ext uri="{FF2B5EF4-FFF2-40B4-BE49-F238E27FC236}">
                  <a16:creationId xmlns:a16="http://schemas.microsoft.com/office/drawing/2014/main" id="{CCB2DEFD-246E-4E68-AC37-E48C55E3E1C6}"/>
                </a:ext>
              </a:extLst>
            </p:cNvPr>
            <p:cNvGraphicFramePr/>
            <p:nvPr>
              <p:extLst/>
            </p:nvPr>
          </p:nvGraphicFramePr>
          <p:xfrm>
            <a:off x="437362" y="1157775"/>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Content Placeholder 2">
              <a:extLst>
                <a:ext uri="{FF2B5EF4-FFF2-40B4-BE49-F238E27FC236}">
                  <a16:creationId xmlns:a16="http://schemas.microsoft.com/office/drawing/2014/main" id="{03A57122-2207-456B-BDFA-14CFE7BC355B}"/>
                </a:ext>
              </a:extLst>
            </p:cNvPr>
            <p:cNvSpPr txBox="1">
              <a:spLocks/>
            </p:cNvSpPr>
            <p:nvPr/>
          </p:nvSpPr>
          <p:spPr>
            <a:xfrm>
              <a:off x="80174" y="838687"/>
              <a:ext cx="5143500" cy="300209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eaLnBrk="1" hangingPunct="1">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2pPr>
              <a:lvl3pPr marR="0" lvl="2"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3pPr>
              <a:lvl4pPr marR="0" lvl="3"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4pPr>
              <a:lvl5pPr marR="0" lvl="4"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5pPr>
              <a:lvl6pPr marR="0" lvl="5"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6pPr>
              <a:lvl7pPr marR="0" lvl="6"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7pPr>
              <a:lvl8pPr marR="0" lvl="7"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8pPr>
              <a:lvl9pPr marR="0" lvl="8"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9pPr>
            </a:lstStyle>
            <a:p>
              <a:pPr algn="ctr">
                <a:buFont typeface="Arial" charset="0"/>
                <a:buNone/>
              </a:pPr>
              <a:r>
                <a:rPr lang="en-US" sz="2250" i="1" dirty="0">
                  <a:latin typeface="Calibri" pitchFamily="34" charset="0"/>
                  <a:cs typeface="Arial" charset="0"/>
                </a:rPr>
                <a:t>Growth Levels</a:t>
              </a:r>
            </a:p>
          </p:txBody>
        </p:sp>
        <p:sp>
          <p:nvSpPr>
            <p:cNvPr id="23" name="Rectangle 6">
              <a:extLst>
                <a:ext uri="{FF2B5EF4-FFF2-40B4-BE49-F238E27FC236}">
                  <a16:creationId xmlns:a16="http://schemas.microsoft.com/office/drawing/2014/main" id="{94E58474-6EC8-4A38-8F72-FC64941A7CDA}"/>
                </a:ext>
              </a:extLst>
            </p:cNvPr>
            <p:cNvSpPr>
              <a:spLocks noChangeArrowheads="1"/>
            </p:cNvSpPr>
            <p:nvPr/>
          </p:nvSpPr>
          <p:spPr bwMode="auto">
            <a:xfrm>
              <a:off x="465937" y="1267314"/>
              <a:ext cx="4543425" cy="25897"/>
            </a:xfrm>
            <a:prstGeom prst="rect">
              <a:avLst/>
            </a:prstGeom>
            <a:solidFill>
              <a:schemeClr val="accent6">
                <a:lumMod val="75000"/>
              </a:schemeClr>
            </a:solidFill>
            <a:ln w="9525">
              <a:noFill/>
              <a:miter lim="800000"/>
              <a:headEnd/>
              <a:tailEnd/>
            </a:ln>
          </p:spPr>
          <p:txBody>
            <a:bodyPr/>
            <a:lstStyle/>
            <a:p>
              <a:pPr defTabSz="514350" eaLnBrk="0" fontAlgn="base" hangingPunct="0">
                <a:spcBef>
                  <a:spcPct val="0"/>
                </a:spcBef>
                <a:spcAft>
                  <a:spcPct val="0"/>
                </a:spcAft>
                <a:defRPr/>
              </a:pPr>
              <a:endParaRPr lang="en-US" sz="1013" dirty="0">
                <a:solidFill>
                  <a:prstClr val="black"/>
                </a:solidFill>
                <a:latin typeface="Arial" panose="020B0604020202020204" pitchFamily="34" charset="0"/>
                <a:cs typeface="Arial" panose="020B0604020202020204" pitchFamily="34" charset="0"/>
              </a:endParaRPr>
            </a:p>
          </p:txBody>
        </p:sp>
        <p:sp>
          <p:nvSpPr>
            <p:cNvPr id="25" name="Curved Down Arrow 11">
              <a:extLst>
                <a:ext uri="{FF2B5EF4-FFF2-40B4-BE49-F238E27FC236}">
                  <a16:creationId xmlns:a16="http://schemas.microsoft.com/office/drawing/2014/main" id="{46933B8A-1677-4059-8566-D1FB7D1B593A}"/>
                </a:ext>
              </a:extLst>
            </p:cNvPr>
            <p:cNvSpPr/>
            <p:nvPr/>
          </p:nvSpPr>
          <p:spPr>
            <a:xfrm>
              <a:off x="649993" y="2478810"/>
              <a:ext cx="610161" cy="26726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black"/>
                </a:solidFill>
                <a:latin typeface="Calibri"/>
              </a:endParaRPr>
            </a:p>
          </p:txBody>
        </p:sp>
        <p:sp>
          <p:nvSpPr>
            <p:cNvPr id="26" name="Curved Down Arrow 12">
              <a:extLst>
                <a:ext uri="{FF2B5EF4-FFF2-40B4-BE49-F238E27FC236}">
                  <a16:creationId xmlns:a16="http://schemas.microsoft.com/office/drawing/2014/main" id="{5A460E35-426F-442F-9DE7-EE4E700F8642}"/>
                </a:ext>
              </a:extLst>
            </p:cNvPr>
            <p:cNvSpPr/>
            <p:nvPr/>
          </p:nvSpPr>
          <p:spPr>
            <a:xfrm>
              <a:off x="634866" y="2245762"/>
              <a:ext cx="1228228" cy="520653"/>
            </a:xfrm>
            <a:custGeom>
              <a:avLst/>
              <a:gdLst>
                <a:gd name="connsiteX0" fmla="*/ 2020981 w 2187388"/>
                <a:gd name="connsiteY0" fmla="*/ 665628 h 665628"/>
                <a:gd name="connsiteX1" fmla="*/ 1823808 w 2187388"/>
                <a:gd name="connsiteY1" fmla="*/ 499221 h 665628"/>
                <a:gd name="connsiteX2" fmla="*/ 1907011 w 2187388"/>
                <a:gd name="connsiteY2" fmla="*/ 499221 h 665628"/>
                <a:gd name="connsiteX3" fmla="*/ 968888 w 2187388"/>
                <a:gd name="connsiteY3" fmla="*/ 0 h 665628"/>
                <a:gd name="connsiteX4" fmla="*/ 1135296 w 2187388"/>
                <a:gd name="connsiteY4" fmla="*/ 0 h 665628"/>
                <a:gd name="connsiteX5" fmla="*/ 2073419 w 2187388"/>
                <a:gd name="connsiteY5" fmla="*/ 499221 h 665628"/>
                <a:gd name="connsiteX6" fmla="*/ 2156622 w 2187388"/>
                <a:gd name="connsiteY6" fmla="*/ 499221 h 665628"/>
                <a:gd name="connsiteX7" fmla="*/ 2020981 w 2187388"/>
                <a:gd name="connsiteY7" fmla="*/ 665628 h 665628"/>
                <a:gd name="connsiteX0" fmla="*/ 1052092 w 2187388"/>
                <a:gd name="connsiteY0" fmla="*/ 2459 h 665628"/>
                <a:gd name="connsiteX1" fmla="*/ 166407 w 2187388"/>
                <a:gd name="connsiteY1" fmla="*/ 665628 h 665628"/>
                <a:gd name="connsiteX2" fmla="*/ 0 w 2187388"/>
                <a:gd name="connsiteY2" fmla="*/ 665628 h 665628"/>
                <a:gd name="connsiteX3" fmla="*/ 466632 w 2187388"/>
                <a:gd name="connsiteY3" fmla="*/ 96418 h 665628"/>
                <a:gd name="connsiteX4" fmla="*/ 1052093 w 2187388"/>
                <a:gd name="connsiteY4" fmla="*/ 2459 h 665628"/>
                <a:gd name="connsiteX5" fmla="*/ 1052092 w 2187388"/>
                <a:gd name="connsiteY5" fmla="*/ 2459 h 665628"/>
                <a:gd name="connsiteX0" fmla="*/ 1052092 w 2187388"/>
                <a:gd name="connsiteY0" fmla="*/ 2459 h 665628"/>
                <a:gd name="connsiteX1" fmla="*/ 166407 w 2187388"/>
                <a:gd name="connsiteY1" fmla="*/ 665628 h 665628"/>
                <a:gd name="connsiteX2" fmla="*/ 0 w 2187388"/>
                <a:gd name="connsiteY2" fmla="*/ 665628 h 665628"/>
                <a:gd name="connsiteX3" fmla="*/ 968889 w 2187388"/>
                <a:gd name="connsiteY3" fmla="*/ 0 h 665628"/>
                <a:gd name="connsiteX4" fmla="*/ 1135296 w 2187388"/>
                <a:gd name="connsiteY4" fmla="*/ 0 h 665628"/>
                <a:gd name="connsiteX5" fmla="*/ 2073419 w 2187388"/>
                <a:gd name="connsiteY5" fmla="*/ 499221 h 665628"/>
                <a:gd name="connsiteX6" fmla="*/ 2156622 w 2187388"/>
                <a:gd name="connsiteY6" fmla="*/ 499221 h 665628"/>
                <a:gd name="connsiteX7" fmla="*/ 2020981 w 2187388"/>
                <a:gd name="connsiteY7" fmla="*/ 665628 h 665628"/>
                <a:gd name="connsiteX8" fmla="*/ 1823808 w 2187388"/>
                <a:gd name="connsiteY8" fmla="*/ 499221 h 665628"/>
                <a:gd name="connsiteX9" fmla="*/ 1907011 w 2187388"/>
                <a:gd name="connsiteY9" fmla="*/ 499221 h 665628"/>
                <a:gd name="connsiteX10" fmla="*/ 968888 w 2187388"/>
                <a:gd name="connsiteY10" fmla="*/ 0 h 665628"/>
                <a:gd name="connsiteX0" fmla="*/ 2029945 w 2165586"/>
                <a:gd name="connsiteY0" fmla="*/ 665628 h 934569"/>
                <a:gd name="connsiteX1" fmla="*/ 1832772 w 2165586"/>
                <a:gd name="connsiteY1" fmla="*/ 499221 h 934569"/>
                <a:gd name="connsiteX2" fmla="*/ 1915975 w 2165586"/>
                <a:gd name="connsiteY2" fmla="*/ 499221 h 934569"/>
                <a:gd name="connsiteX3" fmla="*/ 977852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0" fmla="*/ 1061056 w 2165586"/>
                <a:gd name="connsiteY0" fmla="*/ 2459 h 934569"/>
                <a:gd name="connsiteX1" fmla="*/ 175371 w 2165586"/>
                <a:gd name="connsiteY1" fmla="*/ 665628 h 934569"/>
                <a:gd name="connsiteX2" fmla="*/ 8964 w 2165586"/>
                <a:gd name="connsiteY2" fmla="*/ 665628 h 934569"/>
                <a:gd name="connsiteX3" fmla="*/ 475596 w 2165586"/>
                <a:gd name="connsiteY3" fmla="*/ 96418 h 934569"/>
                <a:gd name="connsiteX4" fmla="*/ 1061057 w 2165586"/>
                <a:gd name="connsiteY4" fmla="*/ 2459 h 934569"/>
                <a:gd name="connsiteX5" fmla="*/ 1061056 w 2165586"/>
                <a:gd name="connsiteY5" fmla="*/ 2459 h 934569"/>
                <a:gd name="connsiteX0" fmla="*/ 1061056 w 2165586"/>
                <a:gd name="connsiteY0" fmla="*/ 2459 h 934569"/>
                <a:gd name="connsiteX1" fmla="*/ 175371 w 2165586"/>
                <a:gd name="connsiteY1" fmla="*/ 665628 h 934569"/>
                <a:gd name="connsiteX2" fmla="*/ 0 w 2165586"/>
                <a:gd name="connsiteY2" fmla="*/ 934569 h 934569"/>
                <a:gd name="connsiteX3" fmla="*/ 977853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8" fmla="*/ 1832772 w 2165586"/>
                <a:gd name="connsiteY8" fmla="*/ 499221 h 934569"/>
                <a:gd name="connsiteX9" fmla="*/ 1915975 w 2165586"/>
                <a:gd name="connsiteY9" fmla="*/ 499221 h 934569"/>
                <a:gd name="connsiteX10" fmla="*/ 977852 w 2165586"/>
                <a:gd name="connsiteY10" fmla="*/ 0 h 934569"/>
                <a:gd name="connsiteX0" fmla="*/ 2029945 w 2165586"/>
                <a:gd name="connsiteY0" fmla="*/ 665628 h 934569"/>
                <a:gd name="connsiteX1" fmla="*/ 1832772 w 2165586"/>
                <a:gd name="connsiteY1" fmla="*/ 499221 h 934569"/>
                <a:gd name="connsiteX2" fmla="*/ 1915975 w 2165586"/>
                <a:gd name="connsiteY2" fmla="*/ 499221 h 934569"/>
                <a:gd name="connsiteX3" fmla="*/ 977852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0" fmla="*/ 1061056 w 2165586"/>
                <a:gd name="connsiteY0" fmla="*/ 2459 h 934569"/>
                <a:gd name="connsiteX1" fmla="*/ 175371 w 2165586"/>
                <a:gd name="connsiteY1" fmla="*/ 665628 h 934569"/>
                <a:gd name="connsiteX2" fmla="*/ 8964 w 2165586"/>
                <a:gd name="connsiteY2" fmla="*/ 665628 h 934569"/>
                <a:gd name="connsiteX3" fmla="*/ 475596 w 2165586"/>
                <a:gd name="connsiteY3" fmla="*/ 96418 h 934569"/>
                <a:gd name="connsiteX4" fmla="*/ 1061057 w 2165586"/>
                <a:gd name="connsiteY4" fmla="*/ 2459 h 934569"/>
                <a:gd name="connsiteX5" fmla="*/ 1061056 w 2165586"/>
                <a:gd name="connsiteY5" fmla="*/ 2459 h 934569"/>
                <a:gd name="connsiteX0" fmla="*/ 1061056 w 2165586"/>
                <a:gd name="connsiteY0" fmla="*/ 2459 h 934569"/>
                <a:gd name="connsiteX1" fmla="*/ 175371 w 2165586"/>
                <a:gd name="connsiteY1" fmla="*/ 880781 h 934569"/>
                <a:gd name="connsiteX2" fmla="*/ 0 w 2165586"/>
                <a:gd name="connsiteY2" fmla="*/ 934569 h 934569"/>
                <a:gd name="connsiteX3" fmla="*/ 977853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8" fmla="*/ 1832772 w 2165586"/>
                <a:gd name="connsiteY8" fmla="*/ 499221 h 934569"/>
                <a:gd name="connsiteX9" fmla="*/ 1915975 w 2165586"/>
                <a:gd name="connsiteY9" fmla="*/ 499221 h 934569"/>
                <a:gd name="connsiteX10" fmla="*/ 977852 w 2165586"/>
                <a:gd name="connsiteY10" fmla="*/ 0 h 934569"/>
                <a:gd name="connsiteX0" fmla="*/ 2047874 w 2183515"/>
                <a:gd name="connsiteY0" fmla="*/ 665628 h 916640"/>
                <a:gd name="connsiteX1" fmla="*/ 1850701 w 2183515"/>
                <a:gd name="connsiteY1" fmla="*/ 499221 h 916640"/>
                <a:gd name="connsiteX2" fmla="*/ 1933904 w 2183515"/>
                <a:gd name="connsiteY2" fmla="*/ 499221 h 916640"/>
                <a:gd name="connsiteX3" fmla="*/ 995781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0" fmla="*/ 1078985 w 2183515"/>
                <a:gd name="connsiteY0" fmla="*/ 2459 h 916640"/>
                <a:gd name="connsiteX1" fmla="*/ 193300 w 2183515"/>
                <a:gd name="connsiteY1" fmla="*/ 665628 h 916640"/>
                <a:gd name="connsiteX2" fmla="*/ 26893 w 2183515"/>
                <a:gd name="connsiteY2" fmla="*/ 665628 h 916640"/>
                <a:gd name="connsiteX3" fmla="*/ 493525 w 2183515"/>
                <a:gd name="connsiteY3" fmla="*/ 96418 h 916640"/>
                <a:gd name="connsiteX4" fmla="*/ 1078986 w 2183515"/>
                <a:gd name="connsiteY4" fmla="*/ 2459 h 916640"/>
                <a:gd name="connsiteX5" fmla="*/ 1078985 w 2183515"/>
                <a:gd name="connsiteY5" fmla="*/ 2459 h 916640"/>
                <a:gd name="connsiteX0" fmla="*/ 1078985 w 2183515"/>
                <a:gd name="connsiteY0" fmla="*/ 2459 h 916640"/>
                <a:gd name="connsiteX1" fmla="*/ 193300 w 2183515"/>
                <a:gd name="connsiteY1" fmla="*/ 880781 h 916640"/>
                <a:gd name="connsiteX2" fmla="*/ 0 w 2183515"/>
                <a:gd name="connsiteY2" fmla="*/ 916640 h 916640"/>
                <a:gd name="connsiteX3" fmla="*/ 995782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8" fmla="*/ 1850701 w 2183515"/>
                <a:gd name="connsiteY8" fmla="*/ 499221 h 916640"/>
                <a:gd name="connsiteX9" fmla="*/ 1933904 w 2183515"/>
                <a:gd name="connsiteY9" fmla="*/ 499221 h 916640"/>
                <a:gd name="connsiteX10" fmla="*/ 995781 w 2183515"/>
                <a:gd name="connsiteY10" fmla="*/ 0 h 916640"/>
                <a:gd name="connsiteX0" fmla="*/ 2047874 w 2183515"/>
                <a:gd name="connsiteY0" fmla="*/ 665628 h 952499"/>
                <a:gd name="connsiteX1" fmla="*/ 1850701 w 2183515"/>
                <a:gd name="connsiteY1" fmla="*/ 499221 h 952499"/>
                <a:gd name="connsiteX2" fmla="*/ 1933904 w 2183515"/>
                <a:gd name="connsiteY2" fmla="*/ 499221 h 952499"/>
                <a:gd name="connsiteX3" fmla="*/ 995781 w 2183515"/>
                <a:gd name="connsiteY3" fmla="*/ 0 h 952499"/>
                <a:gd name="connsiteX4" fmla="*/ 1162189 w 2183515"/>
                <a:gd name="connsiteY4" fmla="*/ 0 h 952499"/>
                <a:gd name="connsiteX5" fmla="*/ 2100312 w 2183515"/>
                <a:gd name="connsiteY5" fmla="*/ 499221 h 952499"/>
                <a:gd name="connsiteX6" fmla="*/ 2183515 w 2183515"/>
                <a:gd name="connsiteY6" fmla="*/ 499221 h 952499"/>
                <a:gd name="connsiteX7" fmla="*/ 2047874 w 2183515"/>
                <a:gd name="connsiteY7" fmla="*/ 665628 h 952499"/>
                <a:gd name="connsiteX0" fmla="*/ 1078985 w 2183515"/>
                <a:gd name="connsiteY0" fmla="*/ 2459 h 952499"/>
                <a:gd name="connsiteX1" fmla="*/ 193300 w 2183515"/>
                <a:gd name="connsiteY1" fmla="*/ 665628 h 952499"/>
                <a:gd name="connsiteX2" fmla="*/ 26893 w 2183515"/>
                <a:gd name="connsiteY2" fmla="*/ 665628 h 952499"/>
                <a:gd name="connsiteX3" fmla="*/ 493525 w 2183515"/>
                <a:gd name="connsiteY3" fmla="*/ 96418 h 952499"/>
                <a:gd name="connsiteX4" fmla="*/ 1078986 w 2183515"/>
                <a:gd name="connsiteY4" fmla="*/ 2459 h 952499"/>
                <a:gd name="connsiteX5" fmla="*/ 1078985 w 2183515"/>
                <a:gd name="connsiteY5" fmla="*/ 2459 h 952499"/>
                <a:gd name="connsiteX0" fmla="*/ 1078985 w 2183515"/>
                <a:gd name="connsiteY0" fmla="*/ 2459 h 952499"/>
                <a:gd name="connsiteX1" fmla="*/ 175371 w 2183515"/>
                <a:gd name="connsiteY1" fmla="*/ 952499 h 952499"/>
                <a:gd name="connsiteX2" fmla="*/ 0 w 2183515"/>
                <a:gd name="connsiteY2" fmla="*/ 916640 h 952499"/>
                <a:gd name="connsiteX3" fmla="*/ 995782 w 2183515"/>
                <a:gd name="connsiteY3" fmla="*/ 0 h 952499"/>
                <a:gd name="connsiteX4" fmla="*/ 1162189 w 2183515"/>
                <a:gd name="connsiteY4" fmla="*/ 0 h 952499"/>
                <a:gd name="connsiteX5" fmla="*/ 2100312 w 2183515"/>
                <a:gd name="connsiteY5" fmla="*/ 499221 h 952499"/>
                <a:gd name="connsiteX6" fmla="*/ 2183515 w 2183515"/>
                <a:gd name="connsiteY6" fmla="*/ 499221 h 952499"/>
                <a:gd name="connsiteX7" fmla="*/ 2047874 w 2183515"/>
                <a:gd name="connsiteY7" fmla="*/ 665628 h 952499"/>
                <a:gd name="connsiteX8" fmla="*/ 1850701 w 2183515"/>
                <a:gd name="connsiteY8" fmla="*/ 499221 h 952499"/>
                <a:gd name="connsiteX9" fmla="*/ 1933904 w 2183515"/>
                <a:gd name="connsiteY9" fmla="*/ 499221 h 952499"/>
                <a:gd name="connsiteX10" fmla="*/ 995781 w 2183515"/>
                <a:gd name="connsiteY10" fmla="*/ 0 h 952499"/>
                <a:gd name="connsiteX0" fmla="*/ 2047874 w 2183515"/>
                <a:gd name="connsiteY0" fmla="*/ 665628 h 916640"/>
                <a:gd name="connsiteX1" fmla="*/ 1850701 w 2183515"/>
                <a:gd name="connsiteY1" fmla="*/ 499221 h 916640"/>
                <a:gd name="connsiteX2" fmla="*/ 1933904 w 2183515"/>
                <a:gd name="connsiteY2" fmla="*/ 499221 h 916640"/>
                <a:gd name="connsiteX3" fmla="*/ 995781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0" fmla="*/ 1078985 w 2183515"/>
                <a:gd name="connsiteY0" fmla="*/ 2459 h 916640"/>
                <a:gd name="connsiteX1" fmla="*/ 193300 w 2183515"/>
                <a:gd name="connsiteY1" fmla="*/ 665628 h 916640"/>
                <a:gd name="connsiteX2" fmla="*/ 26893 w 2183515"/>
                <a:gd name="connsiteY2" fmla="*/ 665628 h 916640"/>
                <a:gd name="connsiteX3" fmla="*/ 493525 w 2183515"/>
                <a:gd name="connsiteY3" fmla="*/ 96418 h 916640"/>
                <a:gd name="connsiteX4" fmla="*/ 1078986 w 2183515"/>
                <a:gd name="connsiteY4" fmla="*/ 2459 h 916640"/>
                <a:gd name="connsiteX5" fmla="*/ 1078985 w 2183515"/>
                <a:gd name="connsiteY5" fmla="*/ 2459 h 916640"/>
                <a:gd name="connsiteX0" fmla="*/ 1078985 w 2183515"/>
                <a:gd name="connsiteY0" fmla="*/ 2459 h 916640"/>
                <a:gd name="connsiteX1" fmla="*/ 175371 w 2183515"/>
                <a:gd name="connsiteY1" fmla="*/ 898711 h 916640"/>
                <a:gd name="connsiteX2" fmla="*/ 0 w 2183515"/>
                <a:gd name="connsiteY2" fmla="*/ 916640 h 916640"/>
                <a:gd name="connsiteX3" fmla="*/ 995782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8" fmla="*/ 1850701 w 2183515"/>
                <a:gd name="connsiteY8" fmla="*/ 499221 h 916640"/>
                <a:gd name="connsiteX9" fmla="*/ 1933904 w 2183515"/>
                <a:gd name="connsiteY9" fmla="*/ 499221 h 916640"/>
                <a:gd name="connsiteX10" fmla="*/ 995781 w 2183515"/>
                <a:gd name="connsiteY10" fmla="*/ 0 h 916640"/>
                <a:gd name="connsiteX0" fmla="*/ 2047875 w 2183516"/>
                <a:gd name="connsiteY0" fmla="*/ 665628 h 961464"/>
                <a:gd name="connsiteX1" fmla="*/ 1850702 w 2183516"/>
                <a:gd name="connsiteY1" fmla="*/ 499221 h 961464"/>
                <a:gd name="connsiteX2" fmla="*/ 1933905 w 2183516"/>
                <a:gd name="connsiteY2" fmla="*/ 499221 h 961464"/>
                <a:gd name="connsiteX3" fmla="*/ 995782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0" fmla="*/ 1078986 w 2183516"/>
                <a:gd name="connsiteY0" fmla="*/ 2459 h 961464"/>
                <a:gd name="connsiteX1" fmla="*/ 193301 w 2183516"/>
                <a:gd name="connsiteY1" fmla="*/ 665628 h 961464"/>
                <a:gd name="connsiteX2" fmla="*/ 0 w 2183516"/>
                <a:gd name="connsiteY2" fmla="*/ 961464 h 961464"/>
                <a:gd name="connsiteX3" fmla="*/ 493526 w 2183516"/>
                <a:gd name="connsiteY3" fmla="*/ 96418 h 961464"/>
                <a:gd name="connsiteX4" fmla="*/ 1078987 w 2183516"/>
                <a:gd name="connsiteY4" fmla="*/ 2459 h 961464"/>
                <a:gd name="connsiteX5" fmla="*/ 1078986 w 2183516"/>
                <a:gd name="connsiteY5" fmla="*/ 2459 h 961464"/>
                <a:gd name="connsiteX0" fmla="*/ 1078986 w 2183516"/>
                <a:gd name="connsiteY0" fmla="*/ 2459 h 961464"/>
                <a:gd name="connsiteX1" fmla="*/ 175372 w 2183516"/>
                <a:gd name="connsiteY1" fmla="*/ 898711 h 961464"/>
                <a:gd name="connsiteX2" fmla="*/ 1 w 2183516"/>
                <a:gd name="connsiteY2" fmla="*/ 916640 h 961464"/>
                <a:gd name="connsiteX3" fmla="*/ 995783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8" fmla="*/ 1850702 w 2183516"/>
                <a:gd name="connsiteY8" fmla="*/ 499221 h 961464"/>
                <a:gd name="connsiteX9" fmla="*/ 1933905 w 2183516"/>
                <a:gd name="connsiteY9" fmla="*/ 499221 h 961464"/>
                <a:gd name="connsiteX10" fmla="*/ 995782 w 2183516"/>
                <a:gd name="connsiteY10" fmla="*/ 0 h 961464"/>
                <a:gd name="connsiteX0" fmla="*/ 2047875 w 2183516"/>
                <a:gd name="connsiteY0" fmla="*/ 665628 h 961464"/>
                <a:gd name="connsiteX1" fmla="*/ 1850702 w 2183516"/>
                <a:gd name="connsiteY1" fmla="*/ 499221 h 961464"/>
                <a:gd name="connsiteX2" fmla="*/ 1933905 w 2183516"/>
                <a:gd name="connsiteY2" fmla="*/ 499221 h 961464"/>
                <a:gd name="connsiteX3" fmla="*/ 995782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0" fmla="*/ 1078986 w 2183516"/>
                <a:gd name="connsiteY0" fmla="*/ 2459 h 961464"/>
                <a:gd name="connsiteX1" fmla="*/ 193301 w 2183516"/>
                <a:gd name="connsiteY1" fmla="*/ 952499 h 961464"/>
                <a:gd name="connsiteX2" fmla="*/ 0 w 2183516"/>
                <a:gd name="connsiteY2" fmla="*/ 961464 h 961464"/>
                <a:gd name="connsiteX3" fmla="*/ 493526 w 2183516"/>
                <a:gd name="connsiteY3" fmla="*/ 96418 h 961464"/>
                <a:gd name="connsiteX4" fmla="*/ 1078987 w 2183516"/>
                <a:gd name="connsiteY4" fmla="*/ 2459 h 961464"/>
                <a:gd name="connsiteX5" fmla="*/ 1078986 w 2183516"/>
                <a:gd name="connsiteY5" fmla="*/ 2459 h 961464"/>
                <a:gd name="connsiteX0" fmla="*/ 1078986 w 2183516"/>
                <a:gd name="connsiteY0" fmla="*/ 2459 h 961464"/>
                <a:gd name="connsiteX1" fmla="*/ 175372 w 2183516"/>
                <a:gd name="connsiteY1" fmla="*/ 898711 h 961464"/>
                <a:gd name="connsiteX2" fmla="*/ 1 w 2183516"/>
                <a:gd name="connsiteY2" fmla="*/ 916640 h 961464"/>
                <a:gd name="connsiteX3" fmla="*/ 995783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8" fmla="*/ 1850702 w 2183516"/>
                <a:gd name="connsiteY8" fmla="*/ 499221 h 961464"/>
                <a:gd name="connsiteX9" fmla="*/ 1933905 w 2183516"/>
                <a:gd name="connsiteY9" fmla="*/ 499221 h 961464"/>
                <a:gd name="connsiteX10" fmla="*/ 995782 w 2183516"/>
                <a:gd name="connsiteY10" fmla="*/ 0 h 961464"/>
                <a:gd name="connsiteX0" fmla="*/ 2047875 w 2183516"/>
                <a:gd name="connsiteY0" fmla="*/ 665628 h 952499"/>
                <a:gd name="connsiteX1" fmla="*/ 1850702 w 2183516"/>
                <a:gd name="connsiteY1" fmla="*/ 499221 h 952499"/>
                <a:gd name="connsiteX2" fmla="*/ 1933905 w 2183516"/>
                <a:gd name="connsiteY2" fmla="*/ 499221 h 952499"/>
                <a:gd name="connsiteX3" fmla="*/ 995782 w 2183516"/>
                <a:gd name="connsiteY3" fmla="*/ 0 h 952499"/>
                <a:gd name="connsiteX4" fmla="*/ 1162190 w 2183516"/>
                <a:gd name="connsiteY4" fmla="*/ 0 h 952499"/>
                <a:gd name="connsiteX5" fmla="*/ 2100313 w 2183516"/>
                <a:gd name="connsiteY5" fmla="*/ 499221 h 952499"/>
                <a:gd name="connsiteX6" fmla="*/ 2183516 w 2183516"/>
                <a:gd name="connsiteY6" fmla="*/ 499221 h 952499"/>
                <a:gd name="connsiteX7" fmla="*/ 2047875 w 2183516"/>
                <a:gd name="connsiteY7" fmla="*/ 665628 h 952499"/>
                <a:gd name="connsiteX0" fmla="*/ 1078986 w 2183516"/>
                <a:gd name="connsiteY0" fmla="*/ 2459 h 952499"/>
                <a:gd name="connsiteX1" fmla="*/ 193301 w 2183516"/>
                <a:gd name="connsiteY1" fmla="*/ 952499 h 952499"/>
                <a:gd name="connsiteX2" fmla="*/ 0 w 2183516"/>
                <a:gd name="connsiteY2" fmla="*/ 925605 h 952499"/>
                <a:gd name="connsiteX3" fmla="*/ 493526 w 2183516"/>
                <a:gd name="connsiteY3" fmla="*/ 96418 h 952499"/>
                <a:gd name="connsiteX4" fmla="*/ 1078987 w 2183516"/>
                <a:gd name="connsiteY4" fmla="*/ 2459 h 952499"/>
                <a:gd name="connsiteX5" fmla="*/ 1078986 w 2183516"/>
                <a:gd name="connsiteY5" fmla="*/ 2459 h 952499"/>
                <a:gd name="connsiteX0" fmla="*/ 1078986 w 2183516"/>
                <a:gd name="connsiteY0" fmla="*/ 2459 h 952499"/>
                <a:gd name="connsiteX1" fmla="*/ 175372 w 2183516"/>
                <a:gd name="connsiteY1" fmla="*/ 898711 h 952499"/>
                <a:gd name="connsiteX2" fmla="*/ 1 w 2183516"/>
                <a:gd name="connsiteY2" fmla="*/ 916640 h 952499"/>
                <a:gd name="connsiteX3" fmla="*/ 995783 w 2183516"/>
                <a:gd name="connsiteY3" fmla="*/ 0 h 952499"/>
                <a:gd name="connsiteX4" fmla="*/ 1162190 w 2183516"/>
                <a:gd name="connsiteY4" fmla="*/ 0 h 952499"/>
                <a:gd name="connsiteX5" fmla="*/ 2100313 w 2183516"/>
                <a:gd name="connsiteY5" fmla="*/ 499221 h 952499"/>
                <a:gd name="connsiteX6" fmla="*/ 2183516 w 2183516"/>
                <a:gd name="connsiteY6" fmla="*/ 499221 h 952499"/>
                <a:gd name="connsiteX7" fmla="*/ 2047875 w 2183516"/>
                <a:gd name="connsiteY7" fmla="*/ 665628 h 952499"/>
                <a:gd name="connsiteX8" fmla="*/ 1850702 w 2183516"/>
                <a:gd name="connsiteY8" fmla="*/ 499221 h 952499"/>
                <a:gd name="connsiteX9" fmla="*/ 1933905 w 2183516"/>
                <a:gd name="connsiteY9" fmla="*/ 499221 h 952499"/>
                <a:gd name="connsiteX10" fmla="*/ 995782 w 2183516"/>
                <a:gd name="connsiteY10" fmla="*/ 0 h 952499"/>
                <a:gd name="connsiteX0" fmla="*/ 2047875 w 2183516"/>
                <a:gd name="connsiteY0" fmla="*/ 665628 h 925605"/>
                <a:gd name="connsiteX1" fmla="*/ 1850702 w 2183516"/>
                <a:gd name="connsiteY1" fmla="*/ 499221 h 925605"/>
                <a:gd name="connsiteX2" fmla="*/ 1933905 w 2183516"/>
                <a:gd name="connsiteY2" fmla="*/ 499221 h 925605"/>
                <a:gd name="connsiteX3" fmla="*/ 995782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0" fmla="*/ 1078986 w 2183516"/>
                <a:gd name="connsiteY0" fmla="*/ 2459 h 925605"/>
                <a:gd name="connsiteX1" fmla="*/ 211230 w 2183516"/>
                <a:gd name="connsiteY1" fmla="*/ 925605 h 925605"/>
                <a:gd name="connsiteX2" fmla="*/ 0 w 2183516"/>
                <a:gd name="connsiteY2" fmla="*/ 925605 h 925605"/>
                <a:gd name="connsiteX3" fmla="*/ 493526 w 2183516"/>
                <a:gd name="connsiteY3" fmla="*/ 96418 h 925605"/>
                <a:gd name="connsiteX4" fmla="*/ 1078987 w 2183516"/>
                <a:gd name="connsiteY4" fmla="*/ 2459 h 925605"/>
                <a:gd name="connsiteX5" fmla="*/ 1078986 w 2183516"/>
                <a:gd name="connsiteY5" fmla="*/ 2459 h 925605"/>
                <a:gd name="connsiteX0" fmla="*/ 1078986 w 2183516"/>
                <a:gd name="connsiteY0" fmla="*/ 2459 h 925605"/>
                <a:gd name="connsiteX1" fmla="*/ 175372 w 2183516"/>
                <a:gd name="connsiteY1" fmla="*/ 898711 h 925605"/>
                <a:gd name="connsiteX2" fmla="*/ 1 w 2183516"/>
                <a:gd name="connsiteY2" fmla="*/ 916640 h 925605"/>
                <a:gd name="connsiteX3" fmla="*/ 995783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8" fmla="*/ 1850702 w 2183516"/>
                <a:gd name="connsiteY8" fmla="*/ 499221 h 925605"/>
                <a:gd name="connsiteX9" fmla="*/ 1933905 w 2183516"/>
                <a:gd name="connsiteY9" fmla="*/ 499221 h 925605"/>
                <a:gd name="connsiteX10" fmla="*/ 995782 w 2183516"/>
                <a:gd name="connsiteY10" fmla="*/ 0 h 925605"/>
                <a:gd name="connsiteX0" fmla="*/ 2047875 w 2183516"/>
                <a:gd name="connsiteY0" fmla="*/ 665628 h 925605"/>
                <a:gd name="connsiteX1" fmla="*/ 1850702 w 2183516"/>
                <a:gd name="connsiteY1" fmla="*/ 499221 h 925605"/>
                <a:gd name="connsiteX2" fmla="*/ 1933905 w 2183516"/>
                <a:gd name="connsiteY2" fmla="*/ 499221 h 925605"/>
                <a:gd name="connsiteX3" fmla="*/ 995782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0" fmla="*/ 1078986 w 2183516"/>
                <a:gd name="connsiteY0" fmla="*/ 2459 h 925605"/>
                <a:gd name="connsiteX1" fmla="*/ 211230 w 2183516"/>
                <a:gd name="connsiteY1" fmla="*/ 925605 h 925605"/>
                <a:gd name="connsiteX2" fmla="*/ 0 w 2183516"/>
                <a:gd name="connsiteY2" fmla="*/ 925605 h 925605"/>
                <a:gd name="connsiteX3" fmla="*/ 538349 w 2183516"/>
                <a:gd name="connsiteY3" fmla="*/ 141241 h 925605"/>
                <a:gd name="connsiteX4" fmla="*/ 1078987 w 2183516"/>
                <a:gd name="connsiteY4" fmla="*/ 2459 h 925605"/>
                <a:gd name="connsiteX5" fmla="*/ 1078986 w 2183516"/>
                <a:gd name="connsiteY5" fmla="*/ 2459 h 925605"/>
                <a:gd name="connsiteX0" fmla="*/ 1078986 w 2183516"/>
                <a:gd name="connsiteY0" fmla="*/ 2459 h 925605"/>
                <a:gd name="connsiteX1" fmla="*/ 175372 w 2183516"/>
                <a:gd name="connsiteY1" fmla="*/ 898711 h 925605"/>
                <a:gd name="connsiteX2" fmla="*/ 1 w 2183516"/>
                <a:gd name="connsiteY2" fmla="*/ 916640 h 925605"/>
                <a:gd name="connsiteX3" fmla="*/ 995783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8" fmla="*/ 1850702 w 2183516"/>
                <a:gd name="connsiteY8" fmla="*/ 499221 h 925605"/>
                <a:gd name="connsiteX9" fmla="*/ 1933905 w 2183516"/>
                <a:gd name="connsiteY9" fmla="*/ 499221 h 925605"/>
                <a:gd name="connsiteX10" fmla="*/ 995782 w 2183516"/>
                <a:gd name="connsiteY10" fmla="*/ 0 h 92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3516" h="925605" stroke="0" extrusionOk="0">
                  <a:moveTo>
                    <a:pt x="2047875" y="665628"/>
                  </a:moveTo>
                  <a:lnTo>
                    <a:pt x="1850702" y="499221"/>
                  </a:lnTo>
                  <a:lnTo>
                    <a:pt x="1933905" y="499221"/>
                  </a:lnTo>
                  <a:cubicBezTo>
                    <a:pt x="1823452" y="205334"/>
                    <a:pt x="1437594" y="0"/>
                    <a:pt x="995782" y="0"/>
                  </a:cubicBezTo>
                  <a:lnTo>
                    <a:pt x="1162190" y="0"/>
                  </a:lnTo>
                  <a:cubicBezTo>
                    <a:pt x="1604002" y="0"/>
                    <a:pt x="1989860" y="205334"/>
                    <a:pt x="2100313" y="499221"/>
                  </a:cubicBezTo>
                  <a:lnTo>
                    <a:pt x="2183516" y="499221"/>
                  </a:lnTo>
                  <a:lnTo>
                    <a:pt x="2047875" y="665628"/>
                  </a:lnTo>
                  <a:close/>
                </a:path>
                <a:path w="2183516" h="925605" fill="darkenLess" stroke="0" extrusionOk="0">
                  <a:moveTo>
                    <a:pt x="1078986" y="2459"/>
                  </a:moveTo>
                  <a:cubicBezTo>
                    <a:pt x="577992" y="32125"/>
                    <a:pt x="211230" y="580145"/>
                    <a:pt x="211230" y="925605"/>
                  </a:cubicBezTo>
                  <a:lnTo>
                    <a:pt x="0" y="925605"/>
                  </a:lnTo>
                  <a:cubicBezTo>
                    <a:pt x="0" y="692872"/>
                    <a:pt x="248653" y="261886"/>
                    <a:pt x="538349" y="141241"/>
                  </a:cubicBezTo>
                  <a:cubicBezTo>
                    <a:pt x="714063" y="68064"/>
                    <a:pt x="874268" y="-9664"/>
                    <a:pt x="1078987" y="2459"/>
                  </a:cubicBezTo>
                  <a:lnTo>
                    <a:pt x="1078986" y="2459"/>
                  </a:lnTo>
                  <a:close/>
                </a:path>
                <a:path w="2183516" h="925605" fill="none" extrusionOk="0">
                  <a:moveTo>
                    <a:pt x="1078986" y="2459"/>
                  </a:moveTo>
                  <a:cubicBezTo>
                    <a:pt x="577992" y="32125"/>
                    <a:pt x="175372" y="553251"/>
                    <a:pt x="175372" y="898711"/>
                  </a:cubicBezTo>
                  <a:cubicBezTo>
                    <a:pt x="119903" y="898711"/>
                    <a:pt x="55470" y="916640"/>
                    <a:pt x="1" y="916640"/>
                  </a:cubicBezTo>
                  <a:cubicBezTo>
                    <a:pt x="1" y="549024"/>
                    <a:pt x="460680" y="0"/>
                    <a:pt x="995783" y="0"/>
                  </a:cubicBezTo>
                  <a:lnTo>
                    <a:pt x="1162190" y="0"/>
                  </a:lnTo>
                  <a:cubicBezTo>
                    <a:pt x="1604002" y="0"/>
                    <a:pt x="1989860" y="205334"/>
                    <a:pt x="2100313" y="499221"/>
                  </a:cubicBezTo>
                  <a:lnTo>
                    <a:pt x="2183516" y="499221"/>
                  </a:lnTo>
                  <a:lnTo>
                    <a:pt x="2047875" y="665628"/>
                  </a:lnTo>
                  <a:lnTo>
                    <a:pt x="1850702" y="499221"/>
                  </a:lnTo>
                  <a:lnTo>
                    <a:pt x="1933905" y="499221"/>
                  </a:lnTo>
                  <a:cubicBezTo>
                    <a:pt x="1823452" y="205334"/>
                    <a:pt x="1437594" y="0"/>
                    <a:pt x="995782"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black"/>
                </a:solidFill>
                <a:latin typeface="Calibri"/>
              </a:endParaRPr>
            </a:p>
          </p:txBody>
        </p:sp>
        <p:sp>
          <p:nvSpPr>
            <p:cNvPr id="27" name="TextBox 26">
              <a:extLst>
                <a:ext uri="{FF2B5EF4-FFF2-40B4-BE49-F238E27FC236}">
                  <a16:creationId xmlns:a16="http://schemas.microsoft.com/office/drawing/2014/main" id="{8CA22ED9-CC6D-4A93-AC77-CAFA5E434B4B}"/>
                </a:ext>
              </a:extLst>
            </p:cNvPr>
            <p:cNvSpPr txBox="1"/>
            <p:nvPr/>
          </p:nvSpPr>
          <p:spPr>
            <a:xfrm>
              <a:off x="805474" y="2516109"/>
              <a:ext cx="454680" cy="248209"/>
            </a:xfrm>
            <a:prstGeom prst="rect">
              <a:avLst/>
            </a:prstGeom>
            <a:noFill/>
          </p:spPr>
          <p:txBody>
            <a:bodyPr wrap="square" rtlCol="0">
              <a:spAutoFit/>
            </a:bodyPr>
            <a:lstStyle/>
            <a:p>
              <a:pPr defTabSz="514350">
                <a:defRPr/>
              </a:pPr>
              <a:r>
                <a:rPr lang="en-US" sz="1013" dirty="0">
                  <a:solidFill>
                    <a:prstClr val="black"/>
                  </a:solidFill>
                  <a:latin typeface="Calibri"/>
                  <a:cs typeface="Arial" panose="020B0604020202020204" pitchFamily="34" charset="0"/>
                </a:rPr>
                <a:t>1pt</a:t>
              </a:r>
            </a:p>
          </p:txBody>
        </p:sp>
        <p:sp>
          <p:nvSpPr>
            <p:cNvPr id="28" name="TextBox 27">
              <a:extLst>
                <a:ext uri="{FF2B5EF4-FFF2-40B4-BE49-F238E27FC236}">
                  <a16:creationId xmlns:a16="http://schemas.microsoft.com/office/drawing/2014/main" id="{781D2E68-76DD-49AF-8369-B68DBE01CDFF}"/>
                </a:ext>
              </a:extLst>
            </p:cNvPr>
            <p:cNvSpPr txBox="1"/>
            <p:nvPr/>
          </p:nvSpPr>
          <p:spPr>
            <a:xfrm>
              <a:off x="1110555" y="2258411"/>
              <a:ext cx="455519" cy="248209"/>
            </a:xfrm>
            <a:prstGeom prst="rect">
              <a:avLst/>
            </a:prstGeom>
            <a:noFill/>
          </p:spPr>
          <p:txBody>
            <a:bodyPr wrap="square" rtlCol="0">
              <a:spAutoFit/>
            </a:bodyPr>
            <a:lstStyle/>
            <a:p>
              <a:pPr defTabSz="514350">
                <a:defRPr/>
              </a:pPr>
              <a:r>
                <a:rPr lang="en-US" sz="1013" dirty="0">
                  <a:solidFill>
                    <a:prstClr val="black"/>
                  </a:solidFill>
                  <a:latin typeface="Calibri"/>
                  <a:cs typeface="Arial" panose="020B0604020202020204" pitchFamily="34" charset="0"/>
                </a:rPr>
                <a:t>1pt</a:t>
              </a:r>
            </a:p>
          </p:txBody>
        </p:sp>
        <p:sp>
          <p:nvSpPr>
            <p:cNvPr id="29" name="TextBox 28">
              <a:extLst>
                <a:ext uri="{FF2B5EF4-FFF2-40B4-BE49-F238E27FC236}">
                  <a16:creationId xmlns:a16="http://schemas.microsoft.com/office/drawing/2014/main" id="{41A6B201-D340-4507-9840-132263335684}"/>
                </a:ext>
              </a:extLst>
            </p:cNvPr>
            <p:cNvSpPr txBox="1"/>
            <p:nvPr/>
          </p:nvSpPr>
          <p:spPr>
            <a:xfrm>
              <a:off x="4201477" y="1725614"/>
              <a:ext cx="520848" cy="230832"/>
            </a:xfrm>
            <a:prstGeom prst="rect">
              <a:avLst/>
            </a:prstGeom>
            <a:noFill/>
          </p:spPr>
          <p:txBody>
            <a:bodyPr wrap="square" rtlCol="0">
              <a:spAutoFit/>
            </a:bodyPr>
            <a:lstStyle/>
            <a:p>
              <a:pPr defTabSz="514350">
                <a:defRPr/>
              </a:pPr>
              <a:r>
                <a:rPr lang="en-US" sz="900" dirty="0">
                  <a:solidFill>
                    <a:prstClr val="black"/>
                  </a:solidFill>
                  <a:latin typeface="Calibri"/>
                  <a:cs typeface="Arial" panose="020B0604020202020204" pitchFamily="34" charset="0"/>
                </a:rPr>
                <a:t>1.25pt</a:t>
              </a:r>
            </a:p>
          </p:txBody>
        </p:sp>
        <p:sp>
          <p:nvSpPr>
            <p:cNvPr id="30" name="TextBox 29">
              <a:extLst>
                <a:ext uri="{FF2B5EF4-FFF2-40B4-BE49-F238E27FC236}">
                  <a16:creationId xmlns:a16="http://schemas.microsoft.com/office/drawing/2014/main" id="{F9CB2CF5-7565-460A-A650-755CE20AE421}"/>
                </a:ext>
              </a:extLst>
            </p:cNvPr>
            <p:cNvSpPr txBox="1"/>
            <p:nvPr/>
          </p:nvSpPr>
          <p:spPr>
            <a:xfrm>
              <a:off x="3678769" y="1802861"/>
              <a:ext cx="502485" cy="230832"/>
            </a:xfrm>
            <a:prstGeom prst="rect">
              <a:avLst/>
            </a:prstGeom>
            <a:noFill/>
          </p:spPr>
          <p:txBody>
            <a:bodyPr wrap="square" rtlCol="0">
              <a:spAutoFit/>
            </a:bodyPr>
            <a:lstStyle/>
            <a:p>
              <a:pPr defTabSz="514350">
                <a:defRPr/>
              </a:pPr>
              <a:r>
                <a:rPr lang="en-US" sz="900" dirty="0">
                  <a:solidFill>
                    <a:prstClr val="black"/>
                  </a:solidFill>
                  <a:latin typeface="Calibri"/>
                  <a:cs typeface="Arial" panose="020B0604020202020204" pitchFamily="34" charset="0"/>
                </a:rPr>
                <a:t>1.25pt</a:t>
              </a:r>
            </a:p>
          </p:txBody>
        </p:sp>
        <p:sp>
          <p:nvSpPr>
            <p:cNvPr id="31" name="Curved Down Arrow 26">
              <a:extLst>
                <a:ext uri="{FF2B5EF4-FFF2-40B4-BE49-F238E27FC236}">
                  <a16:creationId xmlns:a16="http://schemas.microsoft.com/office/drawing/2014/main" id="{AB7C2F0E-D6BE-4B56-964C-744718DDF4D4}"/>
                </a:ext>
              </a:extLst>
            </p:cNvPr>
            <p:cNvSpPr/>
            <p:nvPr/>
          </p:nvSpPr>
          <p:spPr>
            <a:xfrm>
              <a:off x="634866" y="1916051"/>
              <a:ext cx="2433369" cy="848930"/>
            </a:xfrm>
            <a:custGeom>
              <a:avLst/>
              <a:gdLst>
                <a:gd name="connsiteX0" fmla="*/ 4304517 w 4509248"/>
                <a:gd name="connsiteY0" fmla="*/ 818926 h 818926"/>
                <a:gd name="connsiteX1" fmla="*/ 4033067 w 4509248"/>
                <a:gd name="connsiteY1" fmla="*/ 614195 h 818926"/>
                <a:gd name="connsiteX2" fmla="*/ 4135433 w 4509248"/>
                <a:gd name="connsiteY2" fmla="*/ 614195 h 818926"/>
                <a:gd name="connsiteX3" fmla="*/ 2101076 w 4509248"/>
                <a:gd name="connsiteY3" fmla="*/ 0 h 818926"/>
                <a:gd name="connsiteX4" fmla="*/ 2305807 w 4509248"/>
                <a:gd name="connsiteY4" fmla="*/ 0 h 818926"/>
                <a:gd name="connsiteX5" fmla="*/ 4340164 w 4509248"/>
                <a:gd name="connsiteY5" fmla="*/ 614195 h 818926"/>
                <a:gd name="connsiteX6" fmla="*/ 4442530 w 4509248"/>
                <a:gd name="connsiteY6" fmla="*/ 614195 h 818926"/>
                <a:gd name="connsiteX7" fmla="*/ 4304517 w 4509248"/>
                <a:gd name="connsiteY7" fmla="*/ 818926 h 818926"/>
                <a:gd name="connsiteX0" fmla="*/ 2203441 w 4509248"/>
                <a:gd name="connsiteY0" fmla="*/ 973 h 818926"/>
                <a:gd name="connsiteX1" fmla="*/ 204732 w 4509248"/>
                <a:gd name="connsiteY1" fmla="*/ 818926 h 818926"/>
                <a:gd name="connsiteX2" fmla="*/ 0 w 4509248"/>
                <a:gd name="connsiteY2" fmla="*/ 818926 h 818926"/>
                <a:gd name="connsiteX3" fmla="*/ 1417566 w 4509248"/>
                <a:gd name="connsiteY3" fmla="*/ 44545 h 818926"/>
                <a:gd name="connsiteX4" fmla="*/ 2203441 w 4509248"/>
                <a:gd name="connsiteY4" fmla="*/ 973 h 818926"/>
                <a:gd name="connsiteX0" fmla="*/ 2203441 w 4509248"/>
                <a:gd name="connsiteY0" fmla="*/ 973 h 818926"/>
                <a:gd name="connsiteX1" fmla="*/ 204732 w 4509248"/>
                <a:gd name="connsiteY1" fmla="*/ 818926 h 818926"/>
                <a:gd name="connsiteX2" fmla="*/ 0 w 4509248"/>
                <a:gd name="connsiteY2" fmla="*/ 818926 h 818926"/>
                <a:gd name="connsiteX3" fmla="*/ 2101075 w 4509248"/>
                <a:gd name="connsiteY3" fmla="*/ 0 h 818926"/>
                <a:gd name="connsiteX4" fmla="*/ 2305807 w 4509248"/>
                <a:gd name="connsiteY4" fmla="*/ 0 h 818926"/>
                <a:gd name="connsiteX5" fmla="*/ 4340164 w 4509248"/>
                <a:gd name="connsiteY5" fmla="*/ 614195 h 818926"/>
                <a:gd name="connsiteX6" fmla="*/ 4442530 w 4509248"/>
                <a:gd name="connsiteY6" fmla="*/ 614195 h 818926"/>
                <a:gd name="connsiteX7" fmla="*/ 4304517 w 4509248"/>
                <a:gd name="connsiteY7" fmla="*/ 818926 h 818926"/>
                <a:gd name="connsiteX8" fmla="*/ 4033067 w 4509248"/>
                <a:gd name="connsiteY8" fmla="*/ 614195 h 818926"/>
                <a:gd name="connsiteX9" fmla="*/ 4135433 w 4509248"/>
                <a:gd name="connsiteY9" fmla="*/ 614195 h 818926"/>
                <a:gd name="connsiteX10" fmla="*/ 2101076 w 4509248"/>
                <a:gd name="connsiteY10" fmla="*/ 0 h 818926"/>
                <a:gd name="connsiteX0" fmla="*/ 4304517 w 4442530"/>
                <a:gd name="connsiteY0" fmla="*/ 818926 h 1482314"/>
                <a:gd name="connsiteX1" fmla="*/ 4033067 w 4442530"/>
                <a:gd name="connsiteY1" fmla="*/ 614195 h 1482314"/>
                <a:gd name="connsiteX2" fmla="*/ 4135433 w 4442530"/>
                <a:gd name="connsiteY2" fmla="*/ 614195 h 1482314"/>
                <a:gd name="connsiteX3" fmla="*/ 2101076 w 4442530"/>
                <a:gd name="connsiteY3" fmla="*/ 0 h 1482314"/>
                <a:gd name="connsiteX4" fmla="*/ 2305807 w 4442530"/>
                <a:gd name="connsiteY4" fmla="*/ 0 h 1482314"/>
                <a:gd name="connsiteX5" fmla="*/ 4340164 w 4442530"/>
                <a:gd name="connsiteY5" fmla="*/ 614195 h 1482314"/>
                <a:gd name="connsiteX6" fmla="*/ 4442530 w 4442530"/>
                <a:gd name="connsiteY6" fmla="*/ 614195 h 1482314"/>
                <a:gd name="connsiteX7" fmla="*/ 4304517 w 4442530"/>
                <a:gd name="connsiteY7" fmla="*/ 818926 h 1482314"/>
                <a:gd name="connsiteX0" fmla="*/ 2203441 w 4442530"/>
                <a:gd name="connsiteY0" fmla="*/ 973 h 1482314"/>
                <a:gd name="connsiteX1" fmla="*/ 204732 w 4442530"/>
                <a:gd name="connsiteY1" fmla="*/ 818926 h 1482314"/>
                <a:gd name="connsiteX2" fmla="*/ 0 w 4442530"/>
                <a:gd name="connsiteY2" fmla="*/ 818926 h 1482314"/>
                <a:gd name="connsiteX3" fmla="*/ 1417566 w 4442530"/>
                <a:gd name="connsiteY3" fmla="*/ 44545 h 1482314"/>
                <a:gd name="connsiteX4" fmla="*/ 2203441 w 4442530"/>
                <a:gd name="connsiteY4" fmla="*/ 973 h 1482314"/>
                <a:gd name="connsiteX0" fmla="*/ 2203441 w 4442530"/>
                <a:gd name="connsiteY0" fmla="*/ 973 h 1482314"/>
                <a:gd name="connsiteX1" fmla="*/ 204732 w 4442530"/>
                <a:gd name="connsiteY1" fmla="*/ 818926 h 1482314"/>
                <a:gd name="connsiteX2" fmla="*/ 0 w 4442530"/>
                <a:gd name="connsiteY2" fmla="*/ 1482314 h 1482314"/>
                <a:gd name="connsiteX3" fmla="*/ 2101075 w 4442530"/>
                <a:gd name="connsiteY3" fmla="*/ 0 h 1482314"/>
                <a:gd name="connsiteX4" fmla="*/ 2305807 w 4442530"/>
                <a:gd name="connsiteY4" fmla="*/ 0 h 1482314"/>
                <a:gd name="connsiteX5" fmla="*/ 4340164 w 4442530"/>
                <a:gd name="connsiteY5" fmla="*/ 614195 h 1482314"/>
                <a:gd name="connsiteX6" fmla="*/ 4442530 w 4442530"/>
                <a:gd name="connsiteY6" fmla="*/ 614195 h 1482314"/>
                <a:gd name="connsiteX7" fmla="*/ 4304517 w 4442530"/>
                <a:gd name="connsiteY7" fmla="*/ 818926 h 1482314"/>
                <a:gd name="connsiteX8" fmla="*/ 4033067 w 4442530"/>
                <a:gd name="connsiteY8" fmla="*/ 614195 h 1482314"/>
                <a:gd name="connsiteX9" fmla="*/ 4135433 w 4442530"/>
                <a:gd name="connsiteY9" fmla="*/ 614195 h 1482314"/>
                <a:gd name="connsiteX10" fmla="*/ 2101076 w 4442530"/>
                <a:gd name="connsiteY10" fmla="*/ 0 h 1482314"/>
                <a:gd name="connsiteX0" fmla="*/ 4304517 w 4442530"/>
                <a:gd name="connsiteY0" fmla="*/ 818926 h 1509208"/>
                <a:gd name="connsiteX1" fmla="*/ 4033067 w 4442530"/>
                <a:gd name="connsiteY1" fmla="*/ 614195 h 1509208"/>
                <a:gd name="connsiteX2" fmla="*/ 4135433 w 4442530"/>
                <a:gd name="connsiteY2" fmla="*/ 614195 h 1509208"/>
                <a:gd name="connsiteX3" fmla="*/ 2101076 w 4442530"/>
                <a:gd name="connsiteY3" fmla="*/ 0 h 1509208"/>
                <a:gd name="connsiteX4" fmla="*/ 2305807 w 4442530"/>
                <a:gd name="connsiteY4" fmla="*/ 0 h 1509208"/>
                <a:gd name="connsiteX5" fmla="*/ 4340164 w 4442530"/>
                <a:gd name="connsiteY5" fmla="*/ 614195 h 1509208"/>
                <a:gd name="connsiteX6" fmla="*/ 4442530 w 4442530"/>
                <a:gd name="connsiteY6" fmla="*/ 614195 h 1509208"/>
                <a:gd name="connsiteX7" fmla="*/ 4304517 w 4442530"/>
                <a:gd name="connsiteY7" fmla="*/ 818926 h 1509208"/>
                <a:gd name="connsiteX0" fmla="*/ 2203441 w 4442530"/>
                <a:gd name="connsiteY0" fmla="*/ 973 h 1509208"/>
                <a:gd name="connsiteX1" fmla="*/ 204732 w 4442530"/>
                <a:gd name="connsiteY1" fmla="*/ 818926 h 1509208"/>
                <a:gd name="connsiteX2" fmla="*/ 0 w 4442530"/>
                <a:gd name="connsiteY2" fmla="*/ 818926 h 1509208"/>
                <a:gd name="connsiteX3" fmla="*/ 1417566 w 4442530"/>
                <a:gd name="connsiteY3" fmla="*/ 44545 h 1509208"/>
                <a:gd name="connsiteX4" fmla="*/ 2203441 w 4442530"/>
                <a:gd name="connsiteY4" fmla="*/ 973 h 1509208"/>
                <a:gd name="connsiteX0" fmla="*/ 2203441 w 4442530"/>
                <a:gd name="connsiteY0" fmla="*/ 973 h 1509208"/>
                <a:gd name="connsiteX1" fmla="*/ 168873 w 4442530"/>
                <a:gd name="connsiteY1" fmla="*/ 1509208 h 1509208"/>
                <a:gd name="connsiteX2" fmla="*/ 0 w 4442530"/>
                <a:gd name="connsiteY2" fmla="*/ 1482314 h 1509208"/>
                <a:gd name="connsiteX3" fmla="*/ 2101075 w 4442530"/>
                <a:gd name="connsiteY3" fmla="*/ 0 h 1509208"/>
                <a:gd name="connsiteX4" fmla="*/ 2305807 w 4442530"/>
                <a:gd name="connsiteY4" fmla="*/ 0 h 1509208"/>
                <a:gd name="connsiteX5" fmla="*/ 4340164 w 4442530"/>
                <a:gd name="connsiteY5" fmla="*/ 614195 h 1509208"/>
                <a:gd name="connsiteX6" fmla="*/ 4442530 w 4442530"/>
                <a:gd name="connsiteY6" fmla="*/ 614195 h 1509208"/>
                <a:gd name="connsiteX7" fmla="*/ 4304517 w 4442530"/>
                <a:gd name="connsiteY7" fmla="*/ 818926 h 1509208"/>
                <a:gd name="connsiteX8" fmla="*/ 4033067 w 4442530"/>
                <a:gd name="connsiteY8" fmla="*/ 614195 h 1509208"/>
                <a:gd name="connsiteX9" fmla="*/ 4135433 w 4442530"/>
                <a:gd name="connsiteY9" fmla="*/ 614195 h 1509208"/>
                <a:gd name="connsiteX10" fmla="*/ 2101076 w 4442530"/>
                <a:gd name="connsiteY10" fmla="*/ 0 h 1509208"/>
                <a:gd name="connsiteX0" fmla="*/ 4322447 w 4460460"/>
                <a:gd name="connsiteY0" fmla="*/ 818926 h 1509208"/>
                <a:gd name="connsiteX1" fmla="*/ 4050997 w 4460460"/>
                <a:gd name="connsiteY1" fmla="*/ 614195 h 1509208"/>
                <a:gd name="connsiteX2" fmla="*/ 4153363 w 4460460"/>
                <a:gd name="connsiteY2" fmla="*/ 614195 h 1509208"/>
                <a:gd name="connsiteX3" fmla="*/ 2119006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0" fmla="*/ 2221371 w 4460460"/>
                <a:gd name="connsiteY0" fmla="*/ 973 h 1509208"/>
                <a:gd name="connsiteX1" fmla="*/ 222662 w 4460460"/>
                <a:gd name="connsiteY1" fmla="*/ 818926 h 1509208"/>
                <a:gd name="connsiteX2" fmla="*/ 0 w 4460460"/>
                <a:gd name="connsiteY2" fmla="*/ 1500244 h 1509208"/>
                <a:gd name="connsiteX3" fmla="*/ 1435496 w 4460460"/>
                <a:gd name="connsiteY3" fmla="*/ 44545 h 1509208"/>
                <a:gd name="connsiteX4" fmla="*/ 2221371 w 4460460"/>
                <a:gd name="connsiteY4" fmla="*/ 973 h 1509208"/>
                <a:gd name="connsiteX0" fmla="*/ 2221371 w 4460460"/>
                <a:gd name="connsiteY0" fmla="*/ 973 h 1509208"/>
                <a:gd name="connsiteX1" fmla="*/ 186803 w 4460460"/>
                <a:gd name="connsiteY1" fmla="*/ 1509208 h 1509208"/>
                <a:gd name="connsiteX2" fmla="*/ 17930 w 4460460"/>
                <a:gd name="connsiteY2" fmla="*/ 1482314 h 1509208"/>
                <a:gd name="connsiteX3" fmla="*/ 2119005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8" fmla="*/ 4050997 w 4460460"/>
                <a:gd name="connsiteY8" fmla="*/ 614195 h 1509208"/>
                <a:gd name="connsiteX9" fmla="*/ 4153363 w 4460460"/>
                <a:gd name="connsiteY9" fmla="*/ 614195 h 1509208"/>
                <a:gd name="connsiteX10" fmla="*/ 2119006 w 4460460"/>
                <a:gd name="connsiteY10" fmla="*/ 0 h 1509208"/>
                <a:gd name="connsiteX0" fmla="*/ 4322447 w 4460460"/>
                <a:gd name="connsiteY0" fmla="*/ 818926 h 1527138"/>
                <a:gd name="connsiteX1" fmla="*/ 4050997 w 4460460"/>
                <a:gd name="connsiteY1" fmla="*/ 614195 h 1527138"/>
                <a:gd name="connsiteX2" fmla="*/ 4153363 w 4460460"/>
                <a:gd name="connsiteY2" fmla="*/ 614195 h 1527138"/>
                <a:gd name="connsiteX3" fmla="*/ 2119006 w 4460460"/>
                <a:gd name="connsiteY3" fmla="*/ 0 h 1527138"/>
                <a:gd name="connsiteX4" fmla="*/ 2323737 w 4460460"/>
                <a:gd name="connsiteY4" fmla="*/ 0 h 1527138"/>
                <a:gd name="connsiteX5" fmla="*/ 4358094 w 4460460"/>
                <a:gd name="connsiteY5" fmla="*/ 614195 h 1527138"/>
                <a:gd name="connsiteX6" fmla="*/ 4460460 w 4460460"/>
                <a:gd name="connsiteY6" fmla="*/ 614195 h 1527138"/>
                <a:gd name="connsiteX7" fmla="*/ 4322447 w 4460460"/>
                <a:gd name="connsiteY7" fmla="*/ 818926 h 1527138"/>
                <a:gd name="connsiteX0" fmla="*/ 2221371 w 4460460"/>
                <a:gd name="connsiteY0" fmla="*/ 973 h 1527138"/>
                <a:gd name="connsiteX1" fmla="*/ 186803 w 4460460"/>
                <a:gd name="connsiteY1" fmla="*/ 1527138 h 1527138"/>
                <a:gd name="connsiteX2" fmla="*/ 0 w 4460460"/>
                <a:gd name="connsiteY2" fmla="*/ 1500244 h 1527138"/>
                <a:gd name="connsiteX3" fmla="*/ 1435496 w 4460460"/>
                <a:gd name="connsiteY3" fmla="*/ 44545 h 1527138"/>
                <a:gd name="connsiteX4" fmla="*/ 2221371 w 4460460"/>
                <a:gd name="connsiteY4" fmla="*/ 973 h 1527138"/>
                <a:gd name="connsiteX0" fmla="*/ 2221371 w 4460460"/>
                <a:gd name="connsiteY0" fmla="*/ 973 h 1527138"/>
                <a:gd name="connsiteX1" fmla="*/ 186803 w 4460460"/>
                <a:gd name="connsiteY1" fmla="*/ 1509208 h 1527138"/>
                <a:gd name="connsiteX2" fmla="*/ 17930 w 4460460"/>
                <a:gd name="connsiteY2" fmla="*/ 1482314 h 1527138"/>
                <a:gd name="connsiteX3" fmla="*/ 2119005 w 4460460"/>
                <a:gd name="connsiteY3" fmla="*/ 0 h 1527138"/>
                <a:gd name="connsiteX4" fmla="*/ 2323737 w 4460460"/>
                <a:gd name="connsiteY4" fmla="*/ 0 h 1527138"/>
                <a:gd name="connsiteX5" fmla="*/ 4358094 w 4460460"/>
                <a:gd name="connsiteY5" fmla="*/ 614195 h 1527138"/>
                <a:gd name="connsiteX6" fmla="*/ 4460460 w 4460460"/>
                <a:gd name="connsiteY6" fmla="*/ 614195 h 1527138"/>
                <a:gd name="connsiteX7" fmla="*/ 4322447 w 4460460"/>
                <a:gd name="connsiteY7" fmla="*/ 818926 h 1527138"/>
                <a:gd name="connsiteX8" fmla="*/ 4050997 w 4460460"/>
                <a:gd name="connsiteY8" fmla="*/ 614195 h 1527138"/>
                <a:gd name="connsiteX9" fmla="*/ 4153363 w 4460460"/>
                <a:gd name="connsiteY9" fmla="*/ 614195 h 1527138"/>
                <a:gd name="connsiteX10" fmla="*/ 2119006 w 4460460"/>
                <a:gd name="connsiteY10" fmla="*/ 0 h 1527138"/>
                <a:gd name="connsiteX0" fmla="*/ 4322447 w 4460460"/>
                <a:gd name="connsiteY0" fmla="*/ 819550 h 1527762"/>
                <a:gd name="connsiteX1" fmla="*/ 4050997 w 4460460"/>
                <a:gd name="connsiteY1" fmla="*/ 614819 h 1527762"/>
                <a:gd name="connsiteX2" fmla="*/ 4153363 w 4460460"/>
                <a:gd name="connsiteY2" fmla="*/ 614819 h 1527762"/>
                <a:gd name="connsiteX3" fmla="*/ 2119006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0" fmla="*/ 2221371 w 4460460"/>
                <a:gd name="connsiteY0" fmla="*/ 1597 h 1527762"/>
                <a:gd name="connsiteX1" fmla="*/ 186803 w 4460460"/>
                <a:gd name="connsiteY1" fmla="*/ 1527762 h 1527762"/>
                <a:gd name="connsiteX2" fmla="*/ 0 w 4460460"/>
                <a:gd name="connsiteY2" fmla="*/ 1500868 h 1527762"/>
                <a:gd name="connsiteX3" fmla="*/ 1722367 w 4460460"/>
                <a:gd name="connsiteY3" fmla="*/ 36204 h 1527762"/>
                <a:gd name="connsiteX4" fmla="*/ 2221371 w 4460460"/>
                <a:gd name="connsiteY4" fmla="*/ 1597 h 1527762"/>
                <a:gd name="connsiteX0" fmla="*/ 2221371 w 4460460"/>
                <a:gd name="connsiteY0" fmla="*/ 1597 h 1527762"/>
                <a:gd name="connsiteX1" fmla="*/ 186803 w 4460460"/>
                <a:gd name="connsiteY1" fmla="*/ 1509832 h 1527762"/>
                <a:gd name="connsiteX2" fmla="*/ 17930 w 4460460"/>
                <a:gd name="connsiteY2" fmla="*/ 1482938 h 1527762"/>
                <a:gd name="connsiteX3" fmla="*/ 2119005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8" fmla="*/ 4050997 w 4460460"/>
                <a:gd name="connsiteY8" fmla="*/ 614819 h 1527762"/>
                <a:gd name="connsiteX9" fmla="*/ 4153363 w 4460460"/>
                <a:gd name="connsiteY9" fmla="*/ 614819 h 1527762"/>
                <a:gd name="connsiteX10" fmla="*/ 2119006 w 4460460"/>
                <a:gd name="connsiteY10" fmla="*/ 624 h 1527762"/>
                <a:gd name="connsiteX0" fmla="*/ 4322447 w 4460460"/>
                <a:gd name="connsiteY0" fmla="*/ 819550 h 1527762"/>
                <a:gd name="connsiteX1" fmla="*/ 4050997 w 4460460"/>
                <a:gd name="connsiteY1" fmla="*/ 614819 h 1527762"/>
                <a:gd name="connsiteX2" fmla="*/ 4153363 w 4460460"/>
                <a:gd name="connsiteY2" fmla="*/ 614819 h 1527762"/>
                <a:gd name="connsiteX3" fmla="*/ 2119006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0" fmla="*/ 2221371 w 4460460"/>
                <a:gd name="connsiteY0" fmla="*/ 1597 h 1527762"/>
                <a:gd name="connsiteX1" fmla="*/ 186803 w 4460460"/>
                <a:gd name="connsiteY1" fmla="*/ 1527762 h 1527762"/>
                <a:gd name="connsiteX2" fmla="*/ 0 w 4460460"/>
                <a:gd name="connsiteY2" fmla="*/ 1500868 h 1527762"/>
                <a:gd name="connsiteX3" fmla="*/ 1722367 w 4460460"/>
                <a:gd name="connsiteY3" fmla="*/ 36204 h 1527762"/>
                <a:gd name="connsiteX4" fmla="*/ 2221371 w 4460460"/>
                <a:gd name="connsiteY4" fmla="*/ 1597 h 1527762"/>
                <a:gd name="connsiteX0" fmla="*/ 2221371 w 4460460"/>
                <a:gd name="connsiteY0" fmla="*/ 1597 h 1527762"/>
                <a:gd name="connsiteX1" fmla="*/ 186803 w 4460460"/>
                <a:gd name="connsiteY1" fmla="*/ 1509832 h 1527762"/>
                <a:gd name="connsiteX2" fmla="*/ 17930 w 4460460"/>
                <a:gd name="connsiteY2" fmla="*/ 1482938 h 1527762"/>
                <a:gd name="connsiteX3" fmla="*/ 2119005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8" fmla="*/ 4050997 w 4460460"/>
                <a:gd name="connsiteY8" fmla="*/ 614819 h 1527762"/>
                <a:gd name="connsiteX9" fmla="*/ 4153363 w 4460460"/>
                <a:gd name="connsiteY9" fmla="*/ 614819 h 1527762"/>
                <a:gd name="connsiteX10" fmla="*/ 2119006 w 4460460"/>
                <a:gd name="connsiteY10" fmla="*/ 624 h 1527762"/>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94085 w 4460460"/>
                <a:gd name="connsiteY3" fmla="*/ 28771 h 1529294"/>
                <a:gd name="connsiteX4" fmla="*/ 2221371 w 4460460"/>
                <a:gd name="connsiteY4" fmla="*/ 3129 h 1529294"/>
                <a:gd name="connsiteX0" fmla="*/ 2221371 w 4460460"/>
                <a:gd name="connsiteY0" fmla="*/ 3129 h 1529294"/>
                <a:gd name="connsiteX1" fmla="*/ 186803 w 4460460"/>
                <a:gd name="connsiteY1" fmla="*/ 151136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186803 w 4460460"/>
                <a:gd name="connsiteY1" fmla="*/ 151136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186803 w 4460460"/>
                <a:gd name="connsiteY1" fmla="*/ 149343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204733 w 4460460"/>
                <a:gd name="connsiteY1" fmla="*/ 147550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04733 w 4460460"/>
                <a:gd name="connsiteY1" fmla="*/ 1475504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04733 w 4460460"/>
                <a:gd name="connsiteY1" fmla="*/ 1502398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21082 h 1538257"/>
                <a:gd name="connsiteX1" fmla="*/ 4050997 w 4460460"/>
                <a:gd name="connsiteY1" fmla="*/ 616351 h 1538257"/>
                <a:gd name="connsiteX2" fmla="*/ 4153363 w 4460460"/>
                <a:gd name="connsiteY2" fmla="*/ 616351 h 1538257"/>
                <a:gd name="connsiteX3" fmla="*/ 2119006 w 4460460"/>
                <a:gd name="connsiteY3" fmla="*/ 2156 h 1538257"/>
                <a:gd name="connsiteX4" fmla="*/ 2323737 w 4460460"/>
                <a:gd name="connsiteY4" fmla="*/ 2156 h 1538257"/>
                <a:gd name="connsiteX5" fmla="*/ 4358094 w 4460460"/>
                <a:gd name="connsiteY5" fmla="*/ 616351 h 1538257"/>
                <a:gd name="connsiteX6" fmla="*/ 4460460 w 4460460"/>
                <a:gd name="connsiteY6" fmla="*/ 616351 h 1538257"/>
                <a:gd name="connsiteX7" fmla="*/ 4322447 w 4460460"/>
                <a:gd name="connsiteY7" fmla="*/ 821082 h 1538257"/>
                <a:gd name="connsiteX0" fmla="*/ 2221371 w 4460460"/>
                <a:gd name="connsiteY0" fmla="*/ 3129 h 1538257"/>
                <a:gd name="connsiteX1" fmla="*/ 222662 w 4460460"/>
                <a:gd name="connsiteY1" fmla="*/ 1466542 h 1538257"/>
                <a:gd name="connsiteX2" fmla="*/ 0 w 4460460"/>
                <a:gd name="connsiteY2" fmla="*/ 1502400 h 1538257"/>
                <a:gd name="connsiteX3" fmla="*/ 1713402 w 4460460"/>
                <a:gd name="connsiteY3" fmla="*/ 28771 h 1538257"/>
                <a:gd name="connsiteX4" fmla="*/ 2221371 w 4460460"/>
                <a:gd name="connsiteY4" fmla="*/ 3129 h 1538257"/>
                <a:gd name="connsiteX0" fmla="*/ 2221371 w 4460460"/>
                <a:gd name="connsiteY0" fmla="*/ 3129 h 1538257"/>
                <a:gd name="connsiteX1" fmla="*/ 195768 w 4460460"/>
                <a:gd name="connsiteY1" fmla="*/ 1538257 h 1538257"/>
                <a:gd name="connsiteX2" fmla="*/ 17930 w 4460460"/>
                <a:gd name="connsiteY2" fmla="*/ 1484470 h 1538257"/>
                <a:gd name="connsiteX3" fmla="*/ 2119005 w 4460460"/>
                <a:gd name="connsiteY3" fmla="*/ 2156 h 1538257"/>
                <a:gd name="connsiteX4" fmla="*/ 2323737 w 4460460"/>
                <a:gd name="connsiteY4" fmla="*/ 2156 h 1538257"/>
                <a:gd name="connsiteX5" fmla="*/ 4358094 w 4460460"/>
                <a:gd name="connsiteY5" fmla="*/ 616351 h 1538257"/>
                <a:gd name="connsiteX6" fmla="*/ 4460460 w 4460460"/>
                <a:gd name="connsiteY6" fmla="*/ 616351 h 1538257"/>
                <a:gd name="connsiteX7" fmla="*/ 4322447 w 4460460"/>
                <a:gd name="connsiteY7" fmla="*/ 821082 h 1538257"/>
                <a:gd name="connsiteX8" fmla="*/ 4050997 w 4460460"/>
                <a:gd name="connsiteY8" fmla="*/ 616351 h 1538257"/>
                <a:gd name="connsiteX9" fmla="*/ 4153363 w 4460460"/>
                <a:gd name="connsiteY9" fmla="*/ 616351 h 1538257"/>
                <a:gd name="connsiteX10" fmla="*/ 2119006 w 4460460"/>
                <a:gd name="connsiteY10" fmla="*/ 2156 h 1538257"/>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22662 w 4460460"/>
                <a:gd name="connsiteY1" fmla="*/ 1466539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222662 w 4460460"/>
                <a:gd name="connsiteY1" fmla="*/ 1464383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222662 w 4460460"/>
                <a:gd name="connsiteY1" fmla="*/ 1482312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195768 w 4460460"/>
                <a:gd name="connsiteY1" fmla="*/ 1491277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18172"/>
                <a:gd name="connsiteX1" fmla="*/ 4050997 w 4460460"/>
                <a:gd name="connsiteY1" fmla="*/ 614195 h 1518172"/>
                <a:gd name="connsiteX2" fmla="*/ 4153363 w 4460460"/>
                <a:gd name="connsiteY2" fmla="*/ 614195 h 1518172"/>
                <a:gd name="connsiteX3" fmla="*/ 2119006 w 4460460"/>
                <a:gd name="connsiteY3" fmla="*/ 0 h 1518172"/>
                <a:gd name="connsiteX4" fmla="*/ 2323737 w 4460460"/>
                <a:gd name="connsiteY4" fmla="*/ 0 h 1518172"/>
                <a:gd name="connsiteX5" fmla="*/ 4358094 w 4460460"/>
                <a:gd name="connsiteY5" fmla="*/ 614195 h 1518172"/>
                <a:gd name="connsiteX6" fmla="*/ 4460460 w 4460460"/>
                <a:gd name="connsiteY6" fmla="*/ 614195 h 1518172"/>
                <a:gd name="connsiteX7" fmla="*/ 4322447 w 4460460"/>
                <a:gd name="connsiteY7" fmla="*/ 818926 h 1518172"/>
                <a:gd name="connsiteX0" fmla="*/ 2221371 w 4460460"/>
                <a:gd name="connsiteY0" fmla="*/ 973 h 1518172"/>
                <a:gd name="connsiteX1" fmla="*/ 222662 w 4460460"/>
                <a:gd name="connsiteY1" fmla="*/ 1464386 h 1518172"/>
                <a:gd name="connsiteX2" fmla="*/ 0 w 4460460"/>
                <a:gd name="connsiteY2" fmla="*/ 1500244 h 1518172"/>
                <a:gd name="connsiteX3" fmla="*/ 1677543 w 4460460"/>
                <a:gd name="connsiteY3" fmla="*/ 53509 h 1518172"/>
                <a:gd name="connsiteX4" fmla="*/ 2221371 w 4460460"/>
                <a:gd name="connsiteY4" fmla="*/ 973 h 1518172"/>
                <a:gd name="connsiteX0" fmla="*/ 2221371 w 4460460"/>
                <a:gd name="connsiteY0" fmla="*/ 973 h 1518172"/>
                <a:gd name="connsiteX1" fmla="*/ 168874 w 4460460"/>
                <a:gd name="connsiteY1" fmla="*/ 1518172 h 1518172"/>
                <a:gd name="connsiteX2" fmla="*/ 17930 w 4460460"/>
                <a:gd name="connsiteY2" fmla="*/ 1482314 h 1518172"/>
                <a:gd name="connsiteX3" fmla="*/ 2119005 w 4460460"/>
                <a:gd name="connsiteY3" fmla="*/ 0 h 1518172"/>
                <a:gd name="connsiteX4" fmla="*/ 2323737 w 4460460"/>
                <a:gd name="connsiteY4" fmla="*/ 0 h 1518172"/>
                <a:gd name="connsiteX5" fmla="*/ 4358094 w 4460460"/>
                <a:gd name="connsiteY5" fmla="*/ 614195 h 1518172"/>
                <a:gd name="connsiteX6" fmla="*/ 4460460 w 4460460"/>
                <a:gd name="connsiteY6" fmla="*/ 614195 h 1518172"/>
                <a:gd name="connsiteX7" fmla="*/ 4322447 w 4460460"/>
                <a:gd name="connsiteY7" fmla="*/ 818926 h 1518172"/>
                <a:gd name="connsiteX8" fmla="*/ 4050997 w 4460460"/>
                <a:gd name="connsiteY8" fmla="*/ 614195 h 1518172"/>
                <a:gd name="connsiteX9" fmla="*/ 4153363 w 4460460"/>
                <a:gd name="connsiteY9" fmla="*/ 614195 h 1518172"/>
                <a:gd name="connsiteX10" fmla="*/ 2119006 w 4460460"/>
                <a:gd name="connsiteY10" fmla="*/ 0 h 1518172"/>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186804 w 4460460"/>
                <a:gd name="connsiteY1" fmla="*/ 1482314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9209"/>
                <a:gd name="connsiteX1" fmla="*/ 4050997 w 4460460"/>
                <a:gd name="connsiteY1" fmla="*/ 614195 h 1509209"/>
                <a:gd name="connsiteX2" fmla="*/ 4153363 w 4460460"/>
                <a:gd name="connsiteY2" fmla="*/ 614195 h 1509209"/>
                <a:gd name="connsiteX3" fmla="*/ 2119006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0" fmla="*/ 2221371 w 4460460"/>
                <a:gd name="connsiteY0" fmla="*/ 973 h 1509209"/>
                <a:gd name="connsiteX1" fmla="*/ 222662 w 4460460"/>
                <a:gd name="connsiteY1" fmla="*/ 1464386 h 1509209"/>
                <a:gd name="connsiteX2" fmla="*/ 0 w 4460460"/>
                <a:gd name="connsiteY2" fmla="*/ 1500244 h 1509209"/>
                <a:gd name="connsiteX3" fmla="*/ 1677543 w 4460460"/>
                <a:gd name="connsiteY3" fmla="*/ 53509 h 1509209"/>
                <a:gd name="connsiteX4" fmla="*/ 2221371 w 4460460"/>
                <a:gd name="connsiteY4" fmla="*/ 973 h 1509209"/>
                <a:gd name="connsiteX0" fmla="*/ 2221371 w 4460460"/>
                <a:gd name="connsiteY0" fmla="*/ 973 h 1509209"/>
                <a:gd name="connsiteX1" fmla="*/ 285416 w 4460460"/>
                <a:gd name="connsiteY1" fmla="*/ 1509209 h 1509209"/>
                <a:gd name="connsiteX2" fmla="*/ 17930 w 4460460"/>
                <a:gd name="connsiteY2" fmla="*/ 1482314 h 1509209"/>
                <a:gd name="connsiteX3" fmla="*/ 2119005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8" fmla="*/ 4050997 w 4460460"/>
                <a:gd name="connsiteY8" fmla="*/ 614195 h 1509209"/>
                <a:gd name="connsiteX9" fmla="*/ 4153363 w 4460460"/>
                <a:gd name="connsiteY9" fmla="*/ 614195 h 1509209"/>
                <a:gd name="connsiteX10" fmla="*/ 2119006 w 4460460"/>
                <a:gd name="connsiteY10" fmla="*/ 0 h 1509209"/>
                <a:gd name="connsiteX0" fmla="*/ 4322447 w 4460460"/>
                <a:gd name="connsiteY0" fmla="*/ 818926 h 1509209"/>
                <a:gd name="connsiteX1" fmla="*/ 4050997 w 4460460"/>
                <a:gd name="connsiteY1" fmla="*/ 614195 h 1509209"/>
                <a:gd name="connsiteX2" fmla="*/ 4153363 w 4460460"/>
                <a:gd name="connsiteY2" fmla="*/ 614195 h 1509209"/>
                <a:gd name="connsiteX3" fmla="*/ 2119006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0" fmla="*/ 2221371 w 4460460"/>
                <a:gd name="connsiteY0" fmla="*/ 973 h 1509209"/>
                <a:gd name="connsiteX1" fmla="*/ 303344 w 4460460"/>
                <a:gd name="connsiteY1" fmla="*/ 1500245 h 1509209"/>
                <a:gd name="connsiteX2" fmla="*/ 0 w 4460460"/>
                <a:gd name="connsiteY2" fmla="*/ 1500244 h 1509209"/>
                <a:gd name="connsiteX3" fmla="*/ 1677543 w 4460460"/>
                <a:gd name="connsiteY3" fmla="*/ 53509 h 1509209"/>
                <a:gd name="connsiteX4" fmla="*/ 2221371 w 4460460"/>
                <a:gd name="connsiteY4" fmla="*/ 973 h 1509209"/>
                <a:gd name="connsiteX0" fmla="*/ 2221371 w 4460460"/>
                <a:gd name="connsiteY0" fmla="*/ 973 h 1509209"/>
                <a:gd name="connsiteX1" fmla="*/ 285416 w 4460460"/>
                <a:gd name="connsiteY1" fmla="*/ 1509209 h 1509209"/>
                <a:gd name="connsiteX2" fmla="*/ 17930 w 4460460"/>
                <a:gd name="connsiteY2" fmla="*/ 1482314 h 1509209"/>
                <a:gd name="connsiteX3" fmla="*/ 2119005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8" fmla="*/ 4050997 w 4460460"/>
                <a:gd name="connsiteY8" fmla="*/ 614195 h 1509209"/>
                <a:gd name="connsiteX9" fmla="*/ 4153363 w 4460460"/>
                <a:gd name="connsiteY9" fmla="*/ 614195 h 1509209"/>
                <a:gd name="connsiteX10" fmla="*/ 2119006 w 4460460"/>
                <a:gd name="connsiteY10" fmla="*/ 0 h 1509209"/>
                <a:gd name="connsiteX0" fmla="*/ 4322447 w 4460460"/>
                <a:gd name="connsiteY0" fmla="*/ 818926 h 1500245"/>
                <a:gd name="connsiteX1" fmla="*/ 4050997 w 4460460"/>
                <a:gd name="connsiteY1" fmla="*/ 614195 h 1500245"/>
                <a:gd name="connsiteX2" fmla="*/ 4153363 w 4460460"/>
                <a:gd name="connsiteY2" fmla="*/ 614195 h 1500245"/>
                <a:gd name="connsiteX3" fmla="*/ 2119006 w 4460460"/>
                <a:gd name="connsiteY3" fmla="*/ 0 h 1500245"/>
                <a:gd name="connsiteX4" fmla="*/ 2323737 w 4460460"/>
                <a:gd name="connsiteY4" fmla="*/ 0 h 1500245"/>
                <a:gd name="connsiteX5" fmla="*/ 4358094 w 4460460"/>
                <a:gd name="connsiteY5" fmla="*/ 614195 h 1500245"/>
                <a:gd name="connsiteX6" fmla="*/ 4460460 w 4460460"/>
                <a:gd name="connsiteY6" fmla="*/ 614195 h 1500245"/>
                <a:gd name="connsiteX7" fmla="*/ 4322447 w 4460460"/>
                <a:gd name="connsiteY7" fmla="*/ 818926 h 1500245"/>
                <a:gd name="connsiteX0" fmla="*/ 2221371 w 4460460"/>
                <a:gd name="connsiteY0" fmla="*/ 973 h 1500245"/>
                <a:gd name="connsiteX1" fmla="*/ 303344 w 4460460"/>
                <a:gd name="connsiteY1" fmla="*/ 1500245 h 1500245"/>
                <a:gd name="connsiteX2" fmla="*/ 0 w 4460460"/>
                <a:gd name="connsiteY2" fmla="*/ 1500244 h 1500245"/>
                <a:gd name="connsiteX3" fmla="*/ 1677543 w 4460460"/>
                <a:gd name="connsiteY3" fmla="*/ 53509 h 1500245"/>
                <a:gd name="connsiteX4" fmla="*/ 2221371 w 4460460"/>
                <a:gd name="connsiteY4" fmla="*/ 973 h 1500245"/>
                <a:gd name="connsiteX0" fmla="*/ 2221371 w 4460460"/>
                <a:gd name="connsiteY0" fmla="*/ 973 h 1500245"/>
                <a:gd name="connsiteX1" fmla="*/ 312310 w 4460460"/>
                <a:gd name="connsiteY1" fmla="*/ 1500244 h 1500245"/>
                <a:gd name="connsiteX2" fmla="*/ 17930 w 4460460"/>
                <a:gd name="connsiteY2" fmla="*/ 1482314 h 1500245"/>
                <a:gd name="connsiteX3" fmla="*/ 2119005 w 4460460"/>
                <a:gd name="connsiteY3" fmla="*/ 0 h 1500245"/>
                <a:gd name="connsiteX4" fmla="*/ 2323737 w 4460460"/>
                <a:gd name="connsiteY4" fmla="*/ 0 h 1500245"/>
                <a:gd name="connsiteX5" fmla="*/ 4358094 w 4460460"/>
                <a:gd name="connsiteY5" fmla="*/ 614195 h 1500245"/>
                <a:gd name="connsiteX6" fmla="*/ 4460460 w 4460460"/>
                <a:gd name="connsiteY6" fmla="*/ 614195 h 1500245"/>
                <a:gd name="connsiteX7" fmla="*/ 4322447 w 4460460"/>
                <a:gd name="connsiteY7" fmla="*/ 818926 h 1500245"/>
                <a:gd name="connsiteX8" fmla="*/ 4050997 w 4460460"/>
                <a:gd name="connsiteY8" fmla="*/ 614195 h 1500245"/>
                <a:gd name="connsiteX9" fmla="*/ 4153363 w 4460460"/>
                <a:gd name="connsiteY9" fmla="*/ 614195 h 1500245"/>
                <a:gd name="connsiteX10" fmla="*/ 2119006 w 4460460"/>
                <a:gd name="connsiteY10" fmla="*/ 0 h 1500245"/>
                <a:gd name="connsiteX0" fmla="*/ 4322447 w 4460460"/>
                <a:gd name="connsiteY0" fmla="*/ 818926 h 1509208"/>
                <a:gd name="connsiteX1" fmla="*/ 4050997 w 4460460"/>
                <a:gd name="connsiteY1" fmla="*/ 614195 h 1509208"/>
                <a:gd name="connsiteX2" fmla="*/ 4153363 w 4460460"/>
                <a:gd name="connsiteY2" fmla="*/ 614195 h 1509208"/>
                <a:gd name="connsiteX3" fmla="*/ 2119006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0" fmla="*/ 2221371 w 4460460"/>
                <a:gd name="connsiteY0" fmla="*/ 973 h 1509208"/>
                <a:gd name="connsiteX1" fmla="*/ 303344 w 4460460"/>
                <a:gd name="connsiteY1" fmla="*/ 1500245 h 1509208"/>
                <a:gd name="connsiteX2" fmla="*/ 0 w 4460460"/>
                <a:gd name="connsiteY2" fmla="*/ 1500244 h 1509208"/>
                <a:gd name="connsiteX3" fmla="*/ 1677543 w 4460460"/>
                <a:gd name="connsiteY3" fmla="*/ 53509 h 1509208"/>
                <a:gd name="connsiteX4" fmla="*/ 2221371 w 4460460"/>
                <a:gd name="connsiteY4" fmla="*/ 973 h 1509208"/>
                <a:gd name="connsiteX0" fmla="*/ 2221371 w 4460460"/>
                <a:gd name="connsiteY0" fmla="*/ 973 h 1509208"/>
                <a:gd name="connsiteX1" fmla="*/ 312310 w 4460460"/>
                <a:gd name="connsiteY1" fmla="*/ 1500244 h 1509208"/>
                <a:gd name="connsiteX2" fmla="*/ 125506 w 4460460"/>
                <a:gd name="connsiteY2" fmla="*/ 1509208 h 1509208"/>
                <a:gd name="connsiteX3" fmla="*/ 2119005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8" fmla="*/ 4050997 w 4460460"/>
                <a:gd name="connsiteY8" fmla="*/ 614195 h 1509208"/>
                <a:gd name="connsiteX9" fmla="*/ 4153363 w 4460460"/>
                <a:gd name="connsiteY9" fmla="*/ 614195 h 1509208"/>
                <a:gd name="connsiteX10" fmla="*/ 2119006 w 4460460"/>
                <a:gd name="connsiteY10" fmla="*/ 0 h 1509208"/>
                <a:gd name="connsiteX0" fmla="*/ 4205906 w 4343919"/>
                <a:gd name="connsiteY0" fmla="*/ 818926 h 1536103"/>
                <a:gd name="connsiteX1" fmla="*/ 3934456 w 4343919"/>
                <a:gd name="connsiteY1" fmla="*/ 614195 h 1536103"/>
                <a:gd name="connsiteX2" fmla="*/ 4036822 w 4343919"/>
                <a:gd name="connsiteY2" fmla="*/ 614195 h 1536103"/>
                <a:gd name="connsiteX3" fmla="*/ 2002465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0" fmla="*/ 2104830 w 4343919"/>
                <a:gd name="connsiteY0" fmla="*/ 973 h 1536103"/>
                <a:gd name="connsiteX1" fmla="*/ 186803 w 4343919"/>
                <a:gd name="connsiteY1" fmla="*/ 1500245 h 1536103"/>
                <a:gd name="connsiteX2" fmla="*/ 0 w 4343919"/>
                <a:gd name="connsiteY2" fmla="*/ 1536103 h 1536103"/>
                <a:gd name="connsiteX3" fmla="*/ 1561002 w 4343919"/>
                <a:gd name="connsiteY3" fmla="*/ 53509 h 1536103"/>
                <a:gd name="connsiteX4" fmla="*/ 2104830 w 4343919"/>
                <a:gd name="connsiteY4" fmla="*/ 973 h 1536103"/>
                <a:gd name="connsiteX0" fmla="*/ 2104830 w 4343919"/>
                <a:gd name="connsiteY0" fmla="*/ 973 h 1536103"/>
                <a:gd name="connsiteX1" fmla="*/ 195769 w 4343919"/>
                <a:gd name="connsiteY1" fmla="*/ 1500244 h 1536103"/>
                <a:gd name="connsiteX2" fmla="*/ 8965 w 4343919"/>
                <a:gd name="connsiteY2" fmla="*/ 1509208 h 1536103"/>
                <a:gd name="connsiteX3" fmla="*/ 2002464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8" fmla="*/ 3934456 w 4343919"/>
                <a:gd name="connsiteY8" fmla="*/ 614195 h 1536103"/>
                <a:gd name="connsiteX9" fmla="*/ 4036822 w 4343919"/>
                <a:gd name="connsiteY9" fmla="*/ 614195 h 1536103"/>
                <a:gd name="connsiteX10" fmla="*/ 2002465 w 4343919"/>
                <a:gd name="connsiteY10" fmla="*/ 0 h 1536103"/>
                <a:gd name="connsiteX0" fmla="*/ 4205906 w 4343919"/>
                <a:gd name="connsiteY0" fmla="*/ 818926 h 1536103"/>
                <a:gd name="connsiteX1" fmla="*/ 3934456 w 4343919"/>
                <a:gd name="connsiteY1" fmla="*/ 614195 h 1536103"/>
                <a:gd name="connsiteX2" fmla="*/ 4036822 w 4343919"/>
                <a:gd name="connsiteY2" fmla="*/ 614195 h 1536103"/>
                <a:gd name="connsiteX3" fmla="*/ 2002465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0" fmla="*/ 2104830 w 4343919"/>
                <a:gd name="connsiteY0" fmla="*/ 973 h 1536103"/>
                <a:gd name="connsiteX1" fmla="*/ 186803 w 4343919"/>
                <a:gd name="connsiteY1" fmla="*/ 1500245 h 1536103"/>
                <a:gd name="connsiteX2" fmla="*/ 0 w 4343919"/>
                <a:gd name="connsiteY2" fmla="*/ 1536103 h 1536103"/>
                <a:gd name="connsiteX3" fmla="*/ 1561002 w 4343919"/>
                <a:gd name="connsiteY3" fmla="*/ 53509 h 1536103"/>
                <a:gd name="connsiteX4" fmla="*/ 2104830 w 4343919"/>
                <a:gd name="connsiteY4" fmla="*/ 973 h 1536103"/>
                <a:gd name="connsiteX0" fmla="*/ 2104830 w 4343919"/>
                <a:gd name="connsiteY0" fmla="*/ 973 h 1536103"/>
                <a:gd name="connsiteX1" fmla="*/ 195769 w 4343919"/>
                <a:gd name="connsiteY1" fmla="*/ 1500244 h 1536103"/>
                <a:gd name="connsiteX2" fmla="*/ 8965 w 4343919"/>
                <a:gd name="connsiteY2" fmla="*/ 1473349 h 1536103"/>
                <a:gd name="connsiteX3" fmla="*/ 2002464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8" fmla="*/ 3934456 w 4343919"/>
                <a:gd name="connsiteY8" fmla="*/ 614195 h 1536103"/>
                <a:gd name="connsiteX9" fmla="*/ 4036822 w 4343919"/>
                <a:gd name="connsiteY9" fmla="*/ 614195 h 1536103"/>
                <a:gd name="connsiteX10" fmla="*/ 2002465 w 4343919"/>
                <a:gd name="connsiteY10" fmla="*/ 0 h 1536103"/>
                <a:gd name="connsiteX0" fmla="*/ 4196941 w 4334954"/>
                <a:gd name="connsiteY0" fmla="*/ 818926 h 1509209"/>
                <a:gd name="connsiteX1" fmla="*/ 3925491 w 4334954"/>
                <a:gd name="connsiteY1" fmla="*/ 614195 h 1509209"/>
                <a:gd name="connsiteX2" fmla="*/ 4027857 w 4334954"/>
                <a:gd name="connsiteY2" fmla="*/ 614195 h 1509209"/>
                <a:gd name="connsiteX3" fmla="*/ 1993500 w 4334954"/>
                <a:gd name="connsiteY3" fmla="*/ 0 h 1509209"/>
                <a:gd name="connsiteX4" fmla="*/ 2198231 w 4334954"/>
                <a:gd name="connsiteY4" fmla="*/ 0 h 1509209"/>
                <a:gd name="connsiteX5" fmla="*/ 4232588 w 4334954"/>
                <a:gd name="connsiteY5" fmla="*/ 614195 h 1509209"/>
                <a:gd name="connsiteX6" fmla="*/ 4334954 w 4334954"/>
                <a:gd name="connsiteY6" fmla="*/ 614195 h 1509209"/>
                <a:gd name="connsiteX7" fmla="*/ 4196941 w 4334954"/>
                <a:gd name="connsiteY7" fmla="*/ 818926 h 1509209"/>
                <a:gd name="connsiteX0" fmla="*/ 2095865 w 4334954"/>
                <a:gd name="connsiteY0" fmla="*/ 973 h 1509209"/>
                <a:gd name="connsiteX1" fmla="*/ 177838 w 4334954"/>
                <a:gd name="connsiteY1" fmla="*/ 1500245 h 1509209"/>
                <a:gd name="connsiteX2" fmla="*/ 17929 w 4334954"/>
                <a:gd name="connsiteY2" fmla="*/ 1509209 h 1509209"/>
                <a:gd name="connsiteX3" fmla="*/ 1552037 w 4334954"/>
                <a:gd name="connsiteY3" fmla="*/ 53509 h 1509209"/>
                <a:gd name="connsiteX4" fmla="*/ 2095865 w 4334954"/>
                <a:gd name="connsiteY4" fmla="*/ 973 h 1509209"/>
                <a:gd name="connsiteX0" fmla="*/ 2095865 w 4334954"/>
                <a:gd name="connsiteY0" fmla="*/ 973 h 1509209"/>
                <a:gd name="connsiteX1" fmla="*/ 186804 w 4334954"/>
                <a:gd name="connsiteY1" fmla="*/ 1500244 h 1509209"/>
                <a:gd name="connsiteX2" fmla="*/ 0 w 4334954"/>
                <a:gd name="connsiteY2" fmla="*/ 1473349 h 1509209"/>
                <a:gd name="connsiteX3" fmla="*/ 1993499 w 4334954"/>
                <a:gd name="connsiteY3" fmla="*/ 0 h 1509209"/>
                <a:gd name="connsiteX4" fmla="*/ 2198231 w 4334954"/>
                <a:gd name="connsiteY4" fmla="*/ 0 h 1509209"/>
                <a:gd name="connsiteX5" fmla="*/ 4232588 w 4334954"/>
                <a:gd name="connsiteY5" fmla="*/ 614195 h 1509209"/>
                <a:gd name="connsiteX6" fmla="*/ 4334954 w 4334954"/>
                <a:gd name="connsiteY6" fmla="*/ 614195 h 1509209"/>
                <a:gd name="connsiteX7" fmla="*/ 4196941 w 4334954"/>
                <a:gd name="connsiteY7" fmla="*/ 818926 h 1509209"/>
                <a:gd name="connsiteX8" fmla="*/ 3925491 w 4334954"/>
                <a:gd name="connsiteY8" fmla="*/ 614195 h 1509209"/>
                <a:gd name="connsiteX9" fmla="*/ 4027857 w 4334954"/>
                <a:gd name="connsiteY9" fmla="*/ 614195 h 1509209"/>
                <a:gd name="connsiteX10" fmla="*/ 1993500 w 4334954"/>
                <a:gd name="connsiteY10" fmla="*/ 0 h 1509209"/>
                <a:gd name="connsiteX0" fmla="*/ 4187976 w 4325989"/>
                <a:gd name="connsiteY0" fmla="*/ 818926 h 1509209"/>
                <a:gd name="connsiteX1" fmla="*/ 3916526 w 4325989"/>
                <a:gd name="connsiteY1" fmla="*/ 614195 h 1509209"/>
                <a:gd name="connsiteX2" fmla="*/ 4018892 w 4325989"/>
                <a:gd name="connsiteY2" fmla="*/ 614195 h 1509209"/>
                <a:gd name="connsiteX3" fmla="*/ 1984535 w 4325989"/>
                <a:gd name="connsiteY3" fmla="*/ 0 h 1509209"/>
                <a:gd name="connsiteX4" fmla="*/ 2189266 w 4325989"/>
                <a:gd name="connsiteY4" fmla="*/ 0 h 1509209"/>
                <a:gd name="connsiteX5" fmla="*/ 4223623 w 4325989"/>
                <a:gd name="connsiteY5" fmla="*/ 614195 h 1509209"/>
                <a:gd name="connsiteX6" fmla="*/ 4325989 w 4325989"/>
                <a:gd name="connsiteY6" fmla="*/ 614195 h 1509209"/>
                <a:gd name="connsiteX7" fmla="*/ 4187976 w 4325989"/>
                <a:gd name="connsiteY7" fmla="*/ 818926 h 1509209"/>
                <a:gd name="connsiteX0" fmla="*/ 2086900 w 4325989"/>
                <a:gd name="connsiteY0" fmla="*/ 973 h 1509209"/>
                <a:gd name="connsiteX1" fmla="*/ 168873 w 4325989"/>
                <a:gd name="connsiteY1" fmla="*/ 1500245 h 1509209"/>
                <a:gd name="connsiteX2" fmla="*/ 8964 w 4325989"/>
                <a:gd name="connsiteY2" fmla="*/ 1509209 h 1509209"/>
                <a:gd name="connsiteX3" fmla="*/ 1543072 w 4325989"/>
                <a:gd name="connsiteY3" fmla="*/ 53509 h 1509209"/>
                <a:gd name="connsiteX4" fmla="*/ 2086900 w 4325989"/>
                <a:gd name="connsiteY4" fmla="*/ 973 h 1509209"/>
                <a:gd name="connsiteX0" fmla="*/ 2086900 w 4325989"/>
                <a:gd name="connsiteY0" fmla="*/ 973 h 1509209"/>
                <a:gd name="connsiteX1" fmla="*/ 177839 w 4325989"/>
                <a:gd name="connsiteY1" fmla="*/ 1500244 h 1509209"/>
                <a:gd name="connsiteX2" fmla="*/ 0 w 4325989"/>
                <a:gd name="connsiteY2" fmla="*/ 1509208 h 1509209"/>
                <a:gd name="connsiteX3" fmla="*/ 1984534 w 4325989"/>
                <a:gd name="connsiteY3" fmla="*/ 0 h 1509209"/>
                <a:gd name="connsiteX4" fmla="*/ 2189266 w 4325989"/>
                <a:gd name="connsiteY4" fmla="*/ 0 h 1509209"/>
                <a:gd name="connsiteX5" fmla="*/ 4223623 w 4325989"/>
                <a:gd name="connsiteY5" fmla="*/ 614195 h 1509209"/>
                <a:gd name="connsiteX6" fmla="*/ 4325989 w 4325989"/>
                <a:gd name="connsiteY6" fmla="*/ 614195 h 1509209"/>
                <a:gd name="connsiteX7" fmla="*/ 4187976 w 4325989"/>
                <a:gd name="connsiteY7" fmla="*/ 818926 h 1509209"/>
                <a:gd name="connsiteX8" fmla="*/ 3916526 w 4325989"/>
                <a:gd name="connsiteY8" fmla="*/ 614195 h 1509209"/>
                <a:gd name="connsiteX9" fmla="*/ 4018892 w 4325989"/>
                <a:gd name="connsiteY9" fmla="*/ 614195 h 1509209"/>
                <a:gd name="connsiteX10" fmla="*/ 1984535 w 4325989"/>
                <a:gd name="connsiteY10" fmla="*/ 0 h 150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989" h="1509209" stroke="0" extrusionOk="0">
                  <a:moveTo>
                    <a:pt x="4187976" y="818926"/>
                  </a:moveTo>
                  <a:lnTo>
                    <a:pt x="3916526" y="614195"/>
                  </a:lnTo>
                  <a:lnTo>
                    <a:pt x="4018892" y="614195"/>
                  </a:lnTo>
                  <a:cubicBezTo>
                    <a:pt x="3779371" y="252624"/>
                    <a:pt x="2942622" y="0"/>
                    <a:pt x="1984535" y="0"/>
                  </a:cubicBezTo>
                  <a:lnTo>
                    <a:pt x="2189266" y="0"/>
                  </a:lnTo>
                  <a:cubicBezTo>
                    <a:pt x="3147353" y="0"/>
                    <a:pt x="3984102" y="252624"/>
                    <a:pt x="4223623" y="614195"/>
                  </a:cubicBezTo>
                  <a:lnTo>
                    <a:pt x="4325989" y="614195"/>
                  </a:lnTo>
                  <a:lnTo>
                    <a:pt x="4187976" y="818926"/>
                  </a:lnTo>
                  <a:close/>
                </a:path>
                <a:path w="4325989" h="1509209" fill="darkenLess" stroke="0" extrusionOk="0">
                  <a:moveTo>
                    <a:pt x="2086900" y="973"/>
                  </a:moveTo>
                  <a:cubicBezTo>
                    <a:pt x="967632" y="22253"/>
                    <a:pt x="168873" y="1063475"/>
                    <a:pt x="168873" y="1500245"/>
                  </a:cubicBezTo>
                  <a:lnTo>
                    <a:pt x="8964" y="1509209"/>
                  </a:lnTo>
                  <a:cubicBezTo>
                    <a:pt x="8964" y="1159608"/>
                    <a:pt x="694907" y="167239"/>
                    <a:pt x="1543072" y="53509"/>
                  </a:cubicBezTo>
                  <a:cubicBezTo>
                    <a:pt x="1795548" y="19655"/>
                    <a:pt x="1820218" y="-4097"/>
                    <a:pt x="2086900" y="973"/>
                  </a:cubicBezTo>
                  <a:close/>
                </a:path>
                <a:path w="4325989" h="1509209" fill="none" extrusionOk="0">
                  <a:moveTo>
                    <a:pt x="2086900" y="973"/>
                  </a:moveTo>
                  <a:cubicBezTo>
                    <a:pt x="967632" y="22253"/>
                    <a:pt x="177839" y="1063474"/>
                    <a:pt x="177839" y="1500244"/>
                  </a:cubicBezTo>
                  <a:cubicBezTo>
                    <a:pt x="121548" y="1500244"/>
                    <a:pt x="56291" y="1509208"/>
                    <a:pt x="0" y="1509208"/>
                  </a:cubicBezTo>
                  <a:cubicBezTo>
                    <a:pt x="0" y="1056928"/>
                    <a:pt x="824142" y="0"/>
                    <a:pt x="1984534" y="0"/>
                  </a:cubicBezTo>
                  <a:lnTo>
                    <a:pt x="2189266" y="0"/>
                  </a:lnTo>
                  <a:cubicBezTo>
                    <a:pt x="3147353" y="0"/>
                    <a:pt x="3984102" y="252624"/>
                    <a:pt x="4223623" y="614195"/>
                  </a:cubicBezTo>
                  <a:lnTo>
                    <a:pt x="4325989" y="614195"/>
                  </a:lnTo>
                  <a:lnTo>
                    <a:pt x="4187976" y="818926"/>
                  </a:lnTo>
                  <a:lnTo>
                    <a:pt x="3916526" y="614195"/>
                  </a:lnTo>
                  <a:lnTo>
                    <a:pt x="4018892" y="614195"/>
                  </a:lnTo>
                  <a:cubicBezTo>
                    <a:pt x="3779371" y="252624"/>
                    <a:pt x="2942622" y="0"/>
                    <a:pt x="1984535"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black"/>
                </a:solidFill>
                <a:latin typeface="Calibri"/>
              </a:endParaRPr>
            </a:p>
          </p:txBody>
        </p:sp>
        <p:sp>
          <p:nvSpPr>
            <p:cNvPr id="32" name="TextBox 31">
              <a:extLst>
                <a:ext uri="{FF2B5EF4-FFF2-40B4-BE49-F238E27FC236}">
                  <a16:creationId xmlns:a16="http://schemas.microsoft.com/office/drawing/2014/main" id="{4DE73DFB-EA68-4E5D-B543-1747A86645C0}"/>
                </a:ext>
              </a:extLst>
            </p:cNvPr>
            <p:cNvSpPr txBox="1"/>
            <p:nvPr/>
          </p:nvSpPr>
          <p:spPr>
            <a:xfrm>
              <a:off x="1664131" y="1947933"/>
              <a:ext cx="556150" cy="248209"/>
            </a:xfrm>
            <a:prstGeom prst="rect">
              <a:avLst/>
            </a:prstGeom>
            <a:noFill/>
          </p:spPr>
          <p:txBody>
            <a:bodyPr wrap="square" rtlCol="0">
              <a:spAutoFit/>
            </a:bodyPr>
            <a:lstStyle/>
            <a:p>
              <a:pPr defTabSz="514350">
                <a:defRPr/>
              </a:pPr>
              <a:r>
                <a:rPr lang="en-US" sz="1013" dirty="0">
                  <a:solidFill>
                    <a:prstClr val="black"/>
                  </a:solidFill>
                  <a:latin typeface="Calibri"/>
                  <a:cs typeface="Arial" panose="020B0604020202020204" pitchFamily="34" charset="0"/>
                </a:rPr>
                <a:t>1.25pt</a:t>
              </a:r>
            </a:p>
          </p:txBody>
        </p:sp>
        <p:sp>
          <p:nvSpPr>
            <p:cNvPr id="33" name="Curved Down Arrow 2">
              <a:extLst>
                <a:ext uri="{FF2B5EF4-FFF2-40B4-BE49-F238E27FC236}">
                  <a16:creationId xmlns:a16="http://schemas.microsoft.com/office/drawing/2014/main" id="{836A207A-26BD-4AD4-A2FC-81BA48E8A86D}"/>
                </a:ext>
              </a:extLst>
            </p:cNvPr>
            <p:cNvSpPr/>
            <p:nvPr/>
          </p:nvSpPr>
          <p:spPr>
            <a:xfrm>
              <a:off x="4099165" y="1645511"/>
              <a:ext cx="746178" cy="391551"/>
            </a:xfrm>
            <a:custGeom>
              <a:avLst/>
              <a:gdLst>
                <a:gd name="connsiteX0" fmla="*/ 1211024 w 1344705"/>
                <a:gd name="connsiteY0" fmla="*/ 534725 h 534725"/>
                <a:gd name="connsiteX1" fmla="*/ 1059176 w 1344705"/>
                <a:gd name="connsiteY1" fmla="*/ 401044 h 534725"/>
                <a:gd name="connsiteX2" fmla="*/ 1126017 w 1344705"/>
                <a:gd name="connsiteY2" fmla="*/ 401044 h 534725"/>
                <a:gd name="connsiteX3" fmla="*/ 572091 w 1344705"/>
                <a:gd name="connsiteY3" fmla="*/ 0 h 534725"/>
                <a:gd name="connsiteX4" fmla="*/ 705773 w 1344705"/>
                <a:gd name="connsiteY4" fmla="*/ 0 h 534725"/>
                <a:gd name="connsiteX5" fmla="*/ 1259699 w 1344705"/>
                <a:gd name="connsiteY5" fmla="*/ 401044 h 534725"/>
                <a:gd name="connsiteX6" fmla="*/ 1326539 w 1344705"/>
                <a:gd name="connsiteY6" fmla="*/ 401044 h 534725"/>
                <a:gd name="connsiteX7" fmla="*/ 1211024 w 1344705"/>
                <a:gd name="connsiteY7" fmla="*/ 534725 h 534725"/>
                <a:gd name="connsiteX0" fmla="*/ 638932 w 1344705"/>
                <a:gd name="connsiteY0" fmla="*/ 3662 h 534725"/>
                <a:gd name="connsiteX1" fmla="*/ 133681 w 1344705"/>
                <a:gd name="connsiteY1" fmla="*/ 534725 h 534725"/>
                <a:gd name="connsiteX2" fmla="*/ 0 w 1344705"/>
                <a:gd name="connsiteY2" fmla="*/ 534725 h 534725"/>
                <a:gd name="connsiteX3" fmla="*/ 208176 w 1344705"/>
                <a:gd name="connsiteY3" fmla="*/ 122134 h 534725"/>
                <a:gd name="connsiteX4" fmla="*/ 638933 w 1344705"/>
                <a:gd name="connsiteY4" fmla="*/ 3662 h 534725"/>
                <a:gd name="connsiteX5" fmla="*/ 638932 w 1344705"/>
                <a:gd name="connsiteY5" fmla="*/ 3662 h 534725"/>
                <a:gd name="connsiteX0" fmla="*/ 638932 w 1344705"/>
                <a:gd name="connsiteY0" fmla="*/ 3662 h 534725"/>
                <a:gd name="connsiteX1" fmla="*/ 133681 w 1344705"/>
                <a:gd name="connsiteY1" fmla="*/ 534725 h 534725"/>
                <a:gd name="connsiteX2" fmla="*/ 0 w 1344705"/>
                <a:gd name="connsiteY2" fmla="*/ 534725 h 534725"/>
                <a:gd name="connsiteX3" fmla="*/ 572092 w 1344705"/>
                <a:gd name="connsiteY3" fmla="*/ 0 h 534725"/>
                <a:gd name="connsiteX4" fmla="*/ 705773 w 1344705"/>
                <a:gd name="connsiteY4" fmla="*/ 0 h 534725"/>
                <a:gd name="connsiteX5" fmla="*/ 1259699 w 1344705"/>
                <a:gd name="connsiteY5" fmla="*/ 401044 h 534725"/>
                <a:gd name="connsiteX6" fmla="*/ 1326539 w 1344705"/>
                <a:gd name="connsiteY6" fmla="*/ 401044 h 534725"/>
                <a:gd name="connsiteX7" fmla="*/ 1211024 w 1344705"/>
                <a:gd name="connsiteY7" fmla="*/ 534725 h 534725"/>
                <a:gd name="connsiteX8" fmla="*/ 1059176 w 1344705"/>
                <a:gd name="connsiteY8" fmla="*/ 401044 h 534725"/>
                <a:gd name="connsiteX9" fmla="*/ 1126017 w 1344705"/>
                <a:gd name="connsiteY9" fmla="*/ 401044 h 534725"/>
                <a:gd name="connsiteX10" fmla="*/ 572091 w 1344705"/>
                <a:gd name="connsiteY10" fmla="*/ 0 h 534725"/>
                <a:gd name="connsiteX0" fmla="*/ 1211024 w 1326539"/>
                <a:gd name="connsiteY0" fmla="*/ 534727 h 696092"/>
                <a:gd name="connsiteX1" fmla="*/ 1059176 w 1326539"/>
                <a:gd name="connsiteY1" fmla="*/ 401046 h 696092"/>
                <a:gd name="connsiteX2" fmla="*/ 1126017 w 1326539"/>
                <a:gd name="connsiteY2" fmla="*/ 401046 h 696092"/>
                <a:gd name="connsiteX3" fmla="*/ 572091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0" fmla="*/ 638932 w 1326539"/>
                <a:gd name="connsiteY0" fmla="*/ 3664 h 696092"/>
                <a:gd name="connsiteX1" fmla="*/ 133681 w 1326539"/>
                <a:gd name="connsiteY1" fmla="*/ 534727 h 696092"/>
                <a:gd name="connsiteX2" fmla="*/ 0 w 1326539"/>
                <a:gd name="connsiteY2" fmla="*/ 534727 h 696092"/>
                <a:gd name="connsiteX3" fmla="*/ 208176 w 1326539"/>
                <a:gd name="connsiteY3" fmla="*/ 122136 h 696092"/>
                <a:gd name="connsiteX4" fmla="*/ 638933 w 1326539"/>
                <a:gd name="connsiteY4" fmla="*/ 3664 h 696092"/>
                <a:gd name="connsiteX5" fmla="*/ 638932 w 1326539"/>
                <a:gd name="connsiteY5" fmla="*/ 3664 h 696092"/>
                <a:gd name="connsiteX0" fmla="*/ 638932 w 1326539"/>
                <a:gd name="connsiteY0" fmla="*/ 3664 h 696092"/>
                <a:gd name="connsiteX1" fmla="*/ 133681 w 1326539"/>
                <a:gd name="connsiteY1" fmla="*/ 534727 h 696092"/>
                <a:gd name="connsiteX2" fmla="*/ 0 w 1326539"/>
                <a:gd name="connsiteY2" fmla="*/ 696092 h 696092"/>
                <a:gd name="connsiteX3" fmla="*/ 572092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8" fmla="*/ 1059176 w 1326539"/>
                <a:gd name="connsiteY8" fmla="*/ 401046 h 696092"/>
                <a:gd name="connsiteX9" fmla="*/ 1126017 w 1326539"/>
                <a:gd name="connsiteY9" fmla="*/ 401046 h 696092"/>
                <a:gd name="connsiteX10" fmla="*/ 572091 w 1326539"/>
                <a:gd name="connsiteY10" fmla="*/ 2 h 696092"/>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534727 h 705057"/>
                <a:gd name="connsiteX2" fmla="*/ 0 w 1326539"/>
                <a:gd name="connsiteY2" fmla="*/ 5347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5347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78505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7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696092"/>
                <a:gd name="connsiteX1" fmla="*/ 1059176 w 1326539"/>
                <a:gd name="connsiteY1" fmla="*/ 401046 h 696092"/>
                <a:gd name="connsiteX2" fmla="*/ 1126017 w 1326539"/>
                <a:gd name="connsiteY2" fmla="*/ 401046 h 696092"/>
                <a:gd name="connsiteX3" fmla="*/ 572091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0" fmla="*/ 638932 w 1326539"/>
                <a:gd name="connsiteY0" fmla="*/ 3664 h 696092"/>
                <a:gd name="connsiteX1" fmla="*/ 133681 w 1326539"/>
                <a:gd name="connsiteY1" fmla="*/ 687127 h 696092"/>
                <a:gd name="connsiteX2" fmla="*/ 0 w 1326539"/>
                <a:gd name="connsiteY2" fmla="*/ 687127 h 696092"/>
                <a:gd name="connsiteX3" fmla="*/ 208176 w 1326539"/>
                <a:gd name="connsiteY3" fmla="*/ 122136 h 696092"/>
                <a:gd name="connsiteX4" fmla="*/ 638933 w 1326539"/>
                <a:gd name="connsiteY4" fmla="*/ 3664 h 696092"/>
                <a:gd name="connsiteX5" fmla="*/ 638932 w 1326539"/>
                <a:gd name="connsiteY5" fmla="*/ 3664 h 696092"/>
                <a:gd name="connsiteX0" fmla="*/ 638932 w 1326539"/>
                <a:gd name="connsiteY0" fmla="*/ 3664 h 696092"/>
                <a:gd name="connsiteX1" fmla="*/ 133682 w 1326539"/>
                <a:gd name="connsiteY1" fmla="*/ 687127 h 696092"/>
                <a:gd name="connsiteX2" fmla="*/ 0 w 1326539"/>
                <a:gd name="connsiteY2" fmla="*/ 696092 h 696092"/>
                <a:gd name="connsiteX3" fmla="*/ 572092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8" fmla="*/ 1059176 w 1326539"/>
                <a:gd name="connsiteY8" fmla="*/ 401046 h 696092"/>
                <a:gd name="connsiteX9" fmla="*/ 1126017 w 1326539"/>
                <a:gd name="connsiteY9" fmla="*/ 401046 h 696092"/>
                <a:gd name="connsiteX10" fmla="*/ 572091 w 1326539"/>
                <a:gd name="connsiteY10" fmla="*/ 2 h 696092"/>
                <a:gd name="connsiteX0" fmla="*/ 1211024 w 1326539"/>
                <a:gd name="connsiteY0" fmla="*/ 534725 h 696090"/>
                <a:gd name="connsiteX1" fmla="*/ 1059176 w 1326539"/>
                <a:gd name="connsiteY1" fmla="*/ 401044 h 696090"/>
                <a:gd name="connsiteX2" fmla="*/ 1126017 w 1326539"/>
                <a:gd name="connsiteY2" fmla="*/ 401044 h 696090"/>
                <a:gd name="connsiteX3" fmla="*/ 572091 w 1326539"/>
                <a:gd name="connsiteY3" fmla="*/ 0 h 696090"/>
                <a:gd name="connsiteX4" fmla="*/ 705773 w 1326539"/>
                <a:gd name="connsiteY4" fmla="*/ 0 h 696090"/>
                <a:gd name="connsiteX5" fmla="*/ 1259699 w 1326539"/>
                <a:gd name="connsiteY5" fmla="*/ 401044 h 696090"/>
                <a:gd name="connsiteX6" fmla="*/ 1326539 w 1326539"/>
                <a:gd name="connsiteY6" fmla="*/ 401044 h 696090"/>
                <a:gd name="connsiteX7" fmla="*/ 1211024 w 1326539"/>
                <a:gd name="connsiteY7" fmla="*/ 534725 h 696090"/>
                <a:gd name="connsiteX0" fmla="*/ 638932 w 1326539"/>
                <a:gd name="connsiteY0" fmla="*/ 3662 h 696090"/>
                <a:gd name="connsiteX1" fmla="*/ 133681 w 1326539"/>
                <a:gd name="connsiteY1" fmla="*/ 687125 h 696090"/>
                <a:gd name="connsiteX2" fmla="*/ 0 w 1326539"/>
                <a:gd name="connsiteY2" fmla="*/ 687125 h 696090"/>
                <a:gd name="connsiteX3" fmla="*/ 252999 w 1326539"/>
                <a:gd name="connsiteY3" fmla="*/ 140064 h 696090"/>
                <a:gd name="connsiteX4" fmla="*/ 638933 w 1326539"/>
                <a:gd name="connsiteY4" fmla="*/ 3662 h 696090"/>
                <a:gd name="connsiteX5" fmla="*/ 638932 w 1326539"/>
                <a:gd name="connsiteY5" fmla="*/ 3662 h 696090"/>
                <a:gd name="connsiteX0" fmla="*/ 638932 w 1326539"/>
                <a:gd name="connsiteY0" fmla="*/ 3662 h 696090"/>
                <a:gd name="connsiteX1" fmla="*/ 133682 w 1326539"/>
                <a:gd name="connsiteY1" fmla="*/ 687125 h 696090"/>
                <a:gd name="connsiteX2" fmla="*/ 0 w 1326539"/>
                <a:gd name="connsiteY2" fmla="*/ 696090 h 696090"/>
                <a:gd name="connsiteX3" fmla="*/ 572092 w 1326539"/>
                <a:gd name="connsiteY3" fmla="*/ 0 h 696090"/>
                <a:gd name="connsiteX4" fmla="*/ 705773 w 1326539"/>
                <a:gd name="connsiteY4" fmla="*/ 0 h 696090"/>
                <a:gd name="connsiteX5" fmla="*/ 1259699 w 1326539"/>
                <a:gd name="connsiteY5" fmla="*/ 401044 h 696090"/>
                <a:gd name="connsiteX6" fmla="*/ 1326539 w 1326539"/>
                <a:gd name="connsiteY6" fmla="*/ 401044 h 696090"/>
                <a:gd name="connsiteX7" fmla="*/ 1211024 w 1326539"/>
                <a:gd name="connsiteY7" fmla="*/ 534725 h 696090"/>
                <a:gd name="connsiteX8" fmla="*/ 1059176 w 1326539"/>
                <a:gd name="connsiteY8" fmla="*/ 401044 h 696090"/>
                <a:gd name="connsiteX9" fmla="*/ 1126017 w 1326539"/>
                <a:gd name="connsiteY9" fmla="*/ 401044 h 696090"/>
                <a:gd name="connsiteX10" fmla="*/ 572091 w 1326539"/>
                <a:gd name="connsiteY10" fmla="*/ 0 h 69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6539" h="696090" stroke="0" extrusionOk="0">
                  <a:moveTo>
                    <a:pt x="1211024" y="534725"/>
                  </a:moveTo>
                  <a:lnTo>
                    <a:pt x="1059176" y="401044"/>
                  </a:lnTo>
                  <a:lnTo>
                    <a:pt x="1126017" y="401044"/>
                  </a:lnTo>
                  <a:cubicBezTo>
                    <a:pt x="1060799" y="164953"/>
                    <a:pt x="832964" y="0"/>
                    <a:pt x="572091" y="0"/>
                  </a:cubicBezTo>
                  <a:lnTo>
                    <a:pt x="705773" y="0"/>
                  </a:lnTo>
                  <a:cubicBezTo>
                    <a:pt x="966646" y="0"/>
                    <a:pt x="1194480" y="164953"/>
                    <a:pt x="1259699" y="401044"/>
                  </a:cubicBezTo>
                  <a:lnTo>
                    <a:pt x="1326539" y="401044"/>
                  </a:lnTo>
                  <a:lnTo>
                    <a:pt x="1211024" y="534725"/>
                  </a:lnTo>
                  <a:close/>
                </a:path>
                <a:path w="1326539" h="696090" fill="darkenLess" stroke="0" extrusionOk="0">
                  <a:moveTo>
                    <a:pt x="638932" y="3662"/>
                  </a:moveTo>
                  <a:cubicBezTo>
                    <a:pt x="350818" y="35342"/>
                    <a:pt x="133681" y="415972"/>
                    <a:pt x="133681" y="687125"/>
                  </a:cubicBezTo>
                  <a:lnTo>
                    <a:pt x="0" y="687125"/>
                  </a:lnTo>
                  <a:cubicBezTo>
                    <a:pt x="0" y="527440"/>
                    <a:pt x="121177" y="241642"/>
                    <a:pt x="252999" y="140064"/>
                  </a:cubicBezTo>
                  <a:cubicBezTo>
                    <a:pt x="373311" y="47355"/>
                    <a:pt x="484074" y="-13366"/>
                    <a:pt x="638933" y="3662"/>
                  </a:cubicBezTo>
                  <a:lnTo>
                    <a:pt x="638932" y="3662"/>
                  </a:lnTo>
                  <a:close/>
                </a:path>
                <a:path w="1326539" h="696090" fill="none" extrusionOk="0">
                  <a:moveTo>
                    <a:pt x="638932" y="3662"/>
                  </a:moveTo>
                  <a:cubicBezTo>
                    <a:pt x="350818" y="35342"/>
                    <a:pt x="133682" y="415972"/>
                    <a:pt x="133682" y="687125"/>
                  </a:cubicBezTo>
                  <a:cubicBezTo>
                    <a:pt x="89122" y="687125"/>
                    <a:pt x="44560" y="696090"/>
                    <a:pt x="0" y="696090"/>
                  </a:cubicBezTo>
                  <a:cubicBezTo>
                    <a:pt x="0" y="400770"/>
                    <a:pt x="256134" y="0"/>
                    <a:pt x="572092" y="0"/>
                  </a:cubicBezTo>
                  <a:lnTo>
                    <a:pt x="705773" y="0"/>
                  </a:lnTo>
                  <a:cubicBezTo>
                    <a:pt x="966646" y="0"/>
                    <a:pt x="1194480" y="164953"/>
                    <a:pt x="1259699" y="401044"/>
                  </a:cubicBezTo>
                  <a:lnTo>
                    <a:pt x="1326539" y="401044"/>
                  </a:lnTo>
                  <a:lnTo>
                    <a:pt x="1211024" y="534725"/>
                  </a:lnTo>
                  <a:lnTo>
                    <a:pt x="1059176" y="401044"/>
                  </a:lnTo>
                  <a:lnTo>
                    <a:pt x="1126017" y="401044"/>
                  </a:lnTo>
                  <a:cubicBezTo>
                    <a:pt x="1060799" y="164953"/>
                    <a:pt x="832964" y="0"/>
                    <a:pt x="572091"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black"/>
                </a:solidFill>
                <a:latin typeface="Calibri"/>
              </a:endParaRPr>
            </a:p>
          </p:txBody>
        </p:sp>
        <p:sp>
          <p:nvSpPr>
            <p:cNvPr id="34" name="Curved Down Arrow 1">
              <a:extLst>
                <a:ext uri="{FF2B5EF4-FFF2-40B4-BE49-F238E27FC236}">
                  <a16:creationId xmlns:a16="http://schemas.microsoft.com/office/drawing/2014/main" id="{FE9D6BFF-33C8-4F2D-8CD7-778C0EC2630C}"/>
                </a:ext>
              </a:extLst>
            </p:cNvPr>
            <p:cNvSpPr/>
            <p:nvPr/>
          </p:nvSpPr>
          <p:spPr>
            <a:xfrm>
              <a:off x="3527938" y="1611175"/>
              <a:ext cx="1317406" cy="578129"/>
            </a:xfrm>
            <a:custGeom>
              <a:avLst/>
              <a:gdLst>
                <a:gd name="connsiteX0" fmla="*/ 2190419 w 2339788"/>
                <a:gd name="connsiteY0" fmla="*/ 597478 h 597478"/>
                <a:gd name="connsiteX1" fmla="*/ 2007457 w 2339788"/>
                <a:gd name="connsiteY1" fmla="*/ 448109 h 597478"/>
                <a:gd name="connsiteX2" fmla="*/ 2082142 w 2339788"/>
                <a:gd name="connsiteY2" fmla="*/ 448109 h 597478"/>
                <a:gd name="connsiteX3" fmla="*/ 1057867 w 2339788"/>
                <a:gd name="connsiteY3" fmla="*/ 1 h 597478"/>
                <a:gd name="connsiteX4" fmla="*/ 1207236 w 2339788"/>
                <a:gd name="connsiteY4" fmla="*/ 0 h 597478"/>
                <a:gd name="connsiteX5" fmla="*/ 2231511 w 2339788"/>
                <a:gd name="connsiteY5" fmla="*/ 448108 h 597478"/>
                <a:gd name="connsiteX6" fmla="*/ 2306196 w 2339788"/>
                <a:gd name="connsiteY6" fmla="*/ 448109 h 597478"/>
                <a:gd name="connsiteX7" fmla="*/ 2190419 w 2339788"/>
                <a:gd name="connsiteY7" fmla="*/ 597478 h 597478"/>
                <a:gd name="connsiteX0" fmla="*/ 1132552 w 2339788"/>
                <a:gd name="connsiteY0" fmla="*/ 1491 h 597478"/>
                <a:gd name="connsiteX1" fmla="*/ 149370 w 2339788"/>
                <a:gd name="connsiteY1" fmla="*/ 597478 h 597478"/>
                <a:gd name="connsiteX2" fmla="*/ 0 w 2339788"/>
                <a:gd name="connsiteY2" fmla="*/ 597478 h 597478"/>
                <a:gd name="connsiteX3" fmla="*/ 585959 w 2339788"/>
                <a:gd name="connsiteY3" fmla="*/ 62743 h 597478"/>
                <a:gd name="connsiteX4" fmla="*/ 1132552 w 2339788"/>
                <a:gd name="connsiteY4" fmla="*/ 1490 h 597478"/>
                <a:gd name="connsiteX5" fmla="*/ 1132552 w 2339788"/>
                <a:gd name="connsiteY5" fmla="*/ 1491 h 597478"/>
                <a:gd name="connsiteX0" fmla="*/ 1132552 w 2339788"/>
                <a:gd name="connsiteY0" fmla="*/ 1491 h 597478"/>
                <a:gd name="connsiteX1" fmla="*/ 149370 w 2339788"/>
                <a:gd name="connsiteY1" fmla="*/ 597478 h 597478"/>
                <a:gd name="connsiteX2" fmla="*/ 0 w 2339788"/>
                <a:gd name="connsiteY2" fmla="*/ 597478 h 597478"/>
                <a:gd name="connsiteX3" fmla="*/ 1057867 w 2339788"/>
                <a:gd name="connsiteY3" fmla="*/ 0 h 597478"/>
                <a:gd name="connsiteX4" fmla="*/ 1207236 w 2339788"/>
                <a:gd name="connsiteY4" fmla="*/ 0 h 597478"/>
                <a:gd name="connsiteX5" fmla="*/ 2231511 w 2339788"/>
                <a:gd name="connsiteY5" fmla="*/ 448108 h 597478"/>
                <a:gd name="connsiteX6" fmla="*/ 2306196 w 2339788"/>
                <a:gd name="connsiteY6" fmla="*/ 448109 h 597478"/>
                <a:gd name="connsiteX7" fmla="*/ 2190419 w 2339788"/>
                <a:gd name="connsiteY7" fmla="*/ 597478 h 597478"/>
                <a:gd name="connsiteX8" fmla="*/ 2007457 w 2339788"/>
                <a:gd name="connsiteY8" fmla="*/ 448109 h 597478"/>
                <a:gd name="connsiteX9" fmla="*/ 2082142 w 2339788"/>
                <a:gd name="connsiteY9" fmla="*/ 448109 h 597478"/>
                <a:gd name="connsiteX10" fmla="*/ 1057867 w 2339788"/>
                <a:gd name="connsiteY10" fmla="*/ 1 h 597478"/>
                <a:gd name="connsiteX0" fmla="*/ 2226277 w 2342054"/>
                <a:gd name="connsiteY0" fmla="*/ 597478 h 1009854"/>
                <a:gd name="connsiteX1" fmla="*/ 2043315 w 2342054"/>
                <a:gd name="connsiteY1" fmla="*/ 448109 h 1009854"/>
                <a:gd name="connsiteX2" fmla="*/ 2118000 w 2342054"/>
                <a:gd name="connsiteY2" fmla="*/ 448109 h 1009854"/>
                <a:gd name="connsiteX3" fmla="*/ 1093725 w 2342054"/>
                <a:gd name="connsiteY3" fmla="*/ 1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0" fmla="*/ 1168410 w 2342054"/>
                <a:gd name="connsiteY0" fmla="*/ 1491 h 1009854"/>
                <a:gd name="connsiteX1" fmla="*/ 185228 w 2342054"/>
                <a:gd name="connsiteY1" fmla="*/ 597478 h 1009854"/>
                <a:gd name="connsiteX2" fmla="*/ 35858 w 2342054"/>
                <a:gd name="connsiteY2" fmla="*/ 597478 h 1009854"/>
                <a:gd name="connsiteX3" fmla="*/ 621817 w 2342054"/>
                <a:gd name="connsiteY3" fmla="*/ 62743 h 1009854"/>
                <a:gd name="connsiteX4" fmla="*/ 1168410 w 2342054"/>
                <a:gd name="connsiteY4" fmla="*/ 1490 h 1009854"/>
                <a:gd name="connsiteX5" fmla="*/ 1168410 w 2342054"/>
                <a:gd name="connsiteY5" fmla="*/ 1491 h 1009854"/>
                <a:gd name="connsiteX0" fmla="*/ 1168410 w 2342054"/>
                <a:gd name="connsiteY0" fmla="*/ 1491 h 1009854"/>
                <a:gd name="connsiteX1" fmla="*/ 185228 w 2342054"/>
                <a:gd name="connsiteY1" fmla="*/ 597478 h 1009854"/>
                <a:gd name="connsiteX2" fmla="*/ 0 w 2342054"/>
                <a:gd name="connsiteY2" fmla="*/ 1009854 h 1009854"/>
                <a:gd name="connsiteX3" fmla="*/ 1093725 w 2342054"/>
                <a:gd name="connsiteY3" fmla="*/ 0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8" fmla="*/ 2043315 w 2342054"/>
                <a:gd name="connsiteY8" fmla="*/ 448109 h 1009854"/>
                <a:gd name="connsiteX9" fmla="*/ 2118000 w 2342054"/>
                <a:gd name="connsiteY9" fmla="*/ 448109 h 1009854"/>
                <a:gd name="connsiteX10" fmla="*/ 1093725 w 2342054"/>
                <a:gd name="connsiteY10" fmla="*/ 1 h 1009854"/>
                <a:gd name="connsiteX0" fmla="*/ 2226277 w 2342054"/>
                <a:gd name="connsiteY0" fmla="*/ 597478 h 1009854"/>
                <a:gd name="connsiteX1" fmla="*/ 2043315 w 2342054"/>
                <a:gd name="connsiteY1" fmla="*/ 448109 h 1009854"/>
                <a:gd name="connsiteX2" fmla="*/ 2118000 w 2342054"/>
                <a:gd name="connsiteY2" fmla="*/ 448109 h 1009854"/>
                <a:gd name="connsiteX3" fmla="*/ 1093725 w 2342054"/>
                <a:gd name="connsiteY3" fmla="*/ 1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0" fmla="*/ 1168410 w 2342054"/>
                <a:gd name="connsiteY0" fmla="*/ 1491 h 1009854"/>
                <a:gd name="connsiteX1" fmla="*/ 185228 w 2342054"/>
                <a:gd name="connsiteY1" fmla="*/ 597478 h 1009854"/>
                <a:gd name="connsiteX2" fmla="*/ 35858 w 2342054"/>
                <a:gd name="connsiteY2" fmla="*/ 597478 h 1009854"/>
                <a:gd name="connsiteX3" fmla="*/ 621817 w 2342054"/>
                <a:gd name="connsiteY3" fmla="*/ 62743 h 1009854"/>
                <a:gd name="connsiteX4" fmla="*/ 1168410 w 2342054"/>
                <a:gd name="connsiteY4" fmla="*/ 1490 h 1009854"/>
                <a:gd name="connsiteX5" fmla="*/ 1168410 w 2342054"/>
                <a:gd name="connsiteY5" fmla="*/ 1491 h 1009854"/>
                <a:gd name="connsiteX0" fmla="*/ 1168410 w 2342054"/>
                <a:gd name="connsiteY0" fmla="*/ 1491 h 1009854"/>
                <a:gd name="connsiteX1" fmla="*/ 149369 w 2342054"/>
                <a:gd name="connsiteY1" fmla="*/ 1009854 h 1009854"/>
                <a:gd name="connsiteX2" fmla="*/ 0 w 2342054"/>
                <a:gd name="connsiteY2" fmla="*/ 1009854 h 1009854"/>
                <a:gd name="connsiteX3" fmla="*/ 1093725 w 2342054"/>
                <a:gd name="connsiteY3" fmla="*/ 0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8" fmla="*/ 2043315 w 2342054"/>
                <a:gd name="connsiteY8" fmla="*/ 448109 h 1009854"/>
                <a:gd name="connsiteX9" fmla="*/ 2118000 w 2342054"/>
                <a:gd name="connsiteY9" fmla="*/ 448109 h 1009854"/>
                <a:gd name="connsiteX10" fmla="*/ 1093725 w 2342054"/>
                <a:gd name="connsiteY10" fmla="*/ 1 h 100985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85229 w 2342055"/>
                <a:gd name="connsiteY1" fmla="*/ 597478 h 1027784"/>
                <a:gd name="connsiteX2" fmla="*/ 0 w 2342055"/>
                <a:gd name="connsiteY2" fmla="*/ 1027784 h 1027784"/>
                <a:gd name="connsiteX3" fmla="*/ 621818 w 2342055"/>
                <a:gd name="connsiteY3" fmla="*/ 62743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621818 w 2342055"/>
                <a:gd name="connsiteY3" fmla="*/ 62743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02500 w 2342055"/>
                <a:gd name="connsiteY3" fmla="*/ 125496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38359 w 2342055"/>
                <a:gd name="connsiteY3" fmla="*/ 89637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11465 w 2342055"/>
                <a:gd name="connsiteY3" fmla="*/ 89637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2055" h="1027784" stroke="0" extrusionOk="0">
                  <a:moveTo>
                    <a:pt x="2226278" y="597478"/>
                  </a:moveTo>
                  <a:lnTo>
                    <a:pt x="2043316" y="448109"/>
                  </a:lnTo>
                  <a:lnTo>
                    <a:pt x="2118001" y="448109"/>
                  </a:lnTo>
                  <a:cubicBezTo>
                    <a:pt x="1997405" y="184312"/>
                    <a:pt x="1576111" y="1"/>
                    <a:pt x="1093726" y="1"/>
                  </a:cubicBezTo>
                  <a:lnTo>
                    <a:pt x="1243095" y="0"/>
                  </a:lnTo>
                  <a:cubicBezTo>
                    <a:pt x="1725480" y="0"/>
                    <a:pt x="2146774" y="184311"/>
                    <a:pt x="2267370" y="448108"/>
                  </a:cubicBezTo>
                  <a:lnTo>
                    <a:pt x="2342055" y="448109"/>
                  </a:lnTo>
                  <a:lnTo>
                    <a:pt x="2226278" y="597478"/>
                  </a:lnTo>
                  <a:close/>
                </a:path>
                <a:path w="2342055" h="1027784" fill="darkenLess" stroke="0" extrusionOk="0">
                  <a:moveTo>
                    <a:pt x="1168411" y="1491"/>
                  </a:moveTo>
                  <a:cubicBezTo>
                    <a:pt x="614534" y="23632"/>
                    <a:pt x="158335" y="696246"/>
                    <a:pt x="158335" y="1009855"/>
                  </a:cubicBezTo>
                  <a:lnTo>
                    <a:pt x="0" y="1027784"/>
                  </a:lnTo>
                  <a:cubicBezTo>
                    <a:pt x="0" y="801207"/>
                    <a:pt x="352426" y="190712"/>
                    <a:pt x="711465" y="89637"/>
                  </a:cubicBezTo>
                  <a:cubicBezTo>
                    <a:pt x="880696" y="41996"/>
                    <a:pt x="979795" y="-6049"/>
                    <a:pt x="1168411" y="1490"/>
                  </a:cubicBezTo>
                  <a:lnTo>
                    <a:pt x="1168411" y="1491"/>
                  </a:lnTo>
                  <a:close/>
                </a:path>
                <a:path w="2342055" h="1027784" fill="none" extrusionOk="0">
                  <a:moveTo>
                    <a:pt x="1168411" y="1491"/>
                  </a:moveTo>
                  <a:cubicBezTo>
                    <a:pt x="614534" y="23632"/>
                    <a:pt x="149370" y="696245"/>
                    <a:pt x="149370" y="1009854"/>
                  </a:cubicBezTo>
                  <a:lnTo>
                    <a:pt x="1" y="1009854"/>
                  </a:lnTo>
                  <a:cubicBezTo>
                    <a:pt x="1" y="679876"/>
                    <a:pt x="509482" y="0"/>
                    <a:pt x="1093726" y="0"/>
                  </a:cubicBezTo>
                  <a:lnTo>
                    <a:pt x="1243095" y="0"/>
                  </a:lnTo>
                  <a:cubicBezTo>
                    <a:pt x="1725480" y="0"/>
                    <a:pt x="2146774" y="184311"/>
                    <a:pt x="2267370" y="448108"/>
                  </a:cubicBezTo>
                  <a:lnTo>
                    <a:pt x="2342055" y="448109"/>
                  </a:lnTo>
                  <a:lnTo>
                    <a:pt x="2226278" y="597478"/>
                  </a:lnTo>
                  <a:lnTo>
                    <a:pt x="2043316" y="448109"/>
                  </a:lnTo>
                  <a:lnTo>
                    <a:pt x="2118001" y="448109"/>
                  </a:lnTo>
                  <a:cubicBezTo>
                    <a:pt x="1997405" y="184312"/>
                    <a:pt x="1576111" y="1"/>
                    <a:pt x="1093726" y="1"/>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black"/>
                </a:solidFill>
                <a:latin typeface="Calibri"/>
              </a:endParaRPr>
            </a:p>
          </p:txBody>
        </p:sp>
        <p:cxnSp>
          <p:nvCxnSpPr>
            <p:cNvPr id="41" name="Straight Connector 40">
              <a:extLst>
                <a:ext uri="{FF2B5EF4-FFF2-40B4-BE49-F238E27FC236}">
                  <a16:creationId xmlns:a16="http://schemas.microsoft.com/office/drawing/2014/main" id="{FC8ACDEC-AA38-4308-A836-A64AADDD5C68}"/>
                </a:ext>
              </a:extLst>
            </p:cNvPr>
            <p:cNvCxnSpPr>
              <a:cxnSpLocks/>
            </p:cNvCxnSpPr>
            <p:nvPr/>
          </p:nvCxnSpPr>
          <p:spPr>
            <a:xfrm>
              <a:off x="437362" y="3464712"/>
              <a:ext cx="1097280" cy="0"/>
            </a:xfrm>
            <a:prstGeom prst="line">
              <a:avLst/>
            </a:prstGeom>
            <a:ln w="38100">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38CF281-696A-47D5-83BF-30B8C3871FA4}"/>
                </a:ext>
              </a:extLst>
            </p:cNvPr>
            <p:cNvCxnSpPr/>
            <p:nvPr/>
          </p:nvCxnSpPr>
          <p:spPr>
            <a:xfrm>
              <a:off x="1573218" y="3464712"/>
              <a:ext cx="1097280" cy="0"/>
            </a:xfrm>
            <a:prstGeom prst="line">
              <a:avLst/>
            </a:prstGeom>
            <a:ln w="38100">
              <a:solidFill>
                <a:srgbClr val="F8F2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45EE894-A070-4DE1-B4CA-74ABE7054B7A}"/>
                </a:ext>
              </a:extLst>
            </p:cNvPr>
            <p:cNvCxnSpPr/>
            <p:nvPr/>
          </p:nvCxnSpPr>
          <p:spPr>
            <a:xfrm>
              <a:off x="2709074" y="3464712"/>
              <a:ext cx="1097280" cy="0"/>
            </a:xfrm>
            <a:prstGeom prst="line">
              <a:avLst/>
            </a:prstGeom>
            <a:ln w="38100">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8AFE5F1-28B0-4955-88B8-92D14B2A77C4}"/>
                </a:ext>
              </a:extLst>
            </p:cNvPr>
            <p:cNvCxnSpPr>
              <a:cxnSpLocks/>
            </p:cNvCxnSpPr>
            <p:nvPr/>
          </p:nvCxnSpPr>
          <p:spPr>
            <a:xfrm>
              <a:off x="3837785" y="3464712"/>
              <a:ext cx="594360" cy="0"/>
            </a:xfrm>
            <a:prstGeom prst="line">
              <a:avLst/>
            </a:prstGeom>
            <a:ln w="381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379F39D-EE84-4D9F-A3CD-F996312AEA4E}"/>
                </a:ext>
              </a:extLst>
            </p:cNvPr>
            <p:cNvCxnSpPr>
              <a:cxnSpLocks/>
            </p:cNvCxnSpPr>
            <p:nvPr/>
          </p:nvCxnSpPr>
          <p:spPr>
            <a:xfrm>
              <a:off x="4464844" y="3467094"/>
              <a:ext cx="594360" cy="0"/>
            </a:xfrm>
            <a:prstGeom prst="line">
              <a:avLst/>
            </a:prstGeom>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F7B0852-8D80-46CB-9810-0CCA8C1BE3E6}"/>
                </a:ext>
              </a:extLst>
            </p:cNvPr>
            <p:cNvSpPr txBox="1"/>
            <p:nvPr/>
          </p:nvSpPr>
          <p:spPr>
            <a:xfrm>
              <a:off x="465938" y="3477935"/>
              <a:ext cx="1092992" cy="338554"/>
            </a:xfrm>
            <a:prstGeom prst="rect">
              <a:avLst/>
            </a:prstGeom>
            <a:noFill/>
          </p:spPr>
          <p:txBody>
            <a:bodyPr wrap="square" rtlCol="0">
              <a:spAutoFit/>
            </a:bodyPr>
            <a:lstStyle/>
            <a:p>
              <a:pPr algn="ctr"/>
              <a:r>
                <a:rPr lang="en-US" sz="1600" dirty="0"/>
                <a:t>1</a:t>
              </a:r>
            </a:p>
          </p:txBody>
        </p:sp>
        <p:sp>
          <p:nvSpPr>
            <p:cNvPr id="55" name="TextBox 54">
              <a:extLst>
                <a:ext uri="{FF2B5EF4-FFF2-40B4-BE49-F238E27FC236}">
                  <a16:creationId xmlns:a16="http://schemas.microsoft.com/office/drawing/2014/main" id="{3BC7054D-0867-458C-9D52-B677E25DEDF1}"/>
                </a:ext>
              </a:extLst>
            </p:cNvPr>
            <p:cNvSpPr txBox="1"/>
            <p:nvPr/>
          </p:nvSpPr>
          <p:spPr>
            <a:xfrm>
              <a:off x="1594650" y="3502223"/>
              <a:ext cx="1092992" cy="338554"/>
            </a:xfrm>
            <a:prstGeom prst="rect">
              <a:avLst/>
            </a:prstGeom>
            <a:noFill/>
          </p:spPr>
          <p:txBody>
            <a:bodyPr wrap="square" rtlCol="0">
              <a:spAutoFit/>
            </a:bodyPr>
            <a:lstStyle/>
            <a:p>
              <a:pPr algn="ctr"/>
              <a:r>
                <a:rPr lang="en-US" sz="1600" dirty="0"/>
                <a:t>2</a:t>
              </a:r>
            </a:p>
          </p:txBody>
        </p:sp>
        <p:sp>
          <p:nvSpPr>
            <p:cNvPr id="56" name="TextBox 55">
              <a:extLst>
                <a:ext uri="{FF2B5EF4-FFF2-40B4-BE49-F238E27FC236}">
                  <a16:creationId xmlns:a16="http://schemas.microsoft.com/office/drawing/2014/main" id="{9A979045-30FE-4630-82B1-7B41908BA3C6}"/>
                </a:ext>
              </a:extLst>
            </p:cNvPr>
            <p:cNvSpPr txBox="1"/>
            <p:nvPr/>
          </p:nvSpPr>
          <p:spPr>
            <a:xfrm>
              <a:off x="2703522" y="3502051"/>
              <a:ext cx="1092992" cy="338554"/>
            </a:xfrm>
            <a:prstGeom prst="rect">
              <a:avLst/>
            </a:prstGeom>
            <a:noFill/>
          </p:spPr>
          <p:txBody>
            <a:bodyPr wrap="square" rtlCol="0">
              <a:spAutoFit/>
            </a:bodyPr>
            <a:lstStyle/>
            <a:p>
              <a:pPr algn="ctr"/>
              <a:r>
                <a:rPr lang="en-US" sz="1600" dirty="0"/>
                <a:t>3</a:t>
              </a:r>
            </a:p>
          </p:txBody>
        </p:sp>
        <p:sp>
          <p:nvSpPr>
            <p:cNvPr id="57" name="TextBox 56">
              <a:extLst>
                <a:ext uri="{FF2B5EF4-FFF2-40B4-BE49-F238E27FC236}">
                  <a16:creationId xmlns:a16="http://schemas.microsoft.com/office/drawing/2014/main" id="{59C98B44-BB86-47D1-BA9D-EB2B6761EF4D}"/>
                </a:ext>
              </a:extLst>
            </p:cNvPr>
            <p:cNvSpPr txBox="1"/>
            <p:nvPr/>
          </p:nvSpPr>
          <p:spPr>
            <a:xfrm>
              <a:off x="3809210" y="3480723"/>
              <a:ext cx="627059" cy="338554"/>
            </a:xfrm>
            <a:prstGeom prst="rect">
              <a:avLst/>
            </a:prstGeom>
            <a:noFill/>
          </p:spPr>
          <p:txBody>
            <a:bodyPr wrap="square" rtlCol="0">
              <a:spAutoFit/>
            </a:bodyPr>
            <a:lstStyle/>
            <a:p>
              <a:pPr algn="ctr"/>
              <a:r>
                <a:rPr lang="en-US" sz="1600" dirty="0"/>
                <a:t>4</a:t>
              </a:r>
            </a:p>
          </p:txBody>
        </p:sp>
        <p:sp>
          <p:nvSpPr>
            <p:cNvPr id="58" name="TextBox 57">
              <a:extLst>
                <a:ext uri="{FF2B5EF4-FFF2-40B4-BE49-F238E27FC236}">
                  <a16:creationId xmlns:a16="http://schemas.microsoft.com/office/drawing/2014/main" id="{7C1BB68B-F094-4F82-A313-6D21F5DF6976}"/>
                </a:ext>
              </a:extLst>
            </p:cNvPr>
            <p:cNvSpPr txBox="1"/>
            <p:nvPr/>
          </p:nvSpPr>
          <p:spPr>
            <a:xfrm>
              <a:off x="4456119" y="3468570"/>
              <a:ext cx="627059" cy="338554"/>
            </a:xfrm>
            <a:prstGeom prst="rect">
              <a:avLst/>
            </a:prstGeom>
            <a:noFill/>
          </p:spPr>
          <p:txBody>
            <a:bodyPr wrap="square" rtlCol="0">
              <a:spAutoFit/>
            </a:bodyPr>
            <a:lstStyle/>
            <a:p>
              <a:pPr algn="ctr"/>
              <a:r>
                <a:rPr lang="en-US" sz="1600" dirty="0"/>
                <a:t>5</a:t>
              </a:r>
            </a:p>
          </p:txBody>
        </p:sp>
        <p:sp>
          <p:nvSpPr>
            <p:cNvPr id="59" name="Rectangle 58">
              <a:extLst>
                <a:ext uri="{FF2B5EF4-FFF2-40B4-BE49-F238E27FC236}">
                  <a16:creationId xmlns:a16="http://schemas.microsoft.com/office/drawing/2014/main" id="{9A76E874-A5FE-4AD1-AEC7-6C7BD8DC3FF8}"/>
                </a:ext>
              </a:extLst>
            </p:cNvPr>
            <p:cNvSpPr/>
            <p:nvPr/>
          </p:nvSpPr>
          <p:spPr>
            <a:xfrm>
              <a:off x="1555782" y="3951297"/>
              <a:ext cx="2226892" cy="438582"/>
            </a:xfrm>
            <a:prstGeom prst="rect">
              <a:avLst/>
            </a:prstGeom>
          </p:spPr>
          <p:txBody>
            <a:bodyPr wrap="none">
              <a:spAutoFit/>
            </a:bodyPr>
            <a:lstStyle/>
            <a:p>
              <a:pPr algn="ctr"/>
              <a:r>
                <a:rPr lang="en-US" sz="2250" i="1" dirty="0">
                  <a:solidFill>
                    <a:schemeClr val="bg1">
                      <a:lumMod val="50000"/>
                    </a:schemeClr>
                  </a:solidFill>
                  <a:latin typeface="Calibri" pitchFamily="34" charset="0"/>
                  <a:cs typeface="Arial" charset="0"/>
                </a:rPr>
                <a:t>Proficiency Levels</a:t>
              </a:r>
            </a:p>
          </p:txBody>
        </p:sp>
        <p:cxnSp>
          <p:nvCxnSpPr>
            <p:cNvPr id="62" name="Straight Connector 61">
              <a:extLst>
                <a:ext uri="{FF2B5EF4-FFF2-40B4-BE49-F238E27FC236}">
                  <a16:creationId xmlns:a16="http://schemas.microsoft.com/office/drawing/2014/main" id="{C0182DC3-5689-47D1-B9AE-B30847A049B5}"/>
                </a:ext>
              </a:extLst>
            </p:cNvPr>
            <p:cNvCxnSpPr/>
            <p:nvPr/>
          </p:nvCxnSpPr>
          <p:spPr>
            <a:xfrm flipV="1">
              <a:off x="465937" y="3944900"/>
              <a:ext cx="4543425" cy="12949"/>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5" name="Slide Number Placeholder 3">
            <a:extLst>
              <a:ext uri="{FF2B5EF4-FFF2-40B4-BE49-F238E27FC236}">
                <a16:creationId xmlns:a16="http://schemas.microsoft.com/office/drawing/2014/main" id="{0C18F654-4899-44C4-8249-252918F5C9F3}"/>
              </a:ext>
            </a:extLst>
          </p:cNvPr>
          <p:cNvSpPr>
            <a:spLocks noGrp="1"/>
          </p:cNvSpPr>
          <p:nvPr>
            <p:ph type="sldNum" idx="12"/>
          </p:nvPr>
        </p:nvSpPr>
        <p:spPr>
          <a:xfrm>
            <a:off x="8481083" y="4887307"/>
            <a:ext cx="548700" cy="233671"/>
          </a:xfrm>
        </p:spPr>
        <p:txBody>
          <a:bodyPr/>
          <a:lstStyle/>
          <a:p>
            <a:fld id="{00000000-1234-1234-1234-123412341234}" type="slidenum">
              <a:rPr lang="en" smtClean="0"/>
              <a:pPr/>
              <a:t>25</a:t>
            </a:fld>
            <a:endParaRPr lang="en" dirty="0"/>
          </a:p>
        </p:txBody>
      </p:sp>
    </p:spTree>
    <p:extLst>
      <p:ext uri="{BB962C8B-B14F-4D97-AF65-F5344CB8AC3E}">
        <p14:creationId xmlns:p14="http://schemas.microsoft.com/office/powerpoint/2010/main" val="2344390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A89663-50EA-4A1B-B180-721786D332F1}"/>
              </a:ext>
            </a:extLst>
          </p:cNvPr>
          <p:cNvSpPr>
            <a:spLocks noGrp="1"/>
          </p:cNvSpPr>
          <p:nvPr>
            <p:ph type="body" sz="quarter" idx="13"/>
          </p:nvPr>
        </p:nvSpPr>
        <p:spPr/>
        <p:txBody>
          <a:bodyPr/>
          <a:lstStyle/>
          <a:p>
            <a:r>
              <a:rPr lang="en-US" dirty="0"/>
              <a:t>700-Point Elementary and Middle Schools</a:t>
            </a:r>
          </a:p>
        </p:txBody>
      </p:sp>
      <p:sp>
        <p:nvSpPr>
          <p:cNvPr id="4" name="Slide Number Placeholder 3">
            <a:extLst>
              <a:ext uri="{FF2B5EF4-FFF2-40B4-BE49-F238E27FC236}">
                <a16:creationId xmlns:a16="http://schemas.microsoft.com/office/drawing/2014/main" id="{64E32891-9861-4CFC-BDEE-78950D75DC49}"/>
              </a:ext>
            </a:extLst>
          </p:cNvPr>
          <p:cNvSpPr>
            <a:spLocks noGrp="1"/>
          </p:cNvSpPr>
          <p:nvPr>
            <p:ph type="sldNum" idx="12"/>
          </p:nvPr>
        </p:nvSpPr>
        <p:spPr/>
        <p:txBody>
          <a:bodyPr/>
          <a:lstStyle/>
          <a:p>
            <a:fld id="{00000000-1234-1234-1234-123412341234}" type="slidenum">
              <a:rPr lang="en" smtClean="0"/>
              <a:pPr/>
              <a:t>26</a:t>
            </a:fld>
            <a:endParaRPr lang="en" dirty="0"/>
          </a:p>
        </p:txBody>
      </p:sp>
      <p:graphicFrame>
        <p:nvGraphicFramePr>
          <p:cNvPr id="5" name="Table 4">
            <a:extLst>
              <a:ext uri="{FF2B5EF4-FFF2-40B4-BE49-F238E27FC236}">
                <a16:creationId xmlns:a16="http://schemas.microsoft.com/office/drawing/2014/main" id="{DD746517-2601-4C86-B622-9B551C02182A}"/>
              </a:ext>
            </a:extLst>
          </p:cNvPr>
          <p:cNvGraphicFramePr>
            <a:graphicFrameLocks noGrp="1"/>
          </p:cNvGraphicFramePr>
          <p:nvPr>
            <p:extLst/>
          </p:nvPr>
        </p:nvGraphicFramePr>
        <p:xfrm>
          <a:off x="311699" y="943789"/>
          <a:ext cx="8600481" cy="3169346"/>
        </p:xfrm>
        <a:graphic>
          <a:graphicData uri="http://schemas.openxmlformats.org/drawingml/2006/table">
            <a:tbl>
              <a:tblPr firstRow="1" firstCol="1" bandRow="1"/>
              <a:tblGrid>
                <a:gridCol w="2149900">
                  <a:extLst>
                    <a:ext uri="{9D8B030D-6E8A-4147-A177-3AD203B41FA5}">
                      <a16:colId xmlns:a16="http://schemas.microsoft.com/office/drawing/2014/main" val="1138514343"/>
                    </a:ext>
                  </a:extLst>
                </a:gridCol>
                <a:gridCol w="2149900">
                  <a:extLst>
                    <a:ext uri="{9D8B030D-6E8A-4147-A177-3AD203B41FA5}">
                      <a16:colId xmlns:a16="http://schemas.microsoft.com/office/drawing/2014/main" val="2448646459"/>
                    </a:ext>
                  </a:extLst>
                </a:gridCol>
                <a:gridCol w="2150781">
                  <a:extLst>
                    <a:ext uri="{9D8B030D-6E8A-4147-A177-3AD203B41FA5}">
                      <a16:colId xmlns:a16="http://schemas.microsoft.com/office/drawing/2014/main" val="4033924813"/>
                    </a:ext>
                  </a:extLst>
                </a:gridCol>
                <a:gridCol w="2149900">
                  <a:extLst>
                    <a:ext uri="{9D8B030D-6E8A-4147-A177-3AD203B41FA5}">
                      <a16:colId xmlns:a16="http://schemas.microsoft.com/office/drawing/2014/main" val="2474332453"/>
                    </a:ext>
                  </a:extLst>
                </a:gridCol>
              </a:tblGrid>
              <a:tr h="573466">
                <a:tc>
                  <a:txBody>
                    <a:bodyPr/>
                    <a:lstStyle/>
                    <a:p>
                      <a:pPr algn="ctr"/>
                      <a:r>
                        <a:rPr lang="en-US" sz="1400" b="1" spc="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READING</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39A0BE"/>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39A0BE"/>
                    </a:solidFill>
                  </a:tcPr>
                </a:tc>
                <a:tc>
                  <a:txBody>
                    <a:bodyPr/>
                    <a:lstStyle/>
                    <a:p>
                      <a:pPr algn="ctr"/>
                      <a:r>
                        <a:rPr lang="en-US" sz="1400" b="1" spc="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MATH</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A74A7A"/>
                    </a:solidFill>
                  </a:tcPr>
                </a:tc>
                <a:tc>
                  <a:txBody>
                    <a:bodyPr/>
                    <a:lstStyle/>
                    <a:p>
                      <a:pPr algn="ctr"/>
                      <a:r>
                        <a:rPr lang="en-US" sz="1400" b="1" spc="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SCIENCE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28575" cap="flat" cmpd="sng" algn="ctr">
                      <a:solidFill>
                        <a:srgbClr val="FFFFFF"/>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3A51D"/>
                    </a:solidFill>
                  </a:tcPr>
                </a:tc>
                <a:tc>
                  <a:txBody>
                    <a:bodyPr/>
                    <a:lstStyle/>
                    <a:p>
                      <a:pPr algn="ctr"/>
                      <a:r>
                        <a:rPr lang="en-US" sz="1400" b="1" spc="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ENGLISH LANGUAGE PROGRESS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F3A51D"/>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44546A"/>
                    </a:solidFill>
                  </a:tcPr>
                </a:tc>
                <a:extLst>
                  <a:ext uri="{0D108BD9-81ED-4DB2-BD59-A6C34878D82A}">
                    <a16:rowId xmlns:a16="http://schemas.microsoft.com/office/drawing/2014/main" val="2928690991"/>
                  </a:ext>
                </a:extLst>
              </a:tr>
              <a:tr h="599322">
                <a:tc>
                  <a:txBody>
                    <a:bodyPr/>
                    <a:lstStyle/>
                    <a:p>
                      <a:pPr marL="0" marR="0" algn="ctr">
                        <a:lnSpc>
                          <a:spcPct val="115000"/>
                        </a:lnSpc>
                        <a:spcBef>
                          <a:spcPts val="0"/>
                        </a:spcBef>
                        <a:spcAft>
                          <a:spcPts val="100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600" b="1" cap="small"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100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600" b="1" cap="small"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100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600" b="1" cap="small" dirty="0">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28575" cap="flat" cmpd="sng" algn="ctr">
                      <a:solidFill>
                        <a:srgbClr val="FFFFFF"/>
                      </a:solidFill>
                      <a:prstDash val="solid"/>
                      <a:round/>
                      <a:headEnd type="none" w="med" len="med"/>
                      <a:tailEnd type="none" w="med" len="med"/>
                    </a:lnL>
                    <a:lnR w="12700" cap="flat" cmpd="sng" algn="ctr">
                      <a:solidFill>
                        <a:srgbClr val="FCE4C1"/>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CE4C1"/>
                    </a:solidFill>
                  </a:tcPr>
                </a:tc>
                <a:tc>
                  <a:txBody>
                    <a:bodyPr/>
                    <a:lstStyle/>
                    <a:p>
                      <a:pPr marL="0" marR="0" algn="ctr">
                        <a:lnSpc>
                          <a:spcPct val="115000"/>
                        </a:lnSpc>
                        <a:spcBef>
                          <a:spcPts val="0"/>
                        </a:spcBef>
                        <a:spcAft>
                          <a:spcPts val="100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FCE4C1"/>
                      </a:solidFill>
                      <a:prstDash val="solid"/>
                      <a:round/>
                      <a:headEnd type="none" w="med" len="med"/>
                      <a:tailEnd type="none" w="med" len="med"/>
                    </a:lnL>
                    <a:lnR w="12700" cap="flat" cmpd="sng" algn="ctr">
                      <a:solidFill>
                        <a:srgbClr val="FCE4C1"/>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30824472"/>
                  </a:ext>
                </a:extLst>
              </a:tr>
              <a:tr h="599322">
                <a:tc>
                  <a:txBody>
                    <a:bodyPr/>
                    <a:lstStyle/>
                    <a:p>
                      <a:pPr marL="0" marR="0" algn="ctr">
                        <a:lnSpc>
                          <a:spcPct val="115000"/>
                        </a:lnSpc>
                        <a:spcBef>
                          <a:spcPts val="0"/>
                        </a:spcBef>
                        <a:spcAft>
                          <a:spcPts val="100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All Students</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600" b="1" cap="small"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100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All Students</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600" b="1" cap="small"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100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28575" cap="flat" cmpd="sng" algn="ctr">
                      <a:solidFill>
                        <a:srgbClr val="FFFFF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100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extLst>
                  <a:ext uri="{0D108BD9-81ED-4DB2-BD59-A6C34878D82A}">
                    <a16:rowId xmlns:a16="http://schemas.microsoft.com/office/drawing/2014/main" val="668051421"/>
                  </a:ext>
                </a:extLst>
              </a:tr>
              <a:tr h="599322">
                <a:tc>
                  <a:txBody>
                    <a:bodyPr/>
                    <a:lstStyle/>
                    <a:p>
                      <a:pPr marL="0" marR="0" algn="ctr">
                        <a:lnSpc>
                          <a:spcPct val="115000"/>
                        </a:lnSpc>
                        <a:spcBef>
                          <a:spcPts val="0"/>
                        </a:spcBef>
                        <a:spcAft>
                          <a:spcPts val="100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Lowest 25%</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600" b="1" cap="small"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100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Lowest 25%</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600" b="1" cap="small"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100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28575" cap="flat" cmpd="sng" algn="ctr">
                      <a:solidFill>
                        <a:srgbClr val="FFFFF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100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D9D9D9"/>
                    </a:solidFill>
                  </a:tcPr>
                </a:tc>
                <a:extLst>
                  <a:ext uri="{0D108BD9-81ED-4DB2-BD59-A6C34878D82A}">
                    <a16:rowId xmlns:a16="http://schemas.microsoft.com/office/drawing/2014/main" val="468621895"/>
                  </a:ext>
                </a:extLst>
              </a:tr>
              <a:tr h="599322">
                <a:tc>
                  <a:txBody>
                    <a:bodyPr/>
                    <a:lstStyle/>
                    <a:p>
                      <a:pPr marL="0" marR="0" algn="ctr">
                        <a:lnSpc>
                          <a:spcPct val="115000"/>
                        </a:lnSpc>
                        <a:spcBef>
                          <a:spcPts val="0"/>
                        </a:spcBef>
                        <a:spcAft>
                          <a:spcPts val="100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9BAB6"/>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100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9BAB6"/>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100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28575" cap="flat" cmpd="sng" algn="ctr">
                      <a:solidFill>
                        <a:srgbClr val="FFFFF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Progress to Proficiency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b="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35 </a:t>
                      </a:r>
                      <a:r>
                        <a:rPr lang="en-US" sz="1600" b="1" cap="small"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E2F3"/>
                    </a:solidFill>
                  </a:tcPr>
                </a:tc>
                <a:extLst>
                  <a:ext uri="{0D108BD9-81ED-4DB2-BD59-A6C34878D82A}">
                    <a16:rowId xmlns:a16="http://schemas.microsoft.com/office/drawing/2014/main" val="2019580137"/>
                  </a:ext>
                </a:extLst>
              </a:tr>
            </a:tbl>
          </a:graphicData>
        </a:graphic>
      </p:graphicFrame>
    </p:spTree>
    <p:extLst>
      <p:ext uri="{BB962C8B-B14F-4D97-AF65-F5344CB8AC3E}">
        <p14:creationId xmlns:p14="http://schemas.microsoft.com/office/powerpoint/2010/main" val="213324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A89663-50EA-4A1B-B180-721786D332F1}"/>
              </a:ext>
            </a:extLst>
          </p:cNvPr>
          <p:cNvSpPr>
            <a:spLocks noGrp="1"/>
          </p:cNvSpPr>
          <p:nvPr>
            <p:ph type="body" sz="quarter" idx="13"/>
          </p:nvPr>
        </p:nvSpPr>
        <p:spPr>
          <a:xfrm>
            <a:off x="311700" y="31531"/>
            <a:ext cx="8330024" cy="483624"/>
          </a:xfrm>
        </p:spPr>
        <p:txBody>
          <a:bodyPr/>
          <a:lstStyle/>
          <a:p>
            <a:r>
              <a:rPr lang="en-US" dirty="0"/>
              <a:t>1,000-Point Schools and Districts</a:t>
            </a:r>
          </a:p>
        </p:txBody>
      </p:sp>
      <p:sp>
        <p:nvSpPr>
          <p:cNvPr id="4" name="Slide Number Placeholder 3">
            <a:extLst>
              <a:ext uri="{FF2B5EF4-FFF2-40B4-BE49-F238E27FC236}">
                <a16:creationId xmlns:a16="http://schemas.microsoft.com/office/drawing/2014/main" id="{64E32891-9861-4CFC-BDEE-78950D75DC49}"/>
              </a:ext>
            </a:extLst>
          </p:cNvPr>
          <p:cNvSpPr>
            <a:spLocks noGrp="1"/>
          </p:cNvSpPr>
          <p:nvPr>
            <p:ph type="sldNum" idx="12"/>
          </p:nvPr>
        </p:nvSpPr>
        <p:spPr/>
        <p:txBody>
          <a:bodyPr/>
          <a:lstStyle/>
          <a:p>
            <a:fld id="{00000000-1234-1234-1234-123412341234}" type="slidenum">
              <a:rPr lang="en" smtClean="0"/>
              <a:pPr/>
              <a:t>27</a:t>
            </a:fld>
            <a:endParaRPr lang="en" dirty="0"/>
          </a:p>
        </p:txBody>
      </p:sp>
      <p:graphicFrame>
        <p:nvGraphicFramePr>
          <p:cNvPr id="6" name="Table 5">
            <a:extLst>
              <a:ext uri="{FF2B5EF4-FFF2-40B4-BE49-F238E27FC236}">
                <a16:creationId xmlns:a16="http://schemas.microsoft.com/office/drawing/2014/main" id="{69BB4283-79DE-4187-BA2D-A1F84169482D}"/>
              </a:ext>
            </a:extLst>
          </p:cNvPr>
          <p:cNvGraphicFramePr>
            <a:graphicFrameLocks noGrp="1"/>
          </p:cNvGraphicFramePr>
          <p:nvPr>
            <p:extLst/>
          </p:nvPr>
        </p:nvGraphicFramePr>
        <p:xfrm>
          <a:off x="114217" y="701972"/>
          <a:ext cx="8915564" cy="4319609"/>
        </p:xfrm>
        <a:graphic>
          <a:graphicData uri="http://schemas.openxmlformats.org/drawingml/2006/table">
            <a:tbl>
              <a:tblPr firstRow="1" firstCol="1" bandRow="1"/>
              <a:tblGrid>
                <a:gridCol w="1273652">
                  <a:extLst>
                    <a:ext uri="{9D8B030D-6E8A-4147-A177-3AD203B41FA5}">
                      <a16:colId xmlns:a16="http://schemas.microsoft.com/office/drawing/2014/main" val="2151250311"/>
                    </a:ext>
                  </a:extLst>
                </a:gridCol>
                <a:gridCol w="1273652">
                  <a:extLst>
                    <a:ext uri="{9D8B030D-6E8A-4147-A177-3AD203B41FA5}">
                      <a16:colId xmlns:a16="http://schemas.microsoft.com/office/drawing/2014/main" val="986950394"/>
                    </a:ext>
                  </a:extLst>
                </a:gridCol>
                <a:gridCol w="1273652">
                  <a:extLst>
                    <a:ext uri="{9D8B030D-6E8A-4147-A177-3AD203B41FA5}">
                      <a16:colId xmlns:a16="http://schemas.microsoft.com/office/drawing/2014/main" val="676883020"/>
                    </a:ext>
                  </a:extLst>
                </a:gridCol>
                <a:gridCol w="1273652">
                  <a:extLst>
                    <a:ext uri="{9D8B030D-6E8A-4147-A177-3AD203B41FA5}">
                      <a16:colId xmlns:a16="http://schemas.microsoft.com/office/drawing/2014/main" val="54985685"/>
                    </a:ext>
                  </a:extLst>
                </a:gridCol>
                <a:gridCol w="1273652">
                  <a:extLst>
                    <a:ext uri="{9D8B030D-6E8A-4147-A177-3AD203B41FA5}">
                      <a16:colId xmlns:a16="http://schemas.microsoft.com/office/drawing/2014/main" val="1627986309"/>
                    </a:ext>
                  </a:extLst>
                </a:gridCol>
                <a:gridCol w="1273652">
                  <a:extLst>
                    <a:ext uri="{9D8B030D-6E8A-4147-A177-3AD203B41FA5}">
                      <a16:colId xmlns:a16="http://schemas.microsoft.com/office/drawing/2014/main" val="2970358209"/>
                    </a:ext>
                  </a:extLst>
                </a:gridCol>
                <a:gridCol w="1273652">
                  <a:extLst>
                    <a:ext uri="{9D8B030D-6E8A-4147-A177-3AD203B41FA5}">
                      <a16:colId xmlns:a16="http://schemas.microsoft.com/office/drawing/2014/main" val="4271512691"/>
                    </a:ext>
                  </a:extLst>
                </a:gridCol>
              </a:tblGrid>
              <a:tr h="339591">
                <a:tc>
                  <a:txBody>
                    <a:bodyPr/>
                    <a:lstStyle/>
                    <a:p>
                      <a:pPr algn="ctr"/>
                      <a:r>
                        <a:rPr lang="en-US" sz="9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READING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12700" cap="flat" cmpd="sng" algn="ctr">
                      <a:solidFill>
                        <a:srgbClr val="39A0BE"/>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39A0BE"/>
                    </a:solidFill>
                  </a:tcPr>
                </a:tc>
                <a:tc>
                  <a:txBody>
                    <a:bodyPr/>
                    <a:lstStyle/>
                    <a:p>
                      <a:pPr algn="ctr"/>
                      <a:r>
                        <a:rPr lang="en-US" sz="9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MATH</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A74A7A"/>
                    </a:solidFill>
                  </a:tcPr>
                </a:tc>
                <a:tc>
                  <a:txBody>
                    <a:bodyPr/>
                    <a:lstStyle/>
                    <a:p>
                      <a:pPr algn="ctr"/>
                      <a:r>
                        <a:rPr lang="en-US" sz="9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OTHER SUBJECTS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3A51D"/>
                    </a:solidFill>
                  </a:tcPr>
                </a:tc>
                <a:tc>
                  <a:txBody>
                    <a:bodyPr/>
                    <a:lstStyle/>
                    <a:p>
                      <a:pPr algn="ctr"/>
                      <a:r>
                        <a:rPr lang="en-US" sz="9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GRADUATION </a:t>
                      </a:r>
                      <a:br>
                        <a:rPr lang="en-US" sz="9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lang="en-US" sz="9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4-YEAR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5EAADE"/>
                      </a:solidFill>
                      <a:prstDash val="solid"/>
                      <a:round/>
                      <a:headEnd type="none" w="med" len="med"/>
                      <a:tailEnd type="none" w="med" len="med"/>
                    </a:lnB>
                    <a:solidFill>
                      <a:srgbClr val="5EAADE"/>
                    </a:solidFill>
                  </a:tcPr>
                </a:tc>
                <a:tc>
                  <a:txBody>
                    <a:bodyPr/>
                    <a:lstStyle/>
                    <a:p>
                      <a:pPr algn="ctr"/>
                      <a:r>
                        <a:rPr lang="en-US" sz="9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ACCELERATION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28575" cap="flat" cmpd="sng" algn="ctr">
                      <a:solidFill>
                        <a:srgbClr val="FFFFFF"/>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68C7C3"/>
                      </a:solidFill>
                      <a:prstDash val="solid"/>
                      <a:round/>
                      <a:headEnd type="none" w="med" len="med"/>
                      <a:tailEnd type="none" w="med" len="med"/>
                    </a:lnB>
                    <a:solidFill>
                      <a:srgbClr val="68C7C3"/>
                    </a:solidFill>
                  </a:tcPr>
                </a:tc>
                <a:tc>
                  <a:txBody>
                    <a:bodyPr/>
                    <a:lstStyle/>
                    <a:p>
                      <a:pPr algn="ctr"/>
                      <a:r>
                        <a:rPr lang="en-US" sz="9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COLLEGE &amp; CAREER READINESS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12700" cap="flat" cmpd="sng" algn="ctr">
                      <a:solidFill>
                        <a:srgbClr val="F3A51D"/>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003B70"/>
                      </a:solidFill>
                      <a:prstDash val="solid"/>
                      <a:round/>
                      <a:headEnd type="none" w="med" len="med"/>
                      <a:tailEnd type="none" w="med" len="med"/>
                    </a:lnB>
                    <a:solidFill>
                      <a:srgbClr val="404040"/>
                    </a:solidFill>
                  </a:tcPr>
                </a:tc>
                <a:tc>
                  <a:txBody>
                    <a:bodyPr/>
                    <a:lstStyle/>
                    <a:p>
                      <a:pPr algn="ctr"/>
                      <a:r>
                        <a:rPr lang="en-US" sz="900" b="1" spc="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ENGLISH LANGUAGE PROGRESS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12700" cap="flat" cmpd="sng" algn="ctr">
                      <a:solidFill>
                        <a:srgbClr val="F3A51D"/>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003B70"/>
                      </a:solidFill>
                      <a:prstDash val="solid"/>
                      <a:round/>
                      <a:headEnd type="none" w="med" len="med"/>
                      <a:tailEnd type="none" w="med" len="med"/>
                    </a:lnB>
                    <a:solidFill>
                      <a:srgbClr val="003B70"/>
                    </a:solidFill>
                  </a:tcPr>
                </a:tc>
                <a:extLst>
                  <a:ext uri="{0D108BD9-81ED-4DB2-BD59-A6C34878D82A}">
                    <a16:rowId xmlns:a16="http://schemas.microsoft.com/office/drawing/2014/main" val="1862207169"/>
                  </a:ext>
                </a:extLst>
              </a:tr>
              <a:tr h="986111">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Science</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47.5 </a:t>
                      </a:r>
                      <a:r>
                        <a:rPr lang="en-US" sz="1800" b="1" cap="small" dirty="0">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CE4C1"/>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4-year Cohort Rate</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5EAADE"/>
                          </a:solidFill>
                          <a:effectLst/>
                          <a:latin typeface="Calibri" panose="020F0502020204030204" pitchFamily="34" charset="0"/>
                          <a:ea typeface="Calibri" panose="020F0502020204030204" pitchFamily="34" charset="0"/>
                          <a:cs typeface="Times New Roman" panose="02020603050405020304" pitchFamily="18" charset="0"/>
                        </a:rPr>
                        <a:t>190 </a:t>
                      </a:r>
                      <a:r>
                        <a:rPr lang="en-US" sz="1800" b="1" cap="small" dirty="0">
                          <a:solidFill>
                            <a:srgbClr val="5EAAD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5EAADE"/>
                      </a:solidFill>
                      <a:prstDash val="solid"/>
                      <a:round/>
                      <a:headEnd type="none" w="med" len="med"/>
                      <a:tailEnd type="none" w="med" len="med"/>
                    </a:lnT>
                    <a:lnB w="12700" cap="flat" cmpd="sng" algn="ctr">
                      <a:solidFill>
                        <a:srgbClr val="5EAADE"/>
                      </a:solidFill>
                      <a:prstDash val="solid"/>
                      <a:round/>
                      <a:headEnd type="none" w="med" len="med"/>
                      <a:tailEnd type="none" w="med" len="med"/>
                    </a:lnB>
                    <a:solidFill>
                      <a:srgbClr val="CCDFF3"/>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Performance</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cap="small" dirty="0">
                          <a:solidFill>
                            <a:srgbClr val="68C7C3"/>
                          </a:solidFill>
                          <a:effectLst/>
                          <a:latin typeface="Calibri" panose="020F0502020204030204" pitchFamily="34" charset="0"/>
                          <a:ea typeface="Calibri" panose="020F0502020204030204" pitchFamily="34" charset="0"/>
                          <a:cs typeface="Times New Roman" panose="02020603050405020304" pitchFamily="18" charset="0"/>
                        </a:rPr>
                        <a:t>23.75</a:t>
                      </a:r>
                      <a:r>
                        <a:rPr lang="en-US" sz="1800" b="1" cap="small" dirty="0">
                          <a:solidFill>
                            <a:srgbClr val="68C7C3"/>
                          </a:solidFill>
                          <a:effectLst/>
                          <a:latin typeface="Calibri" panose="020F0502020204030204" pitchFamily="34" charset="0"/>
                          <a:ea typeface="Calibri" panose="020F0502020204030204" pitchFamily="34" charset="0"/>
                          <a:cs typeface="Times New Roman" panose="02020603050405020304" pitchFamily="18" charset="0"/>
                        </a:rPr>
                        <a:t> 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12700" cap="flat" cmpd="sng" algn="ctr">
                      <a:solidFill>
                        <a:srgbClr val="FCE4C1"/>
                      </a:solidFill>
                      <a:prstDash val="solid"/>
                      <a:round/>
                      <a:headEnd type="none" w="med" len="med"/>
                      <a:tailEnd type="none" w="med" len="med"/>
                    </a:lnR>
                    <a:lnT w="12700" cap="flat" cmpd="sng" algn="ctr">
                      <a:solidFill>
                        <a:srgbClr val="68C7C3"/>
                      </a:solidFill>
                      <a:prstDash val="solid"/>
                      <a:round/>
                      <a:headEnd type="none" w="med" len="med"/>
                      <a:tailEnd type="none" w="med" len="med"/>
                    </a:lnT>
                    <a:lnB w="12700" cap="flat" cmpd="sng" algn="ctr">
                      <a:solidFill>
                        <a:srgbClr val="68C7C3"/>
                      </a:solidFill>
                      <a:prstDash val="solid"/>
                      <a:round/>
                      <a:headEnd type="none" w="med" len="med"/>
                      <a:tailEnd type="none" w="med" len="med"/>
                    </a:lnB>
                    <a:solidFill>
                      <a:srgbClr val="D1EBE9"/>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ACT Math </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Performance</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23.75 </a:t>
                      </a:r>
                      <a:r>
                        <a:rPr lang="en-US" sz="1800" b="1" cap="small"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FCE4C1"/>
                      </a:solidFill>
                      <a:prstDash val="solid"/>
                      <a:round/>
                      <a:headEnd type="none" w="med" len="med"/>
                      <a:tailEnd type="none" w="med" len="med"/>
                    </a:lnL>
                    <a:lnR w="12700" cap="flat" cmpd="sng" algn="ctr">
                      <a:solidFill>
                        <a:srgbClr val="FCE4C1"/>
                      </a:solidFill>
                      <a:prstDash val="solid"/>
                      <a:round/>
                      <a:headEnd type="none" w="med" len="med"/>
                      <a:tailEnd type="none" w="med" len="med"/>
                    </a:lnR>
                    <a:lnT w="12700" cap="flat" cmpd="sng" algn="ctr">
                      <a:solidFill>
                        <a:srgbClr val="003B70"/>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lnL w="12700" cap="flat" cmpd="sng" algn="ctr">
                      <a:solidFill>
                        <a:srgbClr val="FCE4C1"/>
                      </a:solidFill>
                      <a:prstDash val="solid"/>
                      <a:round/>
                      <a:headEnd type="none" w="med" len="med"/>
                      <a:tailEnd type="none" w="med" len="med"/>
                    </a:lnL>
                    <a:lnR w="12700" cap="flat" cmpd="sng" algn="ctr">
                      <a:solidFill>
                        <a:srgbClr val="FCE4C1"/>
                      </a:solidFill>
                      <a:prstDash val="solid"/>
                      <a:round/>
                      <a:headEnd type="none" w="med" len="med"/>
                      <a:tailEnd type="none" w="med" len="med"/>
                    </a:lnR>
                    <a:lnT w="12700" cap="flat" cmpd="sng" algn="ctr">
                      <a:solidFill>
                        <a:srgbClr val="003B7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560638463"/>
                  </a:ext>
                </a:extLst>
              </a:tr>
              <a:tr h="1163981">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All Students</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All Students</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U.S. History Proficiency</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47.5 </a:t>
                      </a:r>
                      <a:r>
                        <a:rPr lang="en-US" sz="1800" b="1" cap="small" dirty="0">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CE4C1"/>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5EAADE"/>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Participation</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cap="small" dirty="0">
                          <a:solidFill>
                            <a:srgbClr val="68C7C3"/>
                          </a:solidFill>
                          <a:effectLst/>
                          <a:latin typeface="Calibri" panose="020F0502020204030204" pitchFamily="34" charset="0"/>
                          <a:ea typeface="Calibri" panose="020F0502020204030204" pitchFamily="34" charset="0"/>
                          <a:cs typeface="Times New Roman" panose="02020603050405020304" pitchFamily="18" charset="0"/>
                        </a:rPr>
                        <a:t>23.75</a:t>
                      </a:r>
                      <a:r>
                        <a:rPr lang="en-US" sz="1800" b="1" cap="small" dirty="0">
                          <a:solidFill>
                            <a:srgbClr val="68C7C3"/>
                          </a:solidFill>
                          <a:effectLst/>
                          <a:latin typeface="Calibri" panose="020F0502020204030204" pitchFamily="34" charset="0"/>
                          <a:ea typeface="Calibri" panose="020F0502020204030204" pitchFamily="34" charset="0"/>
                          <a:cs typeface="Times New Roman" panose="02020603050405020304" pitchFamily="18" charset="0"/>
                        </a:rPr>
                        <a:t> pts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68C7C3"/>
                      </a:solidFill>
                      <a:prstDash val="solid"/>
                      <a:round/>
                      <a:headEnd type="none" w="med" len="med"/>
                      <a:tailEnd type="none" w="med" len="med"/>
                    </a:lnT>
                    <a:lnB w="12700" cap="flat" cmpd="sng" algn="ctr">
                      <a:solidFill>
                        <a:srgbClr val="68C7C3"/>
                      </a:solidFill>
                      <a:prstDash val="solid"/>
                      <a:round/>
                      <a:headEnd type="none" w="med" len="med"/>
                      <a:tailEnd type="none" w="med" len="med"/>
                    </a:lnB>
                    <a:solidFill>
                      <a:srgbClr val="D1EBE9"/>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ACT Reading or English </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Performance</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23.75 </a:t>
                      </a:r>
                      <a:r>
                        <a:rPr lang="en-US" sz="1800" b="1" cap="small"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245512146"/>
                  </a:ext>
                </a:extLst>
              </a:tr>
              <a:tr h="914963">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Lowest 25%</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Lowest 25%</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000" b="1"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68C7C3"/>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D9D9D9"/>
                    </a:solidFill>
                  </a:tcPr>
                </a:tc>
                <a:extLst>
                  <a:ext uri="{0D108BD9-81ED-4DB2-BD59-A6C34878D82A}">
                    <a16:rowId xmlns:a16="http://schemas.microsoft.com/office/drawing/2014/main" val="387005074"/>
                  </a:ext>
                </a:extLst>
              </a:tr>
              <a:tr h="914963">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9BAB6"/>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9BAB6"/>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Progress to Proficiency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b="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50 </a:t>
                      </a:r>
                      <a:r>
                        <a:rPr lang="en-US" sz="1800" b="1" cap="small"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E2F3"/>
                    </a:solidFill>
                  </a:tcPr>
                </a:tc>
                <a:extLst>
                  <a:ext uri="{0D108BD9-81ED-4DB2-BD59-A6C34878D82A}">
                    <a16:rowId xmlns:a16="http://schemas.microsoft.com/office/drawing/2014/main" val="3109354657"/>
                  </a:ext>
                </a:extLst>
              </a:tr>
            </a:tbl>
          </a:graphicData>
        </a:graphic>
      </p:graphicFrame>
    </p:spTree>
    <p:extLst>
      <p:ext uri="{BB962C8B-B14F-4D97-AF65-F5344CB8AC3E}">
        <p14:creationId xmlns:p14="http://schemas.microsoft.com/office/powerpoint/2010/main" val="64683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88FBAF-2475-47C4-98F4-EC645BF8E79E}"/>
              </a:ext>
            </a:extLst>
          </p:cNvPr>
          <p:cNvSpPr>
            <a:spLocks noGrp="1"/>
          </p:cNvSpPr>
          <p:nvPr>
            <p:ph type="body" sz="quarter" idx="13"/>
          </p:nvPr>
        </p:nvSpPr>
        <p:spPr/>
        <p:txBody>
          <a:bodyPr/>
          <a:lstStyle/>
          <a:p>
            <a:r>
              <a:rPr lang="en-US" dirty="0"/>
              <a:t>Acceleration</a:t>
            </a:r>
          </a:p>
        </p:txBody>
      </p:sp>
      <p:sp>
        <p:nvSpPr>
          <p:cNvPr id="4" name="Slide Number Placeholder 3">
            <a:extLst>
              <a:ext uri="{FF2B5EF4-FFF2-40B4-BE49-F238E27FC236}">
                <a16:creationId xmlns:a16="http://schemas.microsoft.com/office/drawing/2014/main" id="{2CFBD901-E11F-49EE-82E1-705CB6E34182}"/>
              </a:ext>
            </a:extLst>
          </p:cNvPr>
          <p:cNvSpPr>
            <a:spLocks noGrp="1"/>
          </p:cNvSpPr>
          <p:nvPr>
            <p:ph type="sldNum" idx="12"/>
          </p:nvPr>
        </p:nvSpPr>
        <p:spPr>
          <a:xfrm>
            <a:off x="8481083" y="4887307"/>
            <a:ext cx="548700" cy="233671"/>
          </a:xfrm>
        </p:spPr>
        <p:txBody>
          <a:bodyPr/>
          <a:lstStyle/>
          <a:p>
            <a:fld id="{00000000-1234-1234-1234-123412341234}" type="slidenum">
              <a:rPr lang="en" smtClean="0"/>
              <a:pPr/>
              <a:t>28</a:t>
            </a:fld>
            <a:endParaRPr lang="en" dirty="0"/>
          </a:p>
        </p:txBody>
      </p:sp>
      <p:grpSp>
        <p:nvGrpSpPr>
          <p:cNvPr id="28" name="Group 27">
            <a:extLst>
              <a:ext uri="{FF2B5EF4-FFF2-40B4-BE49-F238E27FC236}">
                <a16:creationId xmlns:a16="http://schemas.microsoft.com/office/drawing/2014/main" id="{7F032DBE-EE71-4126-A8DC-C47CC56547B2}"/>
              </a:ext>
            </a:extLst>
          </p:cNvPr>
          <p:cNvGrpSpPr/>
          <p:nvPr/>
        </p:nvGrpSpPr>
        <p:grpSpPr>
          <a:xfrm>
            <a:off x="462916" y="714230"/>
            <a:ext cx="8166696" cy="3845863"/>
            <a:chOff x="462916" y="714230"/>
            <a:chExt cx="8166696" cy="3845863"/>
          </a:xfrm>
        </p:grpSpPr>
        <p:sp>
          <p:nvSpPr>
            <p:cNvPr id="8" name="TextBox 7">
              <a:extLst>
                <a:ext uri="{FF2B5EF4-FFF2-40B4-BE49-F238E27FC236}">
                  <a16:creationId xmlns:a16="http://schemas.microsoft.com/office/drawing/2014/main" id="{CFCABE19-6D0E-44F3-8141-D89CD25CC30E}"/>
                </a:ext>
              </a:extLst>
            </p:cNvPr>
            <p:cNvSpPr txBox="1"/>
            <p:nvPr/>
          </p:nvSpPr>
          <p:spPr>
            <a:xfrm>
              <a:off x="462916" y="714230"/>
              <a:ext cx="365760" cy="1828800"/>
            </a:xfrm>
            <a:prstGeom prst="rect">
              <a:avLst/>
            </a:prstGeom>
            <a:solidFill>
              <a:schemeClr val="accent6">
                <a:lumMod val="75000"/>
              </a:schemeClr>
            </a:solidFill>
            <a:ln w="12700">
              <a:solidFill>
                <a:schemeClr val="tx1"/>
              </a:solidFill>
            </a:ln>
          </p:spPr>
          <p:txBody>
            <a:bodyPr vert="vert270" wrap="square" rtlCol="0" anchor="ctr" anchorCtr="0">
              <a:spAutoFit/>
            </a:bodyPr>
            <a:lstStyle/>
            <a:p>
              <a:pPr algn="ctr"/>
              <a:r>
                <a:rPr lang="en-US" dirty="0">
                  <a:solidFill>
                    <a:schemeClr val="bg1"/>
                  </a:solidFill>
                </a:rPr>
                <a:t>Participation 50%</a:t>
              </a:r>
            </a:p>
          </p:txBody>
        </p:sp>
        <p:sp>
          <p:nvSpPr>
            <p:cNvPr id="9" name="TextBox 8">
              <a:extLst>
                <a:ext uri="{FF2B5EF4-FFF2-40B4-BE49-F238E27FC236}">
                  <a16:creationId xmlns:a16="http://schemas.microsoft.com/office/drawing/2014/main" id="{6BA288C9-FAB0-44D3-9FAC-C3CCBD43DC25}"/>
                </a:ext>
              </a:extLst>
            </p:cNvPr>
            <p:cNvSpPr txBox="1"/>
            <p:nvPr/>
          </p:nvSpPr>
          <p:spPr>
            <a:xfrm>
              <a:off x="987088" y="904965"/>
              <a:ext cx="2011680" cy="1461939"/>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a:spcAft>
                  <a:spcPts val="600"/>
                </a:spcAft>
              </a:pPr>
              <a:r>
                <a:rPr lang="en-US" u="sng" dirty="0">
                  <a:solidFill>
                    <a:schemeClr val="tx1"/>
                  </a:solidFill>
                </a:rPr>
                <a:t>Numerator</a:t>
              </a:r>
              <a:r>
                <a:rPr lang="en-US" dirty="0">
                  <a:solidFill>
                    <a:schemeClr val="tx1"/>
                  </a:solidFill>
                </a:rPr>
                <a:t>:</a:t>
              </a:r>
            </a:p>
            <a:p>
              <a:r>
                <a:rPr lang="en-US" dirty="0">
                  <a:solidFill>
                    <a:schemeClr val="tx1"/>
                  </a:solidFill>
                </a:rPr>
                <a:t>All students taking accelerated courses (AP, IB, AICE, dual credit/enrollment, industry certification)</a:t>
              </a:r>
            </a:p>
          </p:txBody>
        </p:sp>
        <p:sp>
          <p:nvSpPr>
            <p:cNvPr id="10" name="TextBox 9">
              <a:extLst>
                <a:ext uri="{FF2B5EF4-FFF2-40B4-BE49-F238E27FC236}">
                  <a16:creationId xmlns:a16="http://schemas.microsoft.com/office/drawing/2014/main" id="{88546352-6816-428E-8023-982E53FE5098}"/>
                </a:ext>
              </a:extLst>
            </p:cNvPr>
            <p:cNvSpPr txBox="1"/>
            <p:nvPr/>
          </p:nvSpPr>
          <p:spPr>
            <a:xfrm>
              <a:off x="3391030" y="803154"/>
              <a:ext cx="2011680" cy="1677382"/>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a:spcAft>
                  <a:spcPts val="600"/>
                </a:spcAft>
              </a:pPr>
              <a:r>
                <a:rPr lang="en-US" u="sng" dirty="0">
                  <a:solidFill>
                    <a:schemeClr val="tx1"/>
                  </a:solidFill>
                </a:rPr>
                <a:t>Denominator</a:t>
              </a:r>
              <a:r>
                <a:rPr lang="en-US" dirty="0">
                  <a:solidFill>
                    <a:schemeClr val="tx1"/>
                  </a:solidFill>
                </a:rPr>
                <a:t>:</a:t>
              </a:r>
            </a:p>
            <a:p>
              <a:r>
                <a:rPr lang="en-US" dirty="0">
                  <a:solidFill>
                    <a:schemeClr val="tx1"/>
                  </a:solidFill>
                </a:rPr>
                <a:t>All students enrolled in grades 11 and 12, plus 9</a:t>
              </a:r>
              <a:r>
                <a:rPr lang="en-US" baseline="30000" dirty="0">
                  <a:solidFill>
                    <a:schemeClr val="tx1"/>
                  </a:solidFill>
                </a:rPr>
                <a:t>th</a:t>
              </a:r>
              <a:r>
                <a:rPr lang="en-US" dirty="0">
                  <a:solidFill>
                    <a:schemeClr val="tx1"/>
                  </a:solidFill>
                </a:rPr>
                <a:t> and 10</a:t>
              </a:r>
              <a:r>
                <a:rPr lang="en-US" baseline="30000" dirty="0">
                  <a:solidFill>
                    <a:schemeClr val="tx1"/>
                  </a:solidFill>
                </a:rPr>
                <a:t>th</a:t>
              </a:r>
              <a:r>
                <a:rPr lang="en-US" dirty="0">
                  <a:solidFill>
                    <a:schemeClr val="tx1"/>
                  </a:solidFill>
                </a:rPr>
                <a:t> grade students taking and passing accelerated courses</a:t>
              </a:r>
            </a:p>
          </p:txBody>
        </p:sp>
        <p:sp>
          <p:nvSpPr>
            <p:cNvPr id="11" name="TextBox 10">
              <a:extLst>
                <a:ext uri="{FF2B5EF4-FFF2-40B4-BE49-F238E27FC236}">
                  <a16:creationId xmlns:a16="http://schemas.microsoft.com/office/drawing/2014/main" id="{2D4644CE-102B-4064-B110-4CADEA2E14FD}"/>
                </a:ext>
              </a:extLst>
            </p:cNvPr>
            <p:cNvSpPr txBox="1"/>
            <p:nvPr/>
          </p:nvSpPr>
          <p:spPr>
            <a:xfrm>
              <a:off x="5794972" y="1045456"/>
              <a:ext cx="2103120" cy="1169551"/>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r>
                <a:rPr lang="en-US" u="sng" dirty="0">
                  <a:solidFill>
                    <a:schemeClr val="tx1"/>
                  </a:solidFill>
                </a:rPr>
                <a:t>25 Points Possible</a:t>
              </a:r>
              <a:r>
                <a:rPr lang="en-US" dirty="0">
                  <a:solidFill>
                    <a:schemeClr val="tx1"/>
                  </a:solidFill>
                </a:rPr>
                <a:t>:</a:t>
              </a:r>
            </a:p>
            <a:p>
              <a:endParaRPr lang="en-US" dirty="0">
                <a:solidFill>
                  <a:schemeClr val="tx1"/>
                </a:solidFill>
              </a:endParaRPr>
            </a:p>
            <a:p>
              <a:r>
                <a:rPr lang="en-US" dirty="0">
                  <a:solidFill>
                    <a:schemeClr val="tx1"/>
                  </a:solidFill>
                </a:rPr>
                <a:t>e.g., 133 ÷ 200 = 0.67</a:t>
              </a:r>
            </a:p>
            <a:p>
              <a:endParaRPr lang="en-US" dirty="0">
                <a:solidFill>
                  <a:schemeClr val="tx1"/>
                </a:solidFill>
              </a:endParaRPr>
            </a:p>
            <a:p>
              <a:r>
                <a:rPr lang="en-US" dirty="0">
                  <a:solidFill>
                    <a:schemeClr val="tx1"/>
                  </a:solidFill>
                </a:rPr>
                <a:t>0.67 x 25 = 16.8 points</a:t>
              </a:r>
            </a:p>
          </p:txBody>
        </p:sp>
        <p:sp>
          <p:nvSpPr>
            <p:cNvPr id="12" name="TextBox 11">
              <a:extLst>
                <a:ext uri="{FF2B5EF4-FFF2-40B4-BE49-F238E27FC236}">
                  <a16:creationId xmlns:a16="http://schemas.microsoft.com/office/drawing/2014/main" id="{98EDA66D-5BB8-4869-A480-36CBCFCA210B}"/>
                </a:ext>
              </a:extLst>
            </p:cNvPr>
            <p:cNvSpPr txBox="1"/>
            <p:nvPr/>
          </p:nvSpPr>
          <p:spPr>
            <a:xfrm>
              <a:off x="474576" y="2731293"/>
              <a:ext cx="400110" cy="1828800"/>
            </a:xfrm>
            <a:prstGeom prst="rect">
              <a:avLst/>
            </a:prstGeom>
            <a:solidFill>
              <a:schemeClr val="accent6">
                <a:lumMod val="75000"/>
              </a:schemeClr>
            </a:solidFill>
            <a:ln w="12700">
              <a:solidFill>
                <a:schemeClr val="tx1"/>
              </a:solidFill>
            </a:ln>
          </p:spPr>
          <p:txBody>
            <a:bodyPr vert="vert270" wrap="square" rtlCol="0" anchor="ctr" anchorCtr="0">
              <a:spAutoFit/>
            </a:bodyPr>
            <a:lstStyle/>
            <a:p>
              <a:pPr algn="ctr"/>
              <a:r>
                <a:rPr lang="en-US" dirty="0">
                  <a:solidFill>
                    <a:schemeClr val="bg1"/>
                  </a:solidFill>
                </a:rPr>
                <a:t>Performance 50%</a:t>
              </a:r>
            </a:p>
          </p:txBody>
        </p:sp>
        <p:sp>
          <p:nvSpPr>
            <p:cNvPr id="13" name="TextBox 12">
              <a:extLst>
                <a:ext uri="{FF2B5EF4-FFF2-40B4-BE49-F238E27FC236}">
                  <a16:creationId xmlns:a16="http://schemas.microsoft.com/office/drawing/2014/main" id="{B9563E32-C3EE-4447-A1F0-E48DC46729C9}"/>
                </a:ext>
              </a:extLst>
            </p:cNvPr>
            <p:cNvSpPr txBox="1"/>
            <p:nvPr/>
          </p:nvSpPr>
          <p:spPr>
            <a:xfrm>
              <a:off x="1010686" y="2829743"/>
              <a:ext cx="2011680" cy="1677382"/>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a:spcAft>
                  <a:spcPts val="600"/>
                </a:spcAft>
              </a:pPr>
              <a:r>
                <a:rPr lang="en-US" u="sng" dirty="0">
                  <a:solidFill>
                    <a:schemeClr val="tx1"/>
                  </a:solidFill>
                </a:rPr>
                <a:t>Numerator</a:t>
              </a:r>
              <a:r>
                <a:rPr lang="en-US" dirty="0">
                  <a:solidFill>
                    <a:schemeClr val="tx1"/>
                  </a:solidFill>
                </a:rPr>
                <a:t>:</a:t>
              </a:r>
            </a:p>
            <a:p>
              <a:r>
                <a:rPr lang="en-US" dirty="0">
                  <a:solidFill>
                    <a:schemeClr val="tx1"/>
                  </a:solidFill>
                </a:rPr>
                <a:t>All students meeting performance standards in accelerated courses (e.g., C grade in dual c/e, 3 on AP exam, or 4 on IB)</a:t>
              </a:r>
            </a:p>
          </p:txBody>
        </p:sp>
        <p:sp>
          <p:nvSpPr>
            <p:cNvPr id="15" name="TextBox 14">
              <a:extLst>
                <a:ext uri="{FF2B5EF4-FFF2-40B4-BE49-F238E27FC236}">
                  <a16:creationId xmlns:a16="http://schemas.microsoft.com/office/drawing/2014/main" id="{7549633F-CE1A-4023-9777-716D6DEA2917}"/>
                </a:ext>
              </a:extLst>
            </p:cNvPr>
            <p:cNvSpPr txBox="1"/>
            <p:nvPr/>
          </p:nvSpPr>
          <p:spPr>
            <a:xfrm>
              <a:off x="5794972" y="3060916"/>
              <a:ext cx="2103120" cy="1169551"/>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r>
                <a:rPr lang="en-US" u="sng" dirty="0">
                  <a:solidFill>
                    <a:schemeClr val="tx1"/>
                  </a:solidFill>
                </a:rPr>
                <a:t>25 Points Possible</a:t>
              </a:r>
              <a:r>
                <a:rPr lang="en-US" dirty="0">
                  <a:solidFill>
                    <a:schemeClr val="tx1"/>
                  </a:solidFill>
                </a:rPr>
                <a:t>:</a:t>
              </a:r>
            </a:p>
            <a:p>
              <a:endParaRPr lang="en-US" dirty="0">
                <a:solidFill>
                  <a:schemeClr val="tx1"/>
                </a:solidFill>
              </a:endParaRPr>
            </a:p>
            <a:p>
              <a:r>
                <a:rPr lang="en-US" dirty="0">
                  <a:solidFill>
                    <a:schemeClr val="tx1"/>
                  </a:solidFill>
                </a:rPr>
                <a:t>e.g., 72 ÷ 133 = 0.54</a:t>
              </a:r>
            </a:p>
            <a:p>
              <a:endParaRPr lang="en-US" dirty="0">
                <a:solidFill>
                  <a:schemeClr val="tx1"/>
                </a:solidFill>
              </a:endParaRPr>
            </a:p>
            <a:p>
              <a:r>
                <a:rPr lang="en-US" dirty="0">
                  <a:solidFill>
                    <a:schemeClr val="tx1"/>
                  </a:solidFill>
                </a:rPr>
                <a:t>0.54 x 25 = 13.5 points</a:t>
              </a:r>
            </a:p>
          </p:txBody>
        </p:sp>
        <p:sp>
          <p:nvSpPr>
            <p:cNvPr id="16" name="TextBox 15">
              <a:extLst>
                <a:ext uri="{FF2B5EF4-FFF2-40B4-BE49-F238E27FC236}">
                  <a16:creationId xmlns:a16="http://schemas.microsoft.com/office/drawing/2014/main" id="{E16D614E-5A3F-4034-96F5-7A21A178EDA4}"/>
                </a:ext>
              </a:extLst>
            </p:cNvPr>
            <p:cNvSpPr txBox="1"/>
            <p:nvPr/>
          </p:nvSpPr>
          <p:spPr>
            <a:xfrm>
              <a:off x="3391378" y="2914723"/>
              <a:ext cx="2011680" cy="1461939"/>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a:spcAft>
                  <a:spcPts val="600"/>
                </a:spcAft>
              </a:pPr>
              <a:r>
                <a:rPr lang="en-US" u="sng" dirty="0">
                  <a:solidFill>
                    <a:schemeClr val="tx1"/>
                  </a:solidFill>
                </a:rPr>
                <a:t>Denominator</a:t>
              </a:r>
              <a:r>
                <a:rPr lang="en-US" dirty="0">
                  <a:solidFill>
                    <a:schemeClr val="tx1"/>
                  </a:solidFill>
                </a:rPr>
                <a:t>:</a:t>
              </a:r>
            </a:p>
            <a:p>
              <a:r>
                <a:rPr lang="en-US" dirty="0">
                  <a:solidFill>
                    <a:schemeClr val="tx1"/>
                  </a:solidFill>
                </a:rPr>
                <a:t>All students taking accelerated courses (AP, IB, AICE, dual credit/ enrollment, industry certification)</a:t>
              </a:r>
            </a:p>
          </p:txBody>
        </p:sp>
        <p:sp>
          <p:nvSpPr>
            <p:cNvPr id="17" name="TextBox 16">
              <a:extLst>
                <a:ext uri="{FF2B5EF4-FFF2-40B4-BE49-F238E27FC236}">
                  <a16:creationId xmlns:a16="http://schemas.microsoft.com/office/drawing/2014/main" id="{095226A0-1416-41AE-A313-87A3760D7BE4}"/>
                </a:ext>
              </a:extLst>
            </p:cNvPr>
            <p:cNvSpPr txBox="1"/>
            <p:nvPr/>
          </p:nvSpPr>
          <p:spPr>
            <a:xfrm>
              <a:off x="7166572" y="2480536"/>
              <a:ext cx="1463040" cy="307777"/>
            </a:xfrm>
            <a:prstGeom prst="rect">
              <a:avLst/>
            </a:prstGeom>
            <a:solidFill>
              <a:srgbClr val="FFCC00"/>
            </a:solidFill>
            <a:ln w="12700">
              <a:solidFill>
                <a:schemeClr val="tx1"/>
              </a:solidFill>
            </a:ln>
          </p:spPr>
          <p:txBody>
            <a:bodyPr wrap="square" rtlCol="0" anchor="ctr" anchorCtr="0">
              <a:spAutoFit/>
            </a:bodyPr>
            <a:lstStyle/>
            <a:p>
              <a:r>
                <a:rPr lang="en-US" dirty="0">
                  <a:solidFill>
                    <a:schemeClr val="tx1"/>
                  </a:solidFill>
                </a:rPr>
                <a:t>30.3 points total</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0C2AEC-B858-4433-A3B6-E2639364F6A3}"/>
                    </a:ext>
                  </a:extLst>
                </p:cNvPr>
                <p:cNvSpPr txBox="1"/>
                <p:nvPr/>
              </p:nvSpPr>
              <p:spPr>
                <a:xfrm>
                  <a:off x="2956729" y="1346666"/>
                  <a:ext cx="485775"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dirty="0"/>
                </a:p>
              </p:txBody>
            </p:sp>
          </mc:Choice>
          <mc:Fallback xmlns="">
            <p:sp>
              <p:nvSpPr>
                <p:cNvPr id="18" name="TextBox 17">
                  <a:extLst>
                    <a:ext uri="{FF2B5EF4-FFF2-40B4-BE49-F238E27FC236}">
                      <a16:creationId xmlns:a16="http://schemas.microsoft.com/office/drawing/2014/main" id="{9D0C2AEC-B858-4433-A3B6-E2639364F6A3}"/>
                    </a:ext>
                  </a:extLst>
                </p:cNvPr>
                <p:cNvSpPr txBox="1">
                  <a:spLocks noRot="1" noChangeAspect="1" noMove="1" noResize="1" noEditPoints="1" noAdjustHandles="1" noChangeArrowheads="1" noChangeShapeType="1" noTextEdit="1"/>
                </p:cNvSpPr>
                <p:nvPr/>
              </p:nvSpPr>
              <p:spPr>
                <a:xfrm>
                  <a:off x="2956729" y="1346666"/>
                  <a:ext cx="485775" cy="58477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94FF736-ADDD-4913-979A-648B71C74170}"/>
                    </a:ext>
                  </a:extLst>
                </p:cNvPr>
                <p:cNvSpPr txBox="1"/>
                <p:nvPr/>
              </p:nvSpPr>
              <p:spPr>
                <a:xfrm>
                  <a:off x="2951838" y="3345714"/>
                  <a:ext cx="485775"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dirty="0"/>
                </a:p>
              </p:txBody>
            </p:sp>
          </mc:Choice>
          <mc:Fallback xmlns="">
            <p:sp>
              <p:nvSpPr>
                <p:cNvPr id="19" name="TextBox 18">
                  <a:extLst>
                    <a:ext uri="{FF2B5EF4-FFF2-40B4-BE49-F238E27FC236}">
                      <a16:creationId xmlns:a16="http://schemas.microsoft.com/office/drawing/2014/main" id="{294FF736-ADDD-4913-979A-648B71C74170}"/>
                    </a:ext>
                  </a:extLst>
                </p:cNvPr>
                <p:cNvSpPr txBox="1">
                  <a:spLocks noRot="1" noChangeAspect="1" noMove="1" noResize="1" noEditPoints="1" noAdjustHandles="1" noChangeArrowheads="1" noChangeShapeType="1" noTextEdit="1"/>
                </p:cNvSpPr>
                <p:nvPr/>
              </p:nvSpPr>
              <p:spPr>
                <a:xfrm>
                  <a:off x="2951838" y="3345714"/>
                  <a:ext cx="485775"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5CF812D-619F-4470-A9E2-0B9B491A7CFB}"/>
                    </a:ext>
                  </a:extLst>
                </p:cNvPr>
                <p:cNvSpPr txBox="1"/>
                <p:nvPr/>
              </p:nvSpPr>
              <p:spPr>
                <a:xfrm>
                  <a:off x="5327935" y="1335355"/>
                  <a:ext cx="541813"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ea typeface="Cambria Math" panose="02040503050406030204" pitchFamily="18" charset="0"/>
                          </a:rPr>
                          <m:t>=</m:t>
                        </m:r>
                      </m:oMath>
                    </m:oMathPara>
                  </a14:m>
                  <a:endParaRPr lang="en-US" sz="3200" dirty="0"/>
                </a:p>
              </p:txBody>
            </p:sp>
          </mc:Choice>
          <mc:Fallback xmlns="">
            <p:sp>
              <p:nvSpPr>
                <p:cNvPr id="20" name="TextBox 19">
                  <a:extLst>
                    <a:ext uri="{FF2B5EF4-FFF2-40B4-BE49-F238E27FC236}">
                      <a16:creationId xmlns:a16="http://schemas.microsoft.com/office/drawing/2014/main" id="{C5CF812D-619F-4470-A9E2-0B9B491A7CFB}"/>
                    </a:ext>
                  </a:extLst>
                </p:cNvPr>
                <p:cNvSpPr txBox="1">
                  <a:spLocks noRot="1" noChangeAspect="1" noMove="1" noResize="1" noEditPoints="1" noAdjustHandles="1" noChangeArrowheads="1" noChangeShapeType="1" noTextEdit="1"/>
                </p:cNvSpPr>
                <p:nvPr/>
              </p:nvSpPr>
              <p:spPr>
                <a:xfrm>
                  <a:off x="5327935" y="1335355"/>
                  <a:ext cx="54181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07CFCCA-8698-4EAC-B6C1-EE565D4CE371}"/>
                    </a:ext>
                  </a:extLst>
                </p:cNvPr>
                <p:cNvSpPr txBox="1"/>
                <p:nvPr/>
              </p:nvSpPr>
              <p:spPr>
                <a:xfrm>
                  <a:off x="5330351" y="3345714"/>
                  <a:ext cx="541813"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ea typeface="Cambria Math" panose="02040503050406030204" pitchFamily="18" charset="0"/>
                          </a:rPr>
                          <m:t>=</m:t>
                        </m:r>
                      </m:oMath>
                    </m:oMathPara>
                  </a14:m>
                  <a:endParaRPr lang="en-US" sz="3200" dirty="0"/>
                </a:p>
              </p:txBody>
            </p:sp>
          </mc:Choice>
          <mc:Fallback xmlns="">
            <p:sp>
              <p:nvSpPr>
                <p:cNvPr id="21" name="TextBox 20">
                  <a:extLst>
                    <a:ext uri="{FF2B5EF4-FFF2-40B4-BE49-F238E27FC236}">
                      <a16:creationId xmlns:a16="http://schemas.microsoft.com/office/drawing/2014/main" id="{907CFCCA-8698-4EAC-B6C1-EE565D4CE371}"/>
                    </a:ext>
                  </a:extLst>
                </p:cNvPr>
                <p:cNvSpPr txBox="1">
                  <a:spLocks noRot="1" noChangeAspect="1" noMove="1" noResize="1" noEditPoints="1" noAdjustHandles="1" noChangeArrowheads="1" noChangeShapeType="1" noTextEdit="1"/>
                </p:cNvSpPr>
                <p:nvPr/>
              </p:nvSpPr>
              <p:spPr>
                <a:xfrm>
                  <a:off x="5330351" y="3345714"/>
                  <a:ext cx="541813" cy="584775"/>
                </a:xfrm>
                <a:prstGeom prst="rect">
                  <a:avLst/>
                </a:prstGeom>
                <a:blipFill>
                  <a:blip r:embed="rId5"/>
                  <a:stretch>
                    <a:fillRect/>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3D451914-78FF-4827-9F03-EC8999885CE7}"/>
                </a:ext>
              </a:extLst>
            </p:cNvPr>
            <p:cNvCxnSpPr>
              <a:cxnSpLocks/>
            </p:cNvCxnSpPr>
            <p:nvPr/>
          </p:nvCxnSpPr>
          <p:spPr>
            <a:xfrm>
              <a:off x="7166572" y="2210740"/>
              <a:ext cx="136371" cy="269796"/>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E2692B24-5B24-49F8-AC79-C1FA041AB5FC}"/>
                </a:ext>
              </a:extLst>
            </p:cNvPr>
            <p:cNvCxnSpPr>
              <a:cxnSpLocks/>
            </p:cNvCxnSpPr>
            <p:nvPr/>
          </p:nvCxnSpPr>
          <p:spPr>
            <a:xfrm flipV="1">
              <a:off x="7166571" y="2791121"/>
              <a:ext cx="136371" cy="269795"/>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788992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912D05-0F74-44E6-82EA-203C9B1D73AF}"/>
              </a:ext>
            </a:extLst>
          </p:cNvPr>
          <p:cNvSpPr>
            <a:spLocks noGrp="1"/>
          </p:cNvSpPr>
          <p:nvPr>
            <p:ph type="body" sz="quarter" idx="13"/>
          </p:nvPr>
        </p:nvSpPr>
        <p:spPr/>
        <p:txBody>
          <a:bodyPr/>
          <a:lstStyle/>
          <a:p>
            <a:r>
              <a:rPr lang="en-US" dirty="0"/>
              <a:t>College and Career Readiness (CCR)</a:t>
            </a:r>
          </a:p>
        </p:txBody>
      </p:sp>
      <p:sp>
        <p:nvSpPr>
          <p:cNvPr id="3" name="Text Placeholder 2">
            <a:extLst>
              <a:ext uri="{FF2B5EF4-FFF2-40B4-BE49-F238E27FC236}">
                <a16:creationId xmlns:a16="http://schemas.microsoft.com/office/drawing/2014/main" id="{94AA383A-1154-4969-A258-F4D50FBB71F0}"/>
              </a:ext>
            </a:extLst>
          </p:cNvPr>
          <p:cNvSpPr>
            <a:spLocks noGrp="1"/>
          </p:cNvSpPr>
          <p:nvPr>
            <p:ph type="body" sz="quarter" idx="14"/>
          </p:nvPr>
        </p:nvSpPr>
        <p:spPr>
          <a:xfrm>
            <a:off x="311699" y="958055"/>
            <a:ext cx="1463040" cy="3200400"/>
          </a:xfrm>
          <a:solidFill>
            <a:schemeClr val="accent5">
              <a:lumMod val="50000"/>
            </a:schemeClr>
          </a:solidFill>
          <a:ln w="12700">
            <a:solidFill>
              <a:schemeClr val="dk1">
                <a:shade val="95000"/>
                <a:satMod val="105000"/>
              </a:schemeClr>
            </a:solidFill>
          </a:ln>
        </p:spPr>
        <p:txBody>
          <a:bodyPr/>
          <a:lstStyle/>
          <a:p>
            <a:pPr marL="0" indent="0">
              <a:lnSpc>
                <a:spcPct val="100000"/>
              </a:lnSpc>
              <a:spcAft>
                <a:spcPts val="0"/>
              </a:spcAft>
              <a:buNone/>
            </a:pPr>
            <a:r>
              <a:rPr lang="en-US" sz="1800" dirty="0">
                <a:solidFill>
                  <a:schemeClr val="bg1"/>
                </a:solidFill>
              </a:rPr>
              <a:t>CCR </a:t>
            </a:r>
          </a:p>
          <a:p>
            <a:pPr marL="0" indent="0">
              <a:lnSpc>
                <a:spcPct val="100000"/>
              </a:lnSpc>
              <a:spcAft>
                <a:spcPts val="0"/>
              </a:spcAft>
              <a:buNone/>
            </a:pPr>
            <a:r>
              <a:rPr lang="en-US" sz="1800" dirty="0">
                <a:solidFill>
                  <a:schemeClr val="bg1"/>
                </a:solidFill>
              </a:rPr>
              <a:t>(from ACT) includes:</a:t>
            </a:r>
          </a:p>
          <a:p>
            <a:pPr marL="0" indent="0">
              <a:lnSpc>
                <a:spcPct val="100000"/>
              </a:lnSpc>
              <a:spcAft>
                <a:spcPts val="0"/>
              </a:spcAft>
              <a:buNone/>
            </a:pPr>
            <a:endParaRPr lang="en-US" sz="1800" dirty="0">
              <a:solidFill>
                <a:schemeClr val="bg1"/>
              </a:solidFill>
            </a:endParaRPr>
          </a:p>
          <a:p>
            <a:pPr marL="0" indent="0">
              <a:lnSpc>
                <a:spcPct val="100000"/>
              </a:lnSpc>
              <a:spcAft>
                <a:spcPts val="0"/>
              </a:spcAft>
              <a:buNone/>
            </a:pPr>
            <a:r>
              <a:rPr lang="en-US" sz="1800" dirty="0">
                <a:solidFill>
                  <a:schemeClr val="bg1"/>
                </a:solidFill>
              </a:rPr>
              <a:t>50% English or Reading;</a:t>
            </a:r>
          </a:p>
          <a:p>
            <a:pPr marL="0" indent="0">
              <a:lnSpc>
                <a:spcPct val="100000"/>
              </a:lnSpc>
              <a:spcAft>
                <a:spcPts val="0"/>
              </a:spcAft>
              <a:buNone/>
            </a:pPr>
            <a:r>
              <a:rPr lang="en-US" sz="1800" dirty="0">
                <a:solidFill>
                  <a:schemeClr val="bg1"/>
                </a:solidFill>
              </a:rPr>
              <a:t>+</a:t>
            </a:r>
          </a:p>
          <a:p>
            <a:pPr marL="0" indent="0">
              <a:lnSpc>
                <a:spcPct val="100000"/>
              </a:lnSpc>
              <a:spcAft>
                <a:spcPts val="0"/>
              </a:spcAft>
              <a:buNone/>
            </a:pPr>
            <a:r>
              <a:rPr lang="en-US" sz="1800" dirty="0">
                <a:solidFill>
                  <a:schemeClr val="bg1"/>
                </a:solidFill>
              </a:rPr>
              <a:t>50% Math</a:t>
            </a:r>
          </a:p>
          <a:p>
            <a:pPr marL="0" indent="0">
              <a:lnSpc>
                <a:spcPct val="100000"/>
              </a:lnSpc>
              <a:spcAft>
                <a:spcPts val="0"/>
              </a:spcAft>
              <a:buNone/>
            </a:pPr>
            <a:endParaRPr lang="en-US" sz="1800" dirty="0">
              <a:solidFill>
                <a:schemeClr val="bg1"/>
              </a:solidFill>
            </a:endParaRPr>
          </a:p>
          <a:p>
            <a:pPr marL="0" indent="0" algn="ctr">
              <a:buNone/>
            </a:pPr>
            <a:endParaRPr lang="en-US" dirty="0">
              <a:solidFill>
                <a:schemeClr val="bg1"/>
              </a:solidFill>
            </a:endParaRPr>
          </a:p>
        </p:txBody>
      </p:sp>
      <p:sp>
        <p:nvSpPr>
          <p:cNvPr id="4" name="Slide Number Placeholder 3">
            <a:extLst>
              <a:ext uri="{FF2B5EF4-FFF2-40B4-BE49-F238E27FC236}">
                <a16:creationId xmlns:a16="http://schemas.microsoft.com/office/drawing/2014/main" id="{1348950F-F93A-4D7D-8E73-C97F08FDC0C5}"/>
              </a:ext>
            </a:extLst>
          </p:cNvPr>
          <p:cNvSpPr>
            <a:spLocks noGrp="1"/>
          </p:cNvSpPr>
          <p:nvPr>
            <p:ph type="sldNum" idx="12"/>
          </p:nvPr>
        </p:nvSpPr>
        <p:spPr/>
        <p:txBody>
          <a:bodyPr/>
          <a:lstStyle/>
          <a:p>
            <a:fld id="{00000000-1234-1234-1234-123412341234}" type="slidenum">
              <a:rPr lang="en" smtClean="0"/>
              <a:pPr/>
              <a:t>29</a:t>
            </a:fld>
            <a:endParaRPr lang="en" dirty="0"/>
          </a:p>
        </p:txBody>
      </p:sp>
      <p:sp>
        <p:nvSpPr>
          <p:cNvPr id="11" name="Text Placeholder 2">
            <a:extLst>
              <a:ext uri="{FF2B5EF4-FFF2-40B4-BE49-F238E27FC236}">
                <a16:creationId xmlns:a16="http://schemas.microsoft.com/office/drawing/2014/main" id="{BCFEA8A5-DA27-4B86-BE20-DA4BAF1EB944}"/>
              </a:ext>
            </a:extLst>
          </p:cNvPr>
          <p:cNvSpPr txBox="1">
            <a:spLocks/>
          </p:cNvSpPr>
          <p:nvPr/>
        </p:nvSpPr>
        <p:spPr>
          <a:xfrm>
            <a:off x="1973219" y="964406"/>
            <a:ext cx="1600200" cy="3200400"/>
          </a:xfrm>
          <a:prstGeom prst="rect">
            <a:avLst/>
          </a:prstGeom>
          <a:solidFill>
            <a:schemeClr val="accent6">
              <a:lumMod val="75000"/>
            </a:schemeClr>
          </a:solidFill>
          <a:ln w="12700">
            <a:solidFill>
              <a:schemeClr val="dk1">
                <a:shade val="95000"/>
                <a:satMod val="105000"/>
              </a:schemeClr>
            </a:solidFill>
          </a:ln>
        </p:spPr>
        <p:txBody>
          <a:bodyPr lIns="91425" tIns="91425" rIns="91425" bIns="91425" anchor="t" anchorCtr="0"/>
          <a:lstStyle>
            <a:defPPr marR="0" lvl="0" algn="l" rtl="0">
              <a:lnSpc>
                <a:spcPct val="100000"/>
              </a:lnSpc>
              <a:spcBef>
                <a:spcPts val="0"/>
              </a:spcBef>
              <a:spcAft>
                <a:spcPts val="0"/>
              </a:spcAft>
            </a:defPPr>
            <a:lvl1pPr marL="342904" marR="0" lvl="0" indent="-342904" algn="l" defTabSz="457206" rtl="0" eaLnBrk="1" hangingPunct="1">
              <a:lnSpc>
                <a:spcPct val="115000"/>
              </a:lnSpc>
              <a:spcBef>
                <a:spcPts val="0"/>
              </a:spcBef>
              <a:spcAft>
                <a:spcPts val="1600"/>
              </a:spcAft>
              <a:buClr>
                <a:schemeClr val="dk2"/>
              </a:buClr>
              <a:buSzPct val="100000"/>
              <a:buFont typeface="Arial" charset="0"/>
              <a:buChar char="•"/>
              <a:tabLst>
                <a:tab pos="457206" algn="l"/>
              </a:tabLst>
              <a:defRPr sz="2400" b="0" i="0" u="none" strike="noStrike" cap="none">
                <a:solidFill>
                  <a:schemeClr val="accent3">
                    <a:lumMod val="50000"/>
                  </a:schemeClr>
                </a:solidFill>
                <a:latin typeface="Arial"/>
                <a:ea typeface="Arial"/>
                <a:cs typeface="Arial"/>
                <a:sym typeface="Arial"/>
              </a:defRPr>
            </a:lvl1pPr>
            <a:lvl2pPr marR="0" lvl="1"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2pPr>
            <a:lvl3pPr marR="0" lvl="2"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3pPr>
            <a:lvl4pPr marR="0" lvl="3"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4pPr>
            <a:lvl5pPr marR="0" lvl="4"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5pPr>
            <a:lvl6pPr marR="0" lvl="5"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6pPr>
            <a:lvl7pPr marR="0" lvl="6"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7pPr>
            <a:lvl8pPr marR="0" lvl="7"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8pPr>
            <a:lvl9pPr marR="0" lvl="8"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9pPr>
          </a:lstStyle>
          <a:p>
            <a:pPr marL="0" indent="0">
              <a:lnSpc>
                <a:spcPct val="100000"/>
              </a:lnSpc>
              <a:spcAft>
                <a:spcPts val="1200"/>
              </a:spcAft>
              <a:buFont typeface="Arial" charset="0"/>
              <a:buNone/>
            </a:pPr>
            <a:r>
              <a:rPr lang="en-US" sz="1800" u="sng" dirty="0">
                <a:solidFill>
                  <a:schemeClr val="bg1"/>
                </a:solidFill>
              </a:rPr>
              <a:t>Numerator</a:t>
            </a:r>
            <a:r>
              <a:rPr lang="en-US" sz="1800" dirty="0">
                <a:solidFill>
                  <a:schemeClr val="bg1"/>
                </a:solidFill>
              </a:rPr>
              <a:t>:</a:t>
            </a:r>
          </a:p>
          <a:p>
            <a:pPr marL="0" indent="0">
              <a:lnSpc>
                <a:spcPct val="100000"/>
              </a:lnSpc>
              <a:spcAft>
                <a:spcPts val="0"/>
              </a:spcAft>
              <a:buFont typeface="Arial" charset="0"/>
              <a:buNone/>
            </a:pPr>
            <a:r>
              <a:rPr lang="en-US" sz="1800" dirty="0">
                <a:solidFill>
                  <a:schemeClr val="bg1"/>
                </a:solidFill>
              </a:rPr>
              <a:t>All students meeting ACT benchmarks (18 in English or 22 in Reading; 22 in Math)</a:t>
            </a:r>
          </a:p>
          <a:p>
            <a:pPr marL="0" indent="0" algn="ctr">
              <a:buFont typeface="Arial" charset="0"/>
              <a:buNone/>
            </a:pPr>
            <a:endParaRPr lang="en-US" dirty="0">
              <a:solidFill>
                <a:schemeClr val="bg1"/>
              </a:solidFill>
            </a:endParaRPr>
          </a:p>
        </p:txBody>
      </p:sp>
      <p:sp>
        <p:nvSpPr>
          <p:cNvPr id="15" name="Text Placeholder 2">
            <a:extLst>
              <a:ext uri="{FF2B5EF4-FFF2-40B4-BE49-F238E27FC236}">
                <a16:creationId xmlns:a16="http://schemas.microsoft.com/office/drawing/2014/main" id="{9460DABC-18FB-43D7-AAA7-425D0EB2CE6F}"/>
              </a:ext>
            </a:extLst>
          </p:cNvPr>
          <p:cNvSpPr txBox="1">
            <a:spLocks/>
          </p:cNvSpPr>
          <p:nvPr/>
        </p:nvSpPr>
        <p:spPr>
          <a:xfrm>
            <a:off x="3771900" y="962818"/>
            <a:ext cx="1690050" cy="3200400"/>
          </a:xfrm>
          <a:prstGeom prst="rect">
            <a:avLst/>
          </a:prstGeom>
          <a:solidFill>
            <a:schemeClr val="accent6">
              <a:lumMod val="75000"/>
            </a:schemeClr>
          </a:solidFill>
          <a:ln w="12700">
            <a:solidFill>
              <a:schemeClr val="dk1">
                <a:shade val="95000"/>
                <a:satMod val="105000"/>
              </a:schemeClr>
            </a:solidFill>
          </a:ln>
        </p:spPr>
        <p:txBody>
          <a:bodyPr lIns="91425" tIns="91425" rIns="91425" bIns="91425" anchor="t" anchorCtr="0"/>
          <a:lstStyle>
            <a:defPPr marR="0" lvl="0" algn="l" rtl="0">
              <a:lnSpc>
                <a:spcPct val="100000"/>
              </a:lnSpc>
              <a:spcBef>
                <a:spcPts val="0"/>
              </a:spcBef>
              <a:spcAft>
                <a:spcPts val="0"/>
              </a:spcAft>
            </a:defPPr>
            <a:lvl1pPr marL="342904" marR="0" lvl="0" indent="-342904" algn="l" defTabSz="457206" rtl="0" eaLnBrk="1" hangingPunct="1">
              <a:lnSpc>
                <a:spcPct val="115000"/>
              </a:lnSpc>
              <a:spcBef>
                <a:spcPts val="0"/>
              </a:spcBef>
              <a:spcAft>
                <a:spcPts val="1600"/>
              </a:spcAft>
              <a:buClr>
                <a:schemeClr val="dk2"/>
              </a:buClr>
              <a:buSzPct val="100000"/>
              <a:buFont typeface="Arial" charset="0"/>
              <a:buChar char="•"/>
              <a:tabLst>
                <a:tab pos="457206" algn="l"/>
              </a:tabLst>
              <a:defRPr sz="2400" b="0" i="0" u="none" strike="noStrike" cap="none">
                <a:solidFill>
                  <a:schemeClr val="accent3">
                    <a:lumMod val="50000"/>
                  </a:schemeClr>
                </a:solidFill>
                <a:latin typeface="Arial"/>
                <a:ea typeface="Arial"/>
                <a:cs typeface="Arial"/>
                <a:sym typeface="Arial"/>
              </a:defRPr>
            </a:lvl1pPr>
            <a:lvl2pPr marR="0" lvl="1"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2pPr>
            <a:lvl3pPr marR="0" lvl="2"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3pPr>
            <a:lvl4pPr marR="0" lvl="3"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4pPr>
            <a:lvl5pPr marR="0" lvl="4"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5pPr>
            <a:lvl6pPr marR="0" lvl="5"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6pPr>
            <a:lvl7pPr marR="0" lvl="6"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7pPr>
            <a:lvl8pPr marR="0" lvl="7"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8pPr>
            <a:lvl9pPr marR="0" lvl="8"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9pPr>
          </a:lstStyle>
          <a:p>
            <a:pPr marL="0" indent="0">
              <a:lnSpc>
                <a:spcPct val="100000"/>
              </a:lnSpc>
              <a:spcAft>
                <a:spcPts val="1200"/>
              </a:spcAft>
              <a:buFont typeface="Arial" charset="0"/>
              <a:buNone/>
            </a:pPr>
            <a:r>
              <a:rPr lang="en-US" sz="1800" u="sng" dirty="0">
                <a:solidFill>
                  <a:schemeClr val="bg1"/>
                </a:solidFill>
              </a:rPr>
              <a:t>Denominator</a:t>
            </a:r>
            <a:r>
              <a:rPr lang="en-US" sz="1800" dirty="0">
                <a:solidFill>
                  <a:schemeClr val="bg1"/>
                </a:solidFill>
              </a:rPr>
              <a:t>:</a:t>
            </a:r>
          </a:p>
          <a:p>
            <a:pPr marL="0" indent="0">
              <a:lnSpc>
                <a:spcPct val="100000"/>
              </a:lnSpc>
              <a:spcAft>
                <a:spcPts val="0"/>
              </a:spcAft>
              <a:buFont typeface="Arial" charset="0"/>
              <a:buNone/>
            </a:pPr>
            <a:r>
              <a:rPr lang="en-US" sz="1800" dirty="0">
                <a:solidFill>
                  <a:schemeClr val="bg1"/>
                </a:solidFill>
              </a:rPr>
              <a:t>All students from Senior Snapshot who participated in ACT (both statewide and non-state administration)</a:t>
            </a:r>
          </a:p>
          <a:p>
            <a:pPr marL="0" indent="0" algn="ctr">
              <a:buFont typeface="Arial" charset="0"/>
              <a:buNone/>
            </a:pPr>
            <a:endParaRPr lang="en-US" dirty="0">
              <a:solidFill>
                <a:schemeClr val="bg1"/>
              </a:solidFill>
            </a:endParaRPr>
          </a:p>
        </p:txBody>
      </p:sp>
      <p:sp>
        <p:nvSpPr>
          <p:cNvPr id="16" name="Text Placeholder 2">
            <a:extLst>
              <a:ext uri="{FF2B5EF4-FFF2-40B4-BE49-F238E27FC236}">
                <a16:creationId xmlns:a16="http://schemas.microsoft.com/office/drawing/2014/main" id="{BF36AC9D-FF3A-4B54-954B-492A46A622B4}"/>
              </a:ext>
            </a:extLst>
          </p:cNvPr>
          <p:cNvSpPr txBox="1">
            <a:spLocks/>
          </p:cNvSpPr>
          <p:nvPr/>
        </p:nvSpPr>
        <p:spPr>
          <a:xfrm>
            <a:off x="5660431" y="965198"/>
            <a:ext cx="3072451" cy="3200400"/>
          </a:xfrm>
          <a:prstGeom prst="rect">
            <a:avLst/>
          </a:prstGeom>
          <a:solidFill>
            <a:schemeClr val="accent6">
              <a:lumMod val="20000"/>
              <a:lumOff val="80000"/>
            </a:schemeClr>
          </a:solidFill>
          <a:ln w="12700">
            <a:solidFill>
              <a:schemeClr val="dk1">
                <a:shade val="95000"/>
                <a:satMod val="105000"/>
              </a:schemeClr>
            </a:solidFill>
          </a:ln>
        </p:spPr>
        <p:txBody>
          <a:bodyPr lIns="91425" tIns="91425" rIns="91425" bIns="91425" anchor="t" anchorCtr="0"/>
          <a:lstStyle>
            <a:defPPr marR="0" lvl="0" algn="l" rtl="0">
              <a:lnSpc>
                <a:spcPct val="100000"/>
              </a:lnSpc>
              <a:spcBef>
                <a:spcPts val="0"/>
              </a:spcBef>
              <a:spcAft>
                <a:spcPts val="0"/>
              </a:spcAft>
            </a:defPPr>
            <a:lvl1pPr marL="342904" marR="0" lvl="0" indent="-342904" algn="l" defTabSz="457206" rtl="0" eaLnBrk="1" hangingPunct="1">
              <a:lnSpc>
                <a:spcPct val="115000"/>
              </a:lnSpc>
              <a:spcBef>
                <a:spcPts val="0"/>
              </a:spcBef>
              <a:spcAft>
                <a:spcPts val="1600"/>
              </a:spcAft>
              <a:buClr>
                <a:schemeClr val="dk2"/>
              </a:buClr>
              <a:buSzPct val="100000"/>
              <a:buFont typeface="Arial" charset="0"/>
              <a:buChar char="•"/>
              <a:tabLst>
                <a:tab pos="457206" algn="l"/>
              </a:tabLst>
              <a:defRPr sz="2400" b="0" i="0" u="none" strike="noStrike" cap="none">
                <a:solidFill>
                  <a:schemeClr val="accent3">
                    <a:lumMod val="50000"/>
                  </a:schemeClr>
                </a:solidFill>
                <a:latin typeface="Arial"/>
                <a:ea typeface="Arial"/>
                <a:cs typeface="Arial"/>
                <a:sym typeface="Arial"/>
              </a:defRPr>
            </a:lvl1pPr>
            <a:lvl2pPr marR="0" lvl="1"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2pPr>
            <a:lvl3pPr marR="0" lvl="2"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3pPr>
            <a:lvl4pPr marR="0" lvl="3"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4pPr>
            <a:lvl5pPr marR="0" lvl="4"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5pPr>
            <a:lvl6pPr marR="0" lvl="5"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6pPr>
            <a:lvl7pPr marR="0" lvl="6"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7pPr>
            <a:lvl8pPr marR="0" lvl="7"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8pPr>
            <a:lvl9pPr marR="0" lvl="8"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9pPr>
          </a:lstStyle>
          <a:p>
            <a:pPr marL="0" indent="0">
              <a:lnSpc>
                <a:spcPct val="100000"/>
              </a:lnSpc>
              <a:spcAft>
                <a:spcPts val="1200"/>
              </a:spcAft>
              <a:buFont typeface="Arial" charset="0"/>
              <a:buNone/>
            </a:pPr>
            <a:r>
              <a:rPr lang="en-US" sz="1800" u="sng" dirty="0">
                <a:solidFill>
                  <a:schemeClr val="tx1"/>
                </a:solidFill>
              </a:rPr>
              <a:t>Example</a:t>
            </a:r>
            <a:r>
              <a:rPr lang="en-US" sz="1800" dirty="0">
                <a:solidFill>
                  <a:schemeClr val="tx1"/>
                </a:solidFill>
              </a:rPr>
              <a:t>: School A has 40 students who participated in ACT; 34 met English/ Reading and 30 met Math benchmarks.</a:t>
            </a:r>
          </a:p>
          <a:p>
            <a:pPr marL="0" indent="0">
              <a:lnSpc>
                <a:spcPct val="100000"/>
              </a:lnSpc>
              <a:spcAft>
                <a:spcPts val="0"/>
              </a:spcAft>
              <a:buFont typeface="Arial" charset="0"/>
              <a:buNone/>
            </a:pPr>
            <a:r>
              <a:rPr lang="en-US" sz="1800" u="sng" dirty="0">
                <a:solidFill>
                  <a:schemeClr val="tx1"/>
                </a:solidFill>
              </a:rPr>
              <a:t>English/Reading (25 points)</a:t>
            </a:r>
            <a:r>
              <a:rPr lang="en-US" sz="1800" dirty="0">
                <a:solidFill>
                  <a:schemeClr val="tx1"/>
                </a:solidFill>
              </a:rPr>
              <a:t>:</a:t>
            </a:r>
          </a:p>
          <a:p>
            <a:pPr marL="0" indent="0" algn="ctr">
              <a:lnSpc>
                <a:spcPct val="100000"/>
              </a:lnSpc>
              <a:spcAft>
                <a:spcPts val="0"/>
              </a:spcAft>
              <a:buNone/>
            </a:pPr>
            <a:r>
              <a:rPr lang="en-US" sz="1800" dirty="0">
                <a:solidFill>
                  <a:schemeClr val="tx1"/>
                </a:solidFill>
              </a:rPr>
              <a:t>34 ÷ 40 = 0.85 x 25 = 21.25</a:t>
            </a:r>
          </a:p>
          <a:p>
            <a:pPr marL="0" indent="0">
              <a:lnSpc>
                <a:spcPct val="100000"/>
              </a:lnSpc>
              <a:spcAft>
                <a:spcPts val="0"/>
              </a:spcAft>
              <a:buFont typeface="Arial" charset="0"/>
              <a:buNone/>
            </a:pPr>
            <a:r>
              <a:rPr lang="en-US" sz="1800" u="sng" dirty="0">
                <a:solidFill>
                  <a:schemeClr val="tx1"/>
                </a:solidFill>
              </a:rPr>
              <a:t>Math (25 points)</a:t>
            </a:r>
            <a:r>
              <a:rPr lang="en-US" sz="1800" dirty="0">
                <a:solidFill>
                  <a:schemeClr val="tx1"/>
                </a:solidFill>
              </a:rPr>
              <a:t>:</a:t>
            </a:r>
          </a:p>
          <a:p>
            <a:pPr marL="0" indent="0" algn="ctr">
              <a:lnSpc>
                <a:spcPct val="100000"/>
              </a:lnSpc>
              <a:spcAft>
                <a:spcPts val="0"/>
              </a:spcAft>
              <a:buNone/>
            </a:pPr>
            <a:r>
              <a:rPr lang="en-US" sz="1800" dirty="0">
                <a:solidFill>
                  <a:schemeClr val="tx1"/>
                </a:solidFill>
              </a:rPr>
              <a:t>30 ÷ 40 = 0.75 x 25 = 18.75</a:t>
            </a:r>
          </a:p>
          <a:p>
            <a:pPr marL="0" indent="0" algn="ctr">
              <a:lnSpc>
                <a:spcPct val="100000"/>
              </a:lnSpc>
              <a:spcBef>
                <a:spcPts val="600"/>
              </a:spcBef>
              <a:spcAft>
                <a:spcPts val="0"/>
              </a:spcAft>
              <a:buFont typeface="Arial" charset="0"/>
              <a:buNone/>
            </a:pPr>
            <a:r>
              <a:rPr lang="en-US" sz="1800" dirty="0">
                <a:solidFill>
                  <a:schemeClr val="tx1"/>
                </a:solidFill>
              </a:rPr>
              <a:t>21.3 + 18.8 = 40 points total</a:t>
            </a:r>
          </a:p>
          <a:p>
            <a:pPr marL="0" indent="0" algn="ctr">
              <a:buFont typeface="Arial" charset="0"/>
              <a:buNone/>
            </a:pPr>
            <a:endParaRPr lang="en-US" dirty="0">
              <a:solidFill>
                <a:schemeClr val="tx1"/>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38693A9-E3A2-47EB-854B-72F9301DECBC}"/>
                  </a:ext>
                </a:extLst>
              </p:cNvPr>
              <p:cNvSpPr txBox="1"/>
              <p:nvPr/>
            </p:nvSpPr>
            <p:spPr>
              <a:xfrm>
                <a:off x="3354761" y="1854829"/>
                <a:ext cx="542925" cy="830997"/>
              </a:xfrm>
              <a:prstGeom prst="rect">
                <a:avLst/>
              </a:prstGeom>
              <a:noFill/>
            </p:spPr>
            <p:txBody>
              <a:bodyPr wrap="square" rtlCol="0" anchor="ctr" anchorCtr="0">
                <a:spAutoFit/>
              </a:bodyPr>
              <a:lstStyle/>
              <a:p>
                <a:pPr/>
                <a14:m>
                  <m:oMathPara xmlns:m="http://schemas.openxmlformats.org/officeDocument/2006/math">
                    <m:oMathParaPr>
                      <m:jc m:val="center"/>
                    </m:oMathParaPr>
                    <m:oMath xmlns:m="http://schemas.openxmlformats.org/officeDocument/2006/math">
                      <m:r>
                        <a:rPr lang="en-US" sz="4800" i="1" smtClean="0">
                          <a:solidFill>
                            <a:schemeClr val="accent4">
                              <a:lumMod val="75000"/>
                            </a:schemeClr>
                          </a:solidFill>
                          <a:latin typeface="Cambria Math" panose="02040503050406030204" pitchFamily="18" charset="0"/>
                          <a:ea typeface="Cambria Math" panose="02040503050406030204" pitchFamily="18" charset="0"/>
                        </a:rPr>
                        <m:t>÷</m:t>
                      </m:r>
                    </m:oMath>
                  </m:oMathPara>
                </a14:m>
                <a:endParaRPr lang="en-US" sz="4800" dirty="0">
                  <a:solidFill>
                    <a:schemeClr val="accent4">
                      <a:lumMod val="75000"/>
                    </a:schemeClr>
                  </a:solidFill>
                </a:endParaRPr>
              </a:p>
            </p:txBody>
          </p:sp>
        </mc:Choice>
        <mc:Fallback xmlns="">
          <p:sp>
            <p:nvSpPr>
              <p:cNvPr id="17" name="TextBox 16">
                <a:extLst>
                  <a:ext uri="{FF2B5EF4-FFF2-40B4-BE49-F238E27FC236}">
                    <a16:creationId xmlns:a16="http://schemas.microsoft.com/office/drawing/2014/main" id="{738693A9-E3A2-47EB-854B-72F9301DECBC}"/>
                  </a:ext>
                </a:extLst>
              </p:cNvPr>
              <p:cNvSpPr txBox="1">
                <a:spLocks noRot="1" noChangeAspect="1" noMove="1" noResize="1" noEditPoints="1" noAdjustHandles="1" noChangeArrowheads="1" noChangeShapeType="1" noTextEdit="1"/>
              </p:cNvSpPr>
              <p:nvPr/>
            </p:nvSpPr>
            <p:spPr>
              <a:xfrm>
                <a:off x="3354761" y="1854829"/>
                <a:ext cx="542925" cy="830997"/>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23334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peech Bubble: Rectangle with Corners Rounded 29">
            <a:extLst>
              <a:ext uri="{FF2B5EF4-FFF2-40B4-BE49-F238E27FC236}">
                <a16:creationId xmlns:a16="http://schemas.microsoft.com/office/drawing/2014/main" id="{A1F24C4D-D390-4096-806E-219C51161C3D}"/>
              </a:ext>
            </a:extLst>
          </p:cNvPr>
          <p:cNvSpPr/>
          <p:nvPr/>
        </p:nvSpPr>
        <p:spPr>
          <a:xfrm flipH="1">
            <a:off x="5024512" y="1263530"/>
            <a:ext cx="496496" cy="468728"/>
          </a:xfrm>
          <a:prstGeom prst="wedgeRoundRectCallout">
            <a:avLst>
              <a:gd name="adj1" fmla="val -6820"/>
              <a:gd name="adj2" fmla="val 70230"/>
              <a:gd name="adj3" fmla="val 16667"/>
            </a:avLst>
          </a:prstGeom>
          <a:solidFill>
            <a:srgbClr val="68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grpSp>
        <p:nvGrpSpPr>
          <p:cNvPr id="66" name="Group 65">
            <a:extLst>
              <a:ext uri="{FF2B5EF4-FFF2-40B4-BE49-F238E27FC236}">
                <a16:creationId xmlns:a16="http://schemas.microsoft.com/office/drawing/2014/main" id="{870D59C5-54B5-4B31-AA76-14C64B84CB14}"/>
              </a:ext>
            </a:extLst>
          </p:cNvPr>
          <p:cNvGrpSpPr/>
          <p:nvPr/>
        </p:nvGrpSpPr>
        <p:grpSpPr>
          <a:xfrm>
            <a:off x="3245454" y="1272895"/>
            <a:ext cx="1234440" cy="3532032"/>
            <a:chOff x="4327272" y="1564673"/>
            <a:chExt cx="1645920" cy="4709376"/>
          </a:xfrm>
        </p:grpSpPr>
        <p:sp>
          <p:nvSpPr>
            <p:cNvPr id="24" name="Rectangle 23">
              <a:extLst>
                <a:ext uri="{FF2B5EF4-FFF2-40B4-BE49-F238E27FC236}">
                  <a16:creationId xmlns:a16="http://schemas.microsoft.com/office/drawing/2014/main" id="{A0697143-754F-429E-B62A-AC7B869DA6B4}"/>
                </a:ext>
              </a:extLst>
            </p:cNvPr>
            <p:cNvSpPr/>
            <p:nvPr/>
          </p:nvSpPr>
          <p:spPr>
            <a:xfrm>
              <a:off x="4327272"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Every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Child Has Access</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to a High- Quality Early Childhood Program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32" name="Speech Bubble: Rectangle with Corners Rounded 31">
              <a:extLst>
                <a:ext uri="{FF2B5EF4-FFF2-40B4-BE49-F238E27FC236}">
                  <a16:creationId xmlns:a16="http://schemas.microsoft.com/office/drawing/2014/main" id="{66050A3D-7E7A-4F66-B6BA-81EEE30C170C}"/>
                </a:ext>
              </a:extLst>
            </p:cNvPr>
            <p:cNvSpPr/>
            <p:nvPr/>
          </p:nvSpPr>
          <p:spPr>
            <a:xfrm flipH="1">
              <a:off x="4819235" y="1564673"/>
              <a:ext cx="661994" cy="624970"/>
            </a:xfrm>
            <a:prstGeom prst="wedgeRoundRectCallout">
              <a:avLst>
                <a:gd name="adj1" fmla="val -6820"/>
                <a:gd name="adj2" fmla="val 70230"/>
                <a:gd name="adj3" fmla="val 16667"/>
              </a:avLst>
            </a:prstGeom>
            <a:solidFill>
              <a:srgbClr val="F7C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37" name="TextBox 36">
              <a:extLst>
                <a:ext uri="{FF2B5EF4-FFF2-40B4-BE49-F238E27FC236}">
                  <a16:creationId xmlns:a16="http://schemas.microsoft.com/office/drawing/2014/main" id="{A2072715-1D63-4136-B991-0D759D3B8F9F}"/>
                </a:ext>
              </a:extLst>
            </p:cNvPr>
            <p:cNvSpPr txBox="1"/>
            <p:nvPr/>
          </p:nvSpPr>
          <p:spPr>
            <a:xfrm>
              <a:off x="4759293" y="1572284"/>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3</a:t>
              </a:r>
            </a:p>
          </p:txBody>
        </p:sp>
        <p:pic>
          <p:nvPicPr>
            <p:cNvPr id="45" name="Picture 44">
              <a:extLst>
                <a:ext uri="{FF2B5EF4-FFF2-40B4-BE49-F238E27FC236}">
                  <a16:creationId xmlns:a16="http://schemas.microsoft.com/office/drawing/2014/main" id="{21F21A48-0F1F-41DE-9F4A-5C9FD2BFF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032" y="5359649"/>
              <a:ext cx="914400" cy="914400"/>
            </a:xfrm>
            <a:prstGeom prst="rect">
              <a:avLst/>
            </a:prstGeom>
          </p:spPr>
        </p:pic>
      </p:grpSp>
      <p:grpSp>
        <p:nvGrpSpPr>
          <p:cNvPr id="68" name="Group 67">
            <a:extLst>
              <a:ext uri="{FF2B5EF4-FFF2-40B4-BE49-F238E27FC236}">
                <a16:creationId xmlns:a16="http://schemas.microsoft.com/office/drawing/2014/main" id="{12B1879A-8496-43E6-A662-4461429531EF}"/>
              </a:ext>
            </a:extLst>
          </p:cNvPr>
          <p:cNvGrpSpPr/>
          <p:nvPr/>
        </p:nvGrpSpPr>
        <p:grpSpPr>
          <a:xfrm>
            <a:off x="407222" y="1306330"/>
            <a:ext cx="1234440" cy="3709718"/>
            <a:chOff x="542962" y="1609253"/>
            <a:chExt cx="1645920" cy="4946291"/>
          </a:xfrm>
        </p:grpSpPr>
        <p:sp>
          <p:nvSpPr>
            <p:cNvPr id="17" name="Rectangle 16">
              <a:extLst>
                <a:ext uri="{FF2B5EF4-FFF2-40B4-BE49-F238E27FC236}">
                  <a16:creationId xmlns:a16="http://schemas.microsoft.com/office/drawing/2014/main" id="{C4771151-6E87-4898-8192-14543166D620}"/>
                </a:ext>
              </a:extLst>
            </p:cNvPr>
            <p:cNvSpPr/>
            <p:nvPr/>
          </p:nvSpPr>
          <p:spPr>
            <a:xfrm>
              <a:off x="542962"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All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Students Proficient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and Showing Growth in All Assessed</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Areas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34" name="Speech Bubble: Rectangle with Corners Rounded 33">
              <a:extLst>
                <a:ext uri="{FF2B5EF4-FFF2-40B4-BE49-F238E27FC236}">
                  <a16:creationId xmlns:a16="http://schemas.microsoft.com/office/drawing/2014/main" id="{CBE01417-C4C5-496C-A8EB-F1451A315F58}"/>
                </a:ext>
              </a:extLst>
            </p:cNvPr>
            <p:cNvSpPr/>
            <p:nvPr/>
          </p:nvSpPr>
          <p:spPr>
            <a:xfrm flipH="1">
              <a:off x="1034925" y="1609253"/>
              <a:ext cx="661994" cy="624970"/>
            </a:xfrm>
            <a:prstGeom prst="wedgeRoundRectCallout">
              <a:avLst>
                <a:gd name="adj1" fmla="val -6820"/>
                <a:gd name="adj2" fmla="val 70230"/>
                <a:gd name="adj3" fmla="val 16667"/>
              </a:avLst>
            </a:prstGeom>
            <a:solidFill>
              <a:srgbClr val="FF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35" name="TextBox 34">
              <a:extLst>
                <a:ext uri="{FF2B5EF4-FFF2-40B4-BE49-F238E27FC236}">
                  <a16:creationId xmlns:a16="http://schemas.microsoft.com/office/drawing/2014/main" id="{C1E4D880-1131-4B9F-8163-5776BEC5EB80}"/>
                </a:ext>
              </a:extLst>
            </p:cNvPr>
            <p:cNvSpPr txBox="1"/>
            <p:nvPr/>
          </p:nvSpPr>
          <p:spPr>
            <a:xfrm>
              <a:off x="974983" y="1617681"/>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1</a:t>
              </a:r>
            </a:p>
          </p:txBody>
        </p:sp>
        <p:pic>
          <p:nvPicPr>
            <p:cNvPr id="47" name="Picture 46">
              <a:extLst>
                <a:ext uri="{FF2B5EF4-FFF2-40B4-BE49-F238E27FC236}">
                  <a16:creationId xmlns:a16="http://schemas.microsoft.com/office/drawing/2014/main" id="{B0361D6D-F809-48D5-AD0A-2EF9D9CEB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03" y="5043906"/>
              <a:ext cx="1511638" cy="1511638"/>
            </a:xfrm>
            <a:prstGeom prst="rect">
              <a:avLst/>
            </a:prstGeom>
          </p:spPr>
        </p:pic>
      </p:grpSp>
      <p:grpSp>
        <p:nvGrpSpPr>
          <p:cNvPr id="65" name="Group 64">
            <a:extLst>
              <a:ext uri="{FF2B5EF4-FFF2-40B4-BE49-F238E27FC236}">
                <a16:creationId xmlns:a16="http://schemas.microsoft.com/office/drawing/2014/main" id="{E9916769-C626-4CC8-9D39-8A35381CDB9A}"/>
              </a:ext>
            </a:extLst>
          </p:cNvPr>
          <p:cNvGrpSpPr/>
          <p:nvPr/>
        </p:nvGrpSpPr>
        <p:grpSpPr>
          <a:xfrm>
            <a:off x="4664570" y="1263529"/>
            <a:ext cx="1234440" cy="3605276"/>
            <a:chOff x="6219427" y="1552186"/>
            <a:chExt cx="1645920" cy="4807034"/>
          </a:xfrm>
        </p:grpSpPr>
        <p:sp>
          <p:nvSpPr>
            <p:cNvPr id="25" name="Rectangle 24">
              <a:extLst>
                <a:ext uri="{FF2B5EF4-FFF2-40B4-BE49-F238E27FC236}">
                  <a16:creationId xmlns:a16="http://schemas.microsoft.com/office/drawing/2014/main" id="{382B29C8-2CE6-4F5F-AB0C-1AC4D89B81E3}"/>
                </a:ext>
              </a:extLst>
            </p:cNvPr>
            <p:cNvSpPr/>
            <p:nvPr/>
          </p:nvSpPr>
          <p:spPr>
            <a:xfrm>
              <a:off x="6219427"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Every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School Has Effective Teachers and Leaders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31" name="Speech Bubble: Rectangle with Corners Rounded 30">
              <a:extLst>
                <a:ext uri="{FF2B5EF4-FFF2-40B4-BE49-F238E27FC236}">
                  <a16:creationId xmlns:a16="http://schemas.microsoft.com/office/drawing/2014/main" id="{FA70DAE9-EBD8-49F3-99D0-C6C926909FF9}"/>
                </a:ext>
              </a:extLst>
            </p:cNvPr>
            <p:cNvSpPr/>
            <p:nvPr/>
          </p:nvSpPr>
          <p:spPr>
            <a:xfrm flipH="1">
              <a:off x="6711390" y="1552187"/>
              <a:ext cx="661994" cy="624970"/>
            </a:xfrm>
            <a:prstGeom prst="wedgeRoundRectCallout">
              <a:avLst>
                <a:gd name="adj1" fmla="val -6820"/>
                <a:gd name="adj2" fmla="val 70230"/>
                <a:gd name="adj3" fmla="val 16667"/>
              </a:avLst>
            </a:prstGeom>
            <a:solidFill>
              <a:srgbClr val="2A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38" name="TextBox 37">
              <a:extLst>
                <a:ext uri="{FF2B5EF4-FFF2-40B4-BE49-F238E27FC236}">
                  <a16:creationId xmlns:a16="http://schemas.microsoft.com/office/drawing/2014/main" id="{EFDD1CDD-61F6-42E0-B0A3-3F5592B8D220}"/>
                </a:ext>
              </a:extLst>
            </p:cNvPr>
            <p:cNvSpPr txBox="1"/>
            <p:nvPr/>
          </p:nvSpPr>
          <p:spPr>
            <a:xfrm>
              <a:off x="6651448" y="1552186"/>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4</a:t>
              </a:r>
            </a:p>
          </p:txBody>
        </p:sp>
        <p:pic>
          <p:nvPicPr>
            <p:cNvPr id="49" name="Picture 48">
              <a:extLst>
                <a:ext uri="{FF2B5EF4-FFF2-40B4-BE49-F238E27FC236}">
                  <a16:creationId xmlns:a16="http://schemas.microsoft.com/office/drawing/2014/main" id="{4C75781A-312E-457A-952C-CD21A279A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0017" y="5274479"/>
              <a:ext cx="1084741" cy="1084741"/>
            </a:xfrm>
            <a:prstGeom prst="rect">
              <a:avLst/>
            </a:prstGeom>
          </p:spPr>
        </p:pic>
      </p:grpSp>
      <p:grpSp>
        <p:nvGrpSpPr>
          <p:cNvPr id="67" name="Group 66">
            <a:extLst>
              <a:ext uri="{FF2B5EF4-FFF2-40B4-BE49-F238E27FC236}">
                <a16:creationId xmlns:a16="http://schemas.microsoft.com/office/drawing/2014/main" id="{1200C020-7EE4-4AA8-88C5-37C8690591CA}"/>
              </a:ext>
            </a:extLst>
          </p:cNvPr>
          <p:cNvGrpSpPr/>
          <p:nvPr/>
        </p:nvGrpSpPr>
        <p:grpSpPr>
          <a:xfrm>
            <a:off x="1826338" y="1306330"/>
            <a:ext cx="1234440" cy="3547924"/>
            <a:chOff x="2435117" y="1609253"/>
            <a:chExt cx="1645920" cy="4730565"/>
          </a:xfrm>
        </p:grpSpPr>
        <p:sp>
          <p:nvSpPr>
            <p:cNvPr id="23" name="Rectangle 22">
              <a:extLst>
                <a:ext uri="{FF2B5EF4-FFF2-40B4-BE49-F238E27FC236}">
                  <a16:creationId xmlns:a16="http://schemas.microsoft.com/office/drawing/2014/main" id="{80655905-09BA-45D8-806E-9EE50487DF67}"/>
                </a:ext>
              </a:extLst>
            </p:cNvPr>
            <p:cNvSpPr/>
            <p:nvPr/>
          </p:nvSpPr>
          <p:spPr>
            <a:xfrm>
              <a:off x="2435117"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Every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Student Graduates</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 from High School and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is Ready for College and Career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33" name="Speech Bubble: Rectangle with Corners Rounded 32">
              <a:extLst>
                <a:ext uri="{FF2B5EF4-FFF2-40B4-BE49-F238E27FC236}">
                  <a16:creationId xmlns:a16="http://schemas.microsoft.com/office/drawing/2014/main" id="{6B178623-0232-44FD-8E8A-214F04884A62}"/>
                </a:ext>
              </a:extLst>
            </p:cNvPr>
            <p:cNvSpPr/>
            <p:nvPr/>
          </p:nvSpPr>
          <p:spPr>
            <a:xfrm flipH="1">
              <a:off x="2927080" y="1609253"/>
              <a:ext cx="661994" cy="624970"/>
            </a:xfrm>
            <a:prstGeom prst="wedgeRoundRectCallout">
              <a:avLst>
                <a:gd name="adj1" fmla="val -6820"/>
                <a:gd name="adj2" fmla="val 70230"/>
                <a:gd name="adj3" fmla="val 16667"/>
              </a:avLst>
            </a:prstGeom>
            <a:solidFill>
              <a:srgbClr val="FCA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36" name="TextBox 35">
              <a:extLst>
                <a:ext uri="{FF2B5EF4-FFF2-40B4-BE49-F238E27FC236}">
                  <a16:creationId xmlns:a16="http://schemas.microsoft.com/office/drawing/2014/main" id="{E534F4D4-61DD-4D4B-BCC4-ACB4E08C68AE}"/>
                </a:ext>
              </a:extLst>
            </p:cNvPr>
            <p:cNvSpPr txBox="1"/>
            <p:nvPr/>
          </p:nvSpPr>
          <p:spPr>
            <a:xfrm>
              <a:off x="2867138" y="1629350"/>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2</a:t>
              </a:r>
            </a:p>
          </p:txBody>
        </p:sp>
        <p:pic>
          <p:nvPicPr>
            <p:cNvPr id="51" name="Picture 50">
              <a:extLst>
                <a:ext uri="{FF2B5EF4-FFF2-40B4-BE49-F238E27FC236}">
                  <a16:creationId xmlns:a16="http://schemas.microsoft.com/office/drawing/2014/main" id="{91CFFA26-71B2-4351-8559-2295C09052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3178" y="5274479"/>
              <a:ext cx="1009798" cy="1065339"/>
            </a:xfrm>
            <a:prstGeom prst="rect">
              <a:avLst/>
            </a:prstGeom>
          </p:spPr>
        </p:pic>
      </p:grpSp>
      <p:grpSp>
        <p:nvGrpSpPr>
          <p:cNvPr id="63" name="Group 62">
            <a:extLst>
              <a:ext uri="{FF2B5EF4-FFF2-40B4-BE49-F238E27FC236}">
                <a16:creationId xmlns:a16="http://schemas.microsoft.com/office/drawing/2014/main" id="{61707639-E181-4522-B7B7-99BC8D70AF3E}"/>
              </a:ext>
            </a:extLst>
          </p:cNvPr>
          <p:cNvGrpSpPr/>
          <p:nvPr/>
        </p:nvGrpSpPr>
        <p:grpSpPr>
          <a:xfrm>
            <a:off x="7502801" y="1263530"/>
            <a:ext cx="1234440" cy="3520607"/>
            <a:chOff x="10003735" y="1552187"/>
            <a:chExt cx="1645920" cy="4694142"/>
          </a:xfrm>
        </p:grpSpPr>
        <p:sp>
          <p:nvSpPr>
            <p:cNvPr id="27" name="Rectangle 26">
              <a:extLst>
                <a:ext uri="{FF2B5EF4-FFF2-40B4-BE49-F238E27FC236}">
                  <a16:creationId xmlns:a16="http://schemas.microsoft.com/office/drawing/2014/main" id="{D658AC72-D989-472D-B862-08916EDECC79}"/>
                </a:ext>
              </a:extLst>
            </p:cNvPr>
            <p:cNvSpPr/>
            <p:nvPr/>
          </p:nvSpPr>
          <p:spPr>
            <a:xfrm>
              <a:off x="10003735"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Every</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School and District is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Rated “C” or Higher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28" name="Speech Bubble: Rectangle with Corners Rounded 27">
              <a:extLst>
                <a:ext uri="{FF2B5EF4-FFF2-40B4-BE49-F238E27FC236}">
                  <a16:creationId xmlns:a16="http://schemas.microsoft.com/office/drawing/2014/main" id="{DE715218-0C2F-4529-99CF-EF4FF5A3F454}"/>
                </a:ext>
              </a:extLst>
            </p:cNvPr>
            <p:cNvSpPr/>
            <p:nvPr/>
          </p:nvSpPr>
          <p:spPr>
            <a:xfrm flipH="1">
              <a:off x="10495698" y="1552187"/>
              <a:ext cx="661994" cy="624970"/>
            </a:xfrm>
            <a:prstGeom prst="wedgeRoundRectCallout">
              <a:avLst>
                <a:gd name="adj1" fmla="val -6820"/>
                <a:gd name="adj2" fmla="val 70230"/>
                <a:gd name="adj3" fmla="val 16667"/>
              </a:avLst>
            </a:prstGeom>
            <a:solidFill>
              <a:srgbClr val="BC4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40" name="TextBox 39">
              <a:extLst>
                <a:ext uri="{FF2B5EF4-FFF2-40B4-BE49-F238E27FC236}">
                  <a16:creationId xmlns:a16="http://schemas.microsoft.com/office/drawing/2014/main" id="{E7770FDD-DBEA-490D-A598-B1A7E7378CBE}"/>
                </a:ext>
              </a:extLst>
            </p:cNvPr>
            <p:cNvSpPr txBox="1"/>
            <p:nvPr/>
          </p:nvSpPr>
          <p:spPr>
            <a:xfrm>
              <a:off x="10435756" y="1552187"/>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6</a:t>
              </a:r>
            </a:p>
          </p:txBody>
        </p:sp>
        <p:pic>
          <p:nvPicPr>
            <p:cNvPr id="53" name="Picture 52">
              <a:extLst>
                <a:ext uri="{FF2B5EF4-FFF2-40B4-BE49-F238E27FC236}">
                  <a16:creationId xmlns:a16="http://schemas.microsoft.com/office/drawing/2014/main" id="{DBA29183-0860-4125-BD7C-257F7E24BE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3355" y="5359649"/>
              <a:ext cx="886680" cy="886680"/>
            </a:xfrm>
            <a:prstGeom prst="rect">
              <a:avLst/>
            </a:prstGeom>
          </p:spPr>
        </p:pic>
      </p:grpSp>
      <p:grpSp>
        <p:nvGrpSpPr>
          <p:cNvPr id="64" name="Group 63">
            <a:extLst>
              <a:ext uri="{FF2B5EF4-FFF2-40B4-BE49-F238E27FC236}">
                <a16:creationId xmlns:a16="http://schemas.microsoft.com/office/drawing/2014/main" id="{9A0E3BAB-B083-4DD4-9A1F-E79CAE750DE0}"/>
              </a:ext>
            </a:extLst>
          </p:cNvPr>
          <p:cNvGrpSpPr/>
          <p:nvPr/>
        </p:nvGrpSpPr>
        <p:grpSpPr>
          <a:xfrm>
            <a:off x="6083687" y="1263530"/>
            <a:ext cx="1234440" cy="3482487"/>
            <a:chOff x="8111582" y="1552187"/>
            <a:chExt cx="1645920" cy="4643316"/>
          </a:xfrm>
        </p:grpSpPr>
        <p:sp>
          <p:nvSpPr>
            <p:cNvPr id="26" name="Rectangle 25">
              <a:extLst>
                <a:ext uri="{FF2B5EF4-FFF2-40B4-BE49-F238E27FC236}">
                  <a16:creationId xmlns:a16="http://schemas.microsoft.com/office/drawing/2014/main" id="{3A637EA0-17DB-46DE-B72A-1D476746640F}"/>
                </a:ext>
              </a:extLst>
            </p:cNvPr>
            <p:cNvSpPr/>
            <p:nvPr/>
          </p:nvSpPr>
          <p:spPr>
            <a:xfrm>
              <a:off x="8111582"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Every Community Effectively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Uses a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World-Class Data System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to Improve Student Outcomes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29" name="Speech Bubble: Rectangle with Corners Rounded 28">
              <a:extLst>
                <a:ext uri="{FF2B5EF4-FFF2-40B4-BE49-F238E27FC236}">
                  <a16:creationId xmlns:a16="http://schemas.microsoft.com/office/drawing/2014/main" id="{0793C9F1-1022-444C-81D4-3ED27F5875A0}"/>
                </a:ext>
              </a:extLst>
            </p:cNvPr>
            <p:cNvSpPr/>
            <p:nvPr/>
          </p:nvSpPr>
          <p:spPr>
            <a:xfrm flipH="1">
              <a:off x="8603545" y="1552187"/>
              <a:ext cx="661994" cy="624970"/>
            </a:xfrm>
            <a:prstGeom prst="wedgeRoundRectCallout">
              <a:avLst>
                <a:gd name="adj1" fmla="val -6820"/>
                <a:gd name="adj2" fmla="val 70230"/>
                <a:gd name="adj3" fmla="val 16667"/>
              </a:avLst>
            </a:prstGeom>
            <a:solidFill>
              <a:srgbClr val="0BA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39" name="TextBox 38">
              <a:extLst>
                <a:ext uri="{FF2B5EF4-FFF2-40B4-BE49-F238E27FC236}">
                  <a16:creationId xmlns:a16="http://schemas.microsoft.com/office/drawing/2014/main" id="{DA828BEE-5B99-4D62-8ED4-5432ED824890}"/>
                </a:ext>
              </a:extLst>
            </p:cNvPr>
            <p:cNvSpPr txBox="1"/>
            <p:nvPr/>
          </p:nvSpPr>
          <p:spPr>
            <a:xfrm>
              <a:off x="8543603" y="1552187"/>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5</a:t>
              </a:r>
            </a:p>
          </p:txBody>
        </p:sp>
        <p:grpSp>
          <p:nvGrpSpPr>
            <p:cNvPr id="62" name="Group 61">
              <a:extLst>
                <a:ext uri="{FF2B5EF4-FFF2-40B4-BE49-F238E27FC236}">
                  <a16:creationId xmlns:a16="http://schemas.microsoft.com/office/drawing/2014/main" id="{C865226C-E146-4E50-AE08-DD2AA17745E9}"/>
                </a:ext>
              </a:extLst>
            </p:cNvPr>
            <p:cNvGrpSpPr/>
            <p:nvPr/>
          </p:nvGrpSpPr>
          <p:grpSpPr>
            <a:xfrm>
              <a:off x="8487404" y="5354653"/>
              <a:ext cx="894276" cy="840850"/>
              <a:chOff x="8480898" y="5354653"/>
              <a:chExt cx="894276" cy="840850"/>
            </a:xfrm>
          </p:grpSpPr>
          <p:sp>
            <p:nvSpPr>
              <p:cNvPr id="54" name="Rectangle: Rounded Corners 53">
                <a:extLst>
                  <a:ext uri="{FF2B5EF4-FFF2-40B4-BE49-F238E27FC236}">
                    <a16:creationId xmlns:a16="http://schemas.microsoft.com/office/drawing/2014/main" id="{4DA7E1D6-5253-42F6-8CA0-D4C49B635B5A}"/>
                  </a:ext>
                </a:extLst>
              </p:cNvPr>
              <p:cNvSpPr/>
              <p:nvPr/>
            </p:nvSpPr>
            <p:spPr>
              <a:xfrm>
                <a:off x="8480898" y="5938838"/>
                <a:ext cx="187558" cy="256665"/>
              </a:xfrm>
              <a:prstGeom prst="roundRect">
                <a:avLst/>
              </a:prstGeom>
              <a:solidFill>
                <a:srgbClr val="2E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55" name="Rectangle: Rounded Corners 54">
                <a:extLst>
                  <a:ext uri="{FF2B5EF4-FFF2-40B4-BE49-F238E27FC236}">
                    <a16:creationId xmlns:a16="http://schemas.microsoft.com/office/drawing/2014/main" id="{7E9B2D56-A098-4139-930E-E2BD87B9C907}"/>
                  </a:ext>
                </a:extLst>
              </p:cNvPr>
              <p:cNvSpPr/>
              <p:nvPr/>
            </p:nvSpPr>
            <p:spPr>
              <a:xfrm>
                <a:off x="8760675" y="5753100"/>
                <a:ext cx="203310" cy="442403"/>
              </a:xfrm>
              <a:prstGeom prst="roundRect">
                <a:avLst/>
              </a:prstGeom>
              <a:solidFill>
                <a:srgbClr val="2E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grpSp>
            <p:nvGrpSpPr>
              <p:cNvPr id="60" name="Group 59">
                <a:extLst>
                  <a:ext uri="{FF2B5EF4-FFF2-40B4-BE49-F238E27FC236}">
                    <a16:creationId xmlns:a16="http://schemas.microsoft.com/office/drawing/2014/main" id="{0B6ABEEA-CF4E-404A-AB80-035EA63D1401}"/>
                  </a:ext>
                </a:extLst>
              </p:cNvPr>
              <p:cNvGrpSpPr/>
              <p:nvPr/>
            </p:nvGrpSpPr>
            <p:grpSpPr>
              <a:xfrm>
                <a:off x="8972172" y="5354653"/>
                <a:ext cx="403002" cy="840850"/>
                <a:chOff x="3773061" y="2486025"/>
                <a:chExt cx="232202" cy="580732"/>
              </a:xfrm>
            </p:grpSpPr>
            <p:sp>
              <p:nvSpPr>
                <p:cNvPr id="56" name="Rectangle: Rounded Corners 55">
                  <a:extLst>
                    <a:ext uri="{FF2B5EF4-FFF2-40B4-BE49-F238E27FC236}">
                      <a16:creationId xmlns:a16="http://schemas.microsoft.com/office/drawing/2014/main" id="{606D4DE4-88AA-4BD0-A2C2-EE400FA9186B}"/>
                    </a:ext>
                  </a:extLst>
                </p:cNvPr>
                <p:cNvSpPr/>
                <p:nvPr/>
              </p:nvSpPr>
              <p:spPr>
                <a:xfrm>
                  <a:off x="3832035" y="2590800"/>
                  <a:ext cx="109537" cy="475957"/>
                </a:xfrm>
                <a:prstGeom prst="roundRect">
                  <a:avLst/>
                </a:prstGeom>
                <a:solidFill>
                  <a:srgbClr val="2E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59" name="Isosceles Triangle 58">
                  <a:extLst>
                    <a:ext uri="{FF2B5EF4-FFF2-40B4-BE49-F238E27FC236}">
                      <a16:creationId xmlns:a16="http://schemas.microsoft.com/office/drawing/2014/main" id="{30EB58A1-2072-4F54-9885-24A9482BA857}"/>
                    </a:ext>
                  </a:extLst>
                </p:cNvPr>
                <p:cNvSpPr/>
                <p:nvPr/>
              </p:nvSpPr>
              <p:spPr>
                <a:xfrm>
                  <a:off x="3773061" y="2486025"/>
                  <a:ext cx="232202" cy="157163"/>
                </a:xfrm>
                <a:prstGeom prst="triangle">
                  <a:avLst/>
                </a:prstGeom>
                <a:solidFill>
                  <a:srgbClr val="2E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grpSp>
        </p:grpSp>
      </p:grpSp>
      <p:sp>
        <p:nvSpPr>
          <p:cNvPr id="69" name="TextBox 68">
            <a:extLst>
              <a:ext uri="{FF2B5EF4-FFF2-40B4-BE49-F238E27FC236}">
                <a16:creationId xmlns:a16="http://schemas.microsoft.com/office/drawing/2014/main" id="{38C93406-625F-434A-828E-BB90A0DA7B97}"/>
              </a:ext>
            </a:extLst>
          </p:cNvPr>
          <p:cNvSpPr txBox="1"/>
          <p:nvPr/>
        </p:nvSpPr>
        <p:spPr>
          <a:xfrm>
            <a:off x="329080" y="586169"/>
            <a:ext cx="424292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EABDC"/>
                </a:solidFill>
                <a:effectLst/>
                <a:uLnTx/>
                <a:uFillTx/>
                <a:latin typeface="Arial Narrow" panose="020B0606020202030204" pitchFamily="34" charset="0"/>
                <a:cs typeface="Arial"/>
                <a:sym typeface="Arial"/>
              </a:rPr>
              <a:t>MISSISSIPPI STATE BOARD OF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BC4570"/>
                </a:solidFill>
                <a:effectLst/>
                <a:uLnTx/>
                <a:uFillTx/>
                <a:latin typeface="Arial Narrow" panose="020B0606020202030204" pitchFamily="34" charset="0"/>
                <a:cs typeface="Arial"/>
                <a:sym typeface="Arial"/>
              </a:rPr>
              <a:t>STRATEGIC PLAN GOALS</a:t>
            </a:r>
          </a:p>
        </p:txBody>
      </p:sp>
    </p:spTree>
    <p:extLst>
      <p:ext uri="{BB962C8B-B14F-4D97-AF65-F5344CB8AC3E}">
        <p14:creationId xmlns:p14="http://schemas.microsoft.com/office/powerpoint/2010/main" val="16537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FED3A-4CD8-41A0-AFF8-539EDD61B881}"/>
              </a:ext>
            </a:extLst>
          </p:cNvPr>
          <p:cNvSpPr>
            <a:spLocks noGrp="1"/>
          </p:cNvSpPr>
          <p:nvPr>
            <p:ph type="body" sz="quarter" idx="13"/>
          </p:nvPr>
        </p:nvSpPr>
        <p:spPr/>
        <p:txBody>
          <a:bodyPr/>
          <a:lstStyle/>
          <a:p>
            <a:r>
              <a:rPr lang="en-US" dirty="0"/>
              <a:t>Graduation and Completion Rates</a:t>
            </a:r>
          </a:p>
        </p:txBody>
      </p:sp>
      <p:sp>
        <p:nvSpPr>
          <p:cNvPr id="4" name="Slide Number Placeholder 3">
            <a:extLst>
              <a:ext uri="{FF2B5EF4-FFF2-40B4-BE49-F238E27FC236}">
                <a16:creationId xmlns:a16="http://schemas.microsoft.com/office/drawing/2014/main" id="{4AD8D0AC-6947-4732-91FA-60071C5DE3C5}"/>
              </a:ext>
            </a:extLst>
          </p:cNvPr>
          <p:cNvSpPr>
            <a:spLocks noGrp="1"/>
          </p:cNvSpPr>
          <p:nvPr>
            <p:ph type="sldNum" idx="12"/>
          </p:nvPr>
        </p:nvSpPr>
        <p:spPr/>
        <p:txBody>
          <a:bodyPr/>
          <a:lstStyle/>
          <a:p>
            <a:fld id="{00000000-1234-1234-1234-123412341234}" type="slidenum">
              <a:rPr lang="en" smtClean="0"/>
              <a:pPr/>
              <a:t>30</a:t>
            </a:fld>
            <a:endParaRPr lang="en" dirty="0"/>
          </a:p>
        </p:txBody>
      </p:sp>
      <p:sp>
        <p:nvSpPr>
          <p:cNvPr id="5" name="Text Placeholder 2">
            <a:extLst>
              <a:ext uri="{FF2B5EF4-FFF2-40B4-BE49-F238E27FC236}">
                <a16:creationId xmlns:a16="http://schemas.microsoft.com/office/drawing/2014/main" id="{CA114D45-A898-4A4E-A394-04E697E1C62C}"/>
              </a:ext>
            </a:extLst>
          </p:cNvPr>
          <p:cNvSpPr>
            <a:spLocks noGrp="1"/>
          </p:cNvSpPr>
          <p:nvPr>
            <p:ph type="body" sz="quarter" idx="14"/>
          </p:nvPr>
        </p:nvSpPr>
        <p:spPr>
          <a:xfrm>
            <a:off x="311700" y="672046"/>
            <a:ext cx="8255250" cy="3921386"/>
          </a:xfrm>
        </p:spPr>
        <p:txBody>
          <a:bodyPr/>
          <a:lstStyle/>
          <a:p>
            <a:pPr marL="0" indent="0">
              <a:lnSpc>
                <a:spcPct val="100000"/>
              </a:lnSpc>
              <a:spcAft>
                <a:spcPts val="1200"/>
              </a:spcAft>
              <a:buNone/>
              <a:defRPr/>
            </a:pPr>
            <a:r>
              <a:rPr lang="en-US" altLang="en-US" sz="1600" dirty="0">
                <a:latin typeface="+mn-lt"/>
                <a:cs typeface="Times New Roman" panose="02020603050405020304" pitchFamily="18" charset="0"/>
              </a:rPr>
              <a:t>In accordance with 34 C.F.R. 200.19(b) and Miss Code Ann. §37-17-6, graduation rates are calculated following the four-year adjusted cohort method.  </a:t>
            </a:r>
            <a:endParaRPr lang="en-US" altLang="en-US" sz="1600" b="1" dirty="0">
              <a:latin typeface="+mn-lt"/>
              <a:cs typeface="Times New Roman" panose="02020603050405020304" pitchFamily="18" charset="0"/>
            </a:endParaRPr>
          </a:p>
          <a:p>
            <a:pPr marL="228600" indent="-228600">
              <a:lnSpc>
                <a:spcPct val="100000"/>
              </a:lnSpc>
              <a:spcAft>
                <a:spcPts val="1200"/>
              </a:spcAft>
              <a:buClrTx/>
              <a:defRPr/>
            </a:pPr>
            <a:r>
              <a:rPr lang="en-US" altLang="en-US" sz="1600" b="1" dirty="0">
                <a:latin typeface="+mn-lt"/>
                <a:cs typeface="Times New Roman" panose="02020603050405020304" pitchFamily="18" charset="0"/>
              </a:rPr>
              <a:t>Four-Year Cohort</a:t>
            </a:r>
            <a:r>
              <a:rPr lang="en-US" altLang="en-US" sz="1600" dirty="0">
                <a:latin typeface="+mn-lt"/>
                <a:cs typeface="Times New Roman" panose="02020603050405020304" pitchFamily="18" charset="0"/>
              </a:rPr>
              <a:t>: a group of students who enter 9</a:t>
            </a:r>
            <a:r>
              <a:rPr lang="en-US" altLang="en-US" sz="1600" baseline="30000" dirty="0">
                <a:latin typeface="+mn-lt"/>
                <a:cs typeface="Times New Roman" panose="02020603050405020304" pitchFamily="18" charset="0"/>
              </a:rPr>
              <a:t>th</a:t>
            </a:r>
            <a:r>
              <a:rPr lang="en-US" altLang="en-US" sz="1600" dirty="0">
                <a:latin typeface="+mn-lt"/>
                <a:cs typeface="Times New Roman" panose="02020603050405020304" pitchFamily="18" charset="0"/>
              </a:rPr>
              <a:t> grade in MS for the first time, adjusted for students transferring into and out of the cohort, and are expected to graduate within four years </a:t>
            </a:r>
          </a:p>
          <a:p>
            <a:pPr marL="228600" indent="-228600">
              <a:lnSpc>
                <a:spcPct val="100000"/>
              </a:lnSpc>
              <a:spcAft>
                <a:spcPts val="1200"/>
              </a:spcAft>
              <a:buClrTx/>
              <a:defRPr/>
            </a:pPr>
            <a:r>
              <a:rPr lang="en-US" altLang="en-US" sz="1600" b="1" dirty="0">
                <a:latin typeface="+mn-lt"/>
                <a:cs typeface="Times New Roman" panose="02020603050405020304" pitchFamily="18" charset="0"/>
              </a:rPr>
              <a:t>Graduate</a:t>
            </a:r>
            <a:r>
              <a:rPr lang="en-US" altLang="en-US" sz="1600" dirty="0">
                <a:latin typeface="+mn-lt"/>
                <a:cs typeface="Times New Roman" panose="02020603050405020304" pitchFamily="18" charset="0"/>
              </a:rPr>
              <a:t>: a student receiving a standard high school diploma in four (4) years</a:t>
            </a:r>
          </a:p>
          <a:p>
            <a:pPr marL="228600" indent="-228600">
              <a:lnSpc>
                <a:spcPct val="100000"/>
              </a:lnSpc>
              <a:spcAft>
                <a:spcPts val="1200"/>
              </a:spcAft>
              <a:buClrTx/>
              <a:defRPr/>
            </a:pPr>
            <a:r>
              <a:rPr lang="en-US" altLang="en-US" sz="1600" b="1" dirty="0">
                <a:latin typeface="+mn-lt"/>
                <a:cs typeface="Times New Roman" panose="02020603050405020304" pitchFamily="18" charset="0"/>
              </a:rPr>
              <a:t>Completer</a:t>
            </a:r>
            <a:r>
              <a:rPr lang="en-US" altLang="en-US" sz="1600" dirty="0">
                <a:latin typeface="+mn-lt"/>
                <a:cs typeface="Times New Roman" panose="02020603050405020304" pitchFamily="18" charset="0"/>
              </a:rPr>
              <a:t>: a student receiving an occupational diploma, certificate of attendance, or GED within the district </a:t>
            </a:r>
          </a:p>
          <a:p>
            <a:pPr marL="228600" indent="-228600">
              <a:lnSpc>
                <a:spcPct val="100000"/>
              </a:lnSpc>
              <a:spcAft>
                <a:spcPts val="1200"/>
              </a:spcAft>
              <a:buClrTx/>
              <a:defRPr/>
            </a:pPr>
            <a:r>
              <a:rPr lang="en-US" altLang="en-US" sz="1600" b="1" dirty="0">
                <a:latin typeface="+mn-lt"/>
                <a:cs typeface="Times New Roman" panose="02020603050405020304" pitchFamily="18" charset="0"/>
              </a:rPr>
              <a:t>Still Enrolled</a:t>
            </a:r>
            <a:r>
              <a:rPr lang="en-US" altLang="en-US" sz="1600" dirty="0">
                <a:latin typeface="+mn-lt"/>
                <a:cs typeface="Times New Roman" panose="02020603050405020304" pitchFamily="18" charset="0"/>
              </a:rPr>
              <a:t>: a student still enrolled as September 1 of the year after the cohort’s expected completion date</a:t>
            </a:r>
          </a:p>
          <a:p>
            <a:pPr marL="228600" indent="-228600">
              <a:lnSpc>
                <a:spcPct val="100000"/>
              </a:lnSpc>
              <a:spcAft>
                <a:spcPts val="1200"/>
              </a:spcAft>
              <a:buClrTx/>
              <a:defRPr/>
            </a:pPr>
            <a:r>
              <a:rPr lang="en-US" altLang="en-US" sz="1600" b="1" dirty="0">
                <a:latin typeface="+mn-lt"/>
                <a:cs typeface="Times New Roman" panose="02020603050405020304" pitchFamily="18" charset="0"/>
              </a:rPr>
              <a:t>Dropout</a:t>
            </a:r>
            <a:r>
              <a:rPr lang="en-US" altLang="en-US" sz="1600" dirty="0">
                <a:latin typeface="+mn-lt"/>
                <a:cs typeface="Times New Roman" panose="02020603050405020304" pitchFamily="18" charset="0"/>
              </a:rPr>
              <a:t>: a student who leaves school during the cohort period without a diploma or certificate from the district</a:t>
            </a:r>
          </a:p>
          <a:p>
            <a:pPr>
              <a:defRPr/>
            </a:pPr>
            <a:endParaRPr lang="en-US" sz="1400" dirty="0"/>
          </a:p>
        </p:txBody>
      </p:sp>
    </p:spTree>
    <p:extLst>
      <p:ext uri="{BB962C8B-B14F-4D97-AF65-F5344CB8AC3E}">
        <p14:creationId xmlns:p14="http://schemas.microsoft.com/office/powerpoint/2010/main" val="2242687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dirty="0"/>
              <a:t>English Learner (EL) Component</a:t>
            </a:r>
          </a:p>
        </p:txBody>
      </p:sp>
      <p:sp>
        <p:nvSpPr>
          <p:cNvPr id="4" name="Slide Number Placeholder 3"/>
          <p:cNvSpPr>
            <a:spLocks noGrp="1"/>
          </p:cNvSpPr>
          <p:nvPr>
            <p:ph type="sldNum" idx="12"/>
          </p:nvPr>
        </p:nvSpPr>
        <p:spPr>
          <a:xfrm>
            <a:off x="8481083" y="4899418"/>
            <a:ext cx="548700" cy="233671"/>
          </a:xfrm>
        </p:spPr>
        <p:txBody>
          <a:bodyPr/>
          <a:lstStyle/>
          <a:p>
            <a:fld id="{00000000-1234-1234-1234-123412341234}" type="slidenum">
              <a:rPr lang="en" smtClean="0"/>
              <a:pPr/>
              <a:t>31</a:t>
            </a:fld>
            <a:endParaRPr lang="en" dirty="0"/>
          </a:p>
        </p:txBody>
      </p:sp>
      <p:sp>
        <p:nvSpPr>
          <p:cNvPr id="8" name="Content Placeholder 2">
            <a:extLst>
              <a:ext uri="{FF2B5EF4-FFF2-40B4-BE49-F238E27FC236}">
                <a16:creationId xmlns:a16="http://schemas.microsoft.com/office/drawing/2014/main" id="{32FF634D-3A56-4E6F-B4E9-129477EB738D}"/>
              </a:ext>
            </a:extLst>
          </p:cNvPr>
          <p:cNvSpPr txBox="1">
            <a:spLocks/>
          </p:cNvSpPr>
          <p:nvPr/>
        </p:nvSpPr>
        <p:spPr>
          <a:xfrm>
            <a:off x="311700" y="699762"/>
            <a:ext cx="8255250" cy="406620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6075" lvl="1" indent="-346075">
              <a:spcBef>
                <a:spcPts val="0"/>
              </a:spcBef>
              <a:buFont typeface="Arial" panose="020B0604020202020204" pitchFamily="34" charset="0"/>
              <a:buChar char="•"/>
              <a:tabLst>
                <a:tab pos="685800" algn="l"/>
              </a:tabLst>
              <a:defRPr/>
            </a:pPr>
            <a:r>
              <a:rPr kumimoji="0" lang="en-US" sz="2400" b="0" i="0" u="none" strike="noStrike" kern="1200" cap="none" spc="0" normalizeH="0" baseline="0" noProof="0" dirty="0">
                <a:ln>
                  <a:noFill/>
                </a:ln>
                <a:solidFill>
                  <a:schemeClr val="bg2">
                    <a:lumMod val="50000"/>
                  </a:schemeClr>
                </a:solidFill>
                <a:effectLst/>
                <a:uLnTx/>
                <a:uFillTx/>
                <a:latin typeface="Calibri"/>
                <a:ea typeface="+mn-ea"/>
                <a:cs typeface="+mn-cs"/>
              </a:rPr>
              <a:t>EL students are expected to achieve English proficiency within five (5) years of entering an </a:t>
            </a:r>
            <a:r>
              <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rPr>
              <a:t>EL program, </a:t>
            </a:r>
            <a:r>
              <a:rPr kumimoji="0" lang="en-US" sz="2400" b="0" i="0" u="none" strike="noStrike" kern="1200" cap="none" spc="0" normalizeH="0" baseline="0" noProof="0" dirty="0">
                <a:ln>
                  <a:noFill/>
                </a:ln>
                <a:solidFill>
                  <a:schemeClr val="bg2">
                    <a:lumMod val="50000"/>
                  </a:schemeClr>
                </a:solidFill>
                <a:effectLst/>
                <a:uLnTx/>
                <a:uFillTx/>
                <a:latin typeface="Calibri"/>
                <a:ea typeface="+mn-ea"/>
                <a:cs typeface="+mn-cs"/>
              </a:rPr>
              <a:t>or graduation</a:t>
            </a:r>
          </a:p>
          <a:p>
            <a:pPr marL="346075" lvl="1" indent="-346075">
              <a:spcBef>
                <a:spcPts val="0"/>
              </a:spcBef>
              <a:buFont typeface="Arial" panose="020B0604020202020204" pitchFamily="34" charset="0"/>
              <a:buChar char="•"/>
              <a:tabLst>
                <a:tab pos="685800" algn="l"/>
              </a:tabLst>
              <a:defRPr/>
            </a:pPr>
            <a:r>
              <a:rPr kumimoji="0" lang="en-US" sz="2400" b="0" i="0" u="none" strike="noStrike" kern="1200" cap="none" spc="0" normalizeH="0" baseline="0" noProof="0" dirty="0">
                <a:ln>
                  <a:noFill/>
                </a:ln>
                <a:solidFill>
                  <a:schemeClr val="bg2">
                    <a:lumMod val="50000"/>
                  </a:schemeClr>
                </a:solidFill>
                <a:effectLst/>
                <a:uLnTx/>
                <a:uFillTx/>
                <a:latin typeface="Calibri"/>
                <a:ea typeface="+mn-ea"/>
                <a:cs typeface="+mn-cs"/>
              </a:rPr>
              <a:t>First year students will be exempt from the EL component</a:t>
            </a:r>
          </a:p>
          <a:p>
            <a:pPr marL="346075" lvl="1" indent="-346075">
              <a:spcBef>
                <a:spcPts val="0"/>
              </a:spcBef>
              <a:buFont typeface="Arial" panose="020B0604020202020204" pitchFamily="34" charset="0"/>
              <a:buChar char="•"/>
              <a:tabLst>
                <a:tab pos="685800" algn="l"/>
              </a:tabLst>
              <a:defRPr/>
            </a:pPr>
            <a:r>
              <a:rPr kumimoji="0" lang="en-US" sz="2400" b="0" i="0" u="none" strike="noStrike" kern="1200" cap="none" spc="0" normalizeH="0" baseline="0" noProof="0" dirty="0">
                <a:ln>
                  <a:noFill/>
                </a:ln>
                <a:solidFill>
                  <a:schemeClr val="bg2">
                    <a:lumMod val="50000"/>
                  </a:schemeClr>
                </a:solidFill>
                <a:effectLst/>
                <a:uLnTx/>
                <a:uFillTx/>
                <a:latin typeface="Calibri"/>
                <a:ea typeface="+mn-ea"/>
                <a:cs typeface="+mn-cs"/>
              </a:rPr>
              <a:t>Students must have a valid EL assessment score for the current and prior year</a:t>
            </a:r>
          </a:p>
          <a:p>
            <a:pPr marL="346075" lvl="1" indent="-346075">
              <a:spcBef>
                <a:spcPts val="0"/>
              </a:spcBef>
              <a:buFont typeface="Arial" panose="020B0604020202020204" pitchFamily="34" charset="0"/>
              <a:buChar char="•"/>
              <a:tabLst>
                <a:tab pos="685800" algn="l"/>
              </a:tabLst>
              <a:defRPr/>
            </a:pPr>
            <a:r>
              <a:rPr lang="en-US" sz="2400" dirty="0">
                <a:solidFill>
                  <a:schemeClr val="bg2">
                    <a:lumMod val="50000"/>
                  </a:schemeClr>
                </a:solidFill>
                <a:latin typeface="Calibri"/>
              </a:rPr>
              <a:t>Students must meet FAY for current year, but not prior year</a:t>
            </a:r>
            <a:endParaRPr kumimoji="0" lang="en-US" sz="2400" b="0" i="0" u="none" strike="noStrike" kern="1200" cap="none" spc="0" normalizeH="0" baseline="0" noProof="0" dirty="0">
              <a:ln>
                <a:noFill/>
              </a:ln>
              <a:solidFill>
                <a:schemeClr val="bg2">
                  <a:lumMod val="50000"/>
                </a:schemeClr>
              </a:solidFill>
              <a:effectLst/>
              <a:uLnTx/>
              <a:uFillTx/>
              <a:latin typeface="Calibri"/>
            </a:endParaRPr>
          </a:p>
          <a:p>
            <a:pPr>
              <a:spcBef>
                <a:spcPts val="0"/>
              </a:spcBef>
              <a:defRPr/>
            </a:pPr>
            <a:r>
              <a:rPr lang="en-US" sz="2400" dirty="0">
                <a:solidFill>
                  <a:schemeClr val="bg2">
                    <a:lumMod val="50000"/>
                  </a:schemeClr>
                </a:solidFill>
                <a:latin typeface="Calibri"/>
              </a:rPr>
              <a:t>Individual student scores will range between 0 and 1 </a:t>
            </a:r>
          </a:p>
          <a:p>
            <a:pPr lvl="1">
              <a:spcBef>
                <a:spcPts val="0"/>
              </a:spcBef>
              <a:defRPr/>
            </a:pPr>
            <a:r>
              <a:rPr lang="en-US" sz="2200" dirty="0">
                <a:solidFill>
                  <a:schemeClr val="bg2">
                    <a:lumMod val="50000"/>
                  </a:schemeClr>
                </a:solidFill>
                <a:latin typeface="Calibri"/>
              </a:rPr>
              <a:t>A student who regresses on his/her EL assessment will receive a score of 0</a:t>
            </a:r>
          </a:p>
          <a:p>
            <a:pPr lvl="1">
              <a:spcBef>
                <a:spcPts val="0"/>
              </a:spcBef>
              <a:defRPr/>
            </a:pPr>
            <a:r>
              <a:rPr lang="en-US" sz="2200" dirty="0">
                <a:solidFill>
                  <a:schemeClr val="bg2">
                    <a:lumMod val="50000"/>
                  </a:schemeClr>
                </a:solidFill>
                <a:latin typeface="Calibri"/>
              </a:rPr>
              <a:t>A student meeting the progress target will receive a score of 1</a:t>
            </a:r>
          </a:p>
        </p:txBody>
      </p:sp>
    </p:spTree>
    <p:extLst>
      <p:ext uri="{BB962C8B-B14F-4D97-AF65-F5344CB8AC3E}">
        <p14:creationId xmlns:p14="http://schemas.microsoft.com/office/powerpoint/2010/main" val="1739127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0E7E8B-665C-4C2A-84D0-5A604DDFEE94}"/>
              </a:ext>
            </a:extLst>
          </p:cNvPr>
          <p:cNvSpPr>
            <a:spLocks noGrp="1"/>
          </p:cNvSpPr>
          <p:nvPr>
            <p:ph type="body" sz="quarter" idx="13"/>
          </p:nvPr>
        </p:nvSpPr>
        <p:spPr/>
        <p:txBody>
          <a:bodyPr/>
          <a:lstStyle/>
          <a:p>
            <a:r>
              <a:rPr lang="en-US" dirty="0"/>
              <a:t>EL Accountability Component Score</a:t>
            </a:r>
          </a:p>
        </p:txBody>
      </p:sp>
      <p:sp>
        <p:nvSpPr>
          <p:cNvPr id="4" name="Slide Number Placeholder 3">
            <a:extLst>
              <a:ext uri="{FF2B5EF4-FFF2-40B4-BE49-F238E27FC236}">
                <a16:creationId xmlns:a16="http://schemas.microsoft.com/office/drawing/2014/main" id="{1714CA48-CCB1-4F1F-A0A0-E10359B4FE62}"/>
              </a:ext>
            </a:extLst>
          </p:cNvPr>
          <p:cNvSpPr>
            <a:spLocks noGrp="1"/>
          </p:cNvSpPr>
          <p:nvPr>
            <p:ph type="sldNum" idx="12"/>
          </p:nvPr>
        </p:nvSpPr>
        <p:spPr/>
        <p:txBody>
          <a:bodyPr/>
          <a:lstStyle/>
          <a:p>
            <a:fld id="{00000000-1234-1234-1234-123412341234}" type="slidenum">
              <a:rPr lang="en" smtClean="0"/>
              <a:pPr/>
              <a:t>32</a:t>
            </a:fld>
            <a:endParaRPr lang="en" dirty="0"/>
          </a:p>
        </p:txBody>
      </p:sp>
      <p:sp>
        <p:nvSpPr>
          <p:cNvPr id="5" name="Content Placeholder 2">
            <a:extLst>
              <a:ext uri="{FF2B5EF4-FFF2-40B4-BE49-F238E27FC236}">
                <a16:creationId xmlns:a16="http://schemas.microsoft.com/office/drawing/2014/main" id="{DCBAB9D0-389E-4FDD-887F-33679A8AAC98}"/>
              </a:ext>
            </a:extLst>
          </p:cNvPr>
          <p:cNvSpPr txBox="1">
            <a:spLocks/>
          </p:cNvSpPr>
          <p:nvPr/>
        </p:nvSpPr>
        <p:spPr>
          <a:xfrm>
            <a:off x="431549" y="799201"/>
            <a:ext cx="8049533" cy="393213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spcBef>
                <a:spcPts val="600"/>
              </a:spcBef>
              <a:spcAft>
                <a:spcPts val="0"/>
              </a:spcAft>
              <a:buClrTx/>
              <a:buSzTx/>
              <a:buFont typeface="Arial"/>
              <a:buChar char="•"/>
              <a:tabLst/>
              <a:defRPr/>
            </a:pPr>
            <a:r>
              <a:rPr lang="en-US" sz="2400" dirty="0">
                <a:solidFill>
                  <a:schemeClr val="bg2">
                    <a:lumMod val="50000"/>
                  </a:schemeClr>
                </a:solidFill>
                <a:latin typeface="Calibri"/>
              </a:rPr>
              <a:t>Only schools/districts with at least 10 eligible EL students will have an EL component included</a:t>
            </a:r>
          </a:p>
          <a:p>
            <a:pPr>
              <a:spcBef>
                <a:spcPts val="600"/>
              </a:spcBef>
              <a:defRPr/>
            </a:pPr>
            <a:r>
              <a:rPr lang="en-US" sz="2400" dirty="0">
                <a:solidFill>
                  <a:schemeClr val="bg2">
                    <a:lumMod val="50000"/>
                  </a:schemeClr>
                </a:solidFill>
                <a:latin typeface="Calibri"/>
              </a:rPr>
              <a:t>The average of the points earned for all EL students will be calculated for eligible schools/districts</a:t>
            </a:r>
          </a:p>
          <a:p>
            <a:pPr lvl="0">
              <a:spcBef>
                <a:spcPts val="600"/>
              </a:spcBef>
              <a:defRPr/>
            </a:pPr>
            <a:r>
              <a:rPr kumimoji="0" lang="en-US" sz="2400" b="0" i="0" u="none" strike="noStrike" kern="1200" cap="none" spc="0" normalizeH="0" baseline="0" noProof="0" dirty="0">
                <a:ln>
                  <a:noFill/>
                </a:ln>
                <a:solidFill>
                  <a:schemeClr val="bg2">
                    <a:lumMod val="50000"/>
                  </a:schemeClr>
                </a:solidFill>
                <a:effectLst/>
                <a:uLnTx/>
                <a:uFillTx/>
                <a:latin typeface="Calibri"/>
                <a:ea typeface="+mn-ea"/>
                <a:cs typeface="+mn-cs"/>
              </a:rPr>
              <a:t>Points for schools and districts rescaled to attenuate the impact on accountability points</a:t>
            </a:r>
          </a:p>
          <a:p>
            <a:pPr lvl="1">
              <a:spcBef>
                <a:spcPts val="600"/>
              </a:spcBef>
              <a:defRPr/>
            </a:pPr>
            <a:r>
              <a:rPr kumimoji="0" lang="en-US" sz="2000" b="0" i="0" u="none" strike="noStrike" kern="1200" cap="none" spc="0" normalizeH="0" baseline="0" noProof="0" dirty="0">
                <a:ln>
                  <a:noFill/>
                </a:ln>
                <a:solidFill>
                  <a:schemeClr val="bg2">
                    <a:lumMod val="50000"/>
                  </a:schemeClr>
                </a:solidFill>
                <a:effectLst/>
                <a:uLnTx/>
                <a:uFillTx/>
                <a:latin typeface="Calibri"/>
                <a:ea typeface="+mn-ea"/>
                <a:cs typeface="+mn-cs"/>
              </a:rPr>
              <a:t>Schools/districts with </a:t>
            </a:r>
            <a:r>
              <a:rPr lang="en-US" sz="2000" dirty="0">
                <a:solidFill>
                  <a:schemeClr val="bg2">
                    <a:lumMod val="50000"/>
                  </a:schemeClr>
                </a:solidFill>
                <a:latin typeface="Calibri"/>
              </a:rPr>
              <a:t>a student average ≥ 0.90 will receive </a:t>
            </a:r>
            <a:r>
              <a:rPr kumimoji="0" lang="en-US" sz="2000" b="0" i="0" u="none" strike="noStrike" kern="1200" cap="none" spc="0" normalizeH="0" baseline="0" noProof="0" dirty="0">
                <a:ln>
                  <a:noFill/>
                </a:ln>
                <a:solidFill>
                  <a:schemeClr val="bg2">
                    <a:lumMod val="50000"/>
                  </a:schemeClr>
                </a:solidFill>
                <a:effectLst/>
                <a:uLnTx/>
                <a:uFillTx/>
                <a:latin typeface="Calibri"/>
                <a:ea typeface="+mn-ea"/>
                <a:cs typeface="+mn-cs"/>
              </a:rPr>
              <a:t>full accountability points for EL component</a:t>
            </a:r>
          </a:p>
          <a:p>
            <a:pPr lvl="1">
              <a:spcBef>
                <a:spcPts val="600"/>
              </a:spcBef>
              <a:defRPr/>
            </a:pPr>
            <a:r>
              <a:rPr kumimoji="0" lang="en-US" sz="2000" b="0" i="0" u="none" strike="noStrike" kern="1200" cap="none" spc="0" normalizeH="0" baseline="0" noProof="0" dirty="0">
                <a:ln>
                  <a:noFill/>
                </a:ln>
                <a:solidFill>
                  <a:schemeClr val="bg2">
                    <a:lumMod val="50000"/>
                  </a:schemeClr>
                </a:solidFill>
                <a:effectLst/>
                <a:uLnTx/>
                <a:uFillTx/>
                <a:latin typeface="Calibri"/>
                <a:ea typeface="+mn-ea"/>
                <a:cs typeface="+mn-cs"/>
              </a:rPr>
              <a:t>Schools/districts &lt; 0.90 student average will have</a:t>
            </a:r>
            <a:r>
              <a:rPr lang="en-US" sz="2000" dirty="0">
                <a:solidFill>
                  <a:schemeClr val="bg2">
                    <a:lumMod val="50000"/>
                  </a:schemeClr>
                </a:solidFill>
                <a:latin typeface="Calibri"/>
              </a:rPr>
              <a:t> their student average multiplied </a:t>
            </a:r>
            <a:r>
              <a:rPr kumimoji="0" lang="en-US" sz="2000" b="0" i="0" u="none" strike="noStrike" kern="1200" cap="none" spc="0" normalizeH="0" baseline="0" noProof="0" dirty="0">
                <a:ln>
                  <a:noFill/>
                </a:ln>
                <a:solidFill>
                  <a:schemeClr val="bg2">
                    <a:lumMod val="50000"/>
                  </a:schemeClr>
                </a:solidFill>
                <a:effectLst/>
                <a:uLnTx/>
                <a:uFillTx/>
                <a:latin typeface="Calibri"/>
                <a:ea typeface="+mn-ea"/>
                <a:cs typeface="+mn-cs"/>
              </a:rPr>
              <a:t>to the allowable </a:t>
            </a:r>
            <a:r>
              <a:rPr lang="en-US" sz="2000" dirty="0">
                <a:solidFill>
                  <a:schemeClr val="bg2">
                    <a:lumMod val="50000"/>
                  </a:schemeClr>
                </a:solidFill>
                <a:latin typeface="Calibri"/>
              </a:rPr>
              <a:t>EL points</a:t>
            </a:r>
            <a:endParaRPr kumimoji="0" lang="en-US" sz="2000" b="0" i="0" u="none" strike="noStrike" kern="1200" cap="none" spc="0" normalizeH="0" baseline="0" noProof="0" dirty="0">
              <a:ln>
                <a:noFill/>
              </a:ln>
              <a:solidFill>
                <a:schemeClr val="bg2">
                  <a:lumMod val="50000"/>
                </a:schemeClr>
              </a:solidFill>
              <a:effectLst/>
              <a:uLnTx/>
              <a:uFillTx/>
              <a:latin typeface="Calibri"/>
            </a:endParaRPr>
          </a:p>
        </p:txBody>
      </p:sp>
    </p:spTree>
    <p:extLst>
      <p:ext uri="{BB962C8B-B14F-4D97-AF65-F5344CB8AC3E}">
        <p14:creationId xmlns:p14="http://schemas.microsoft.com/office/powerpoint/2010/main" val="4200346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sz="2800" dirty="0"/>
              <a:t>Schools with Less Than Minimum EL N-Count</a:t>
            </a:r>
          </a:p>
        </p:txBody>
      </p:sp>
      <p:sp>
        <p:nvSpPr>
          <p:cNvPr id="4" name="Slide Number Placeholder 3"/>
          <p:cNvSpPr>
            <a:spLocks noGrp="1"/>
          </p:cNvSpPr>
          <p:nvPr>
            <p:ph type="sldNum" idx="12"/>
          </p:nvPr>
        </p:nvSpPr>
        <p:spPr>
          <a:xfrm>
            <a:off x="8481083" y="4899418"/>
            <a:ext cx="548700" cy="233671"/>
          </a:xfrm>
        </p:spPr>
        <p:txBody>
          <a:bodyPr/>
          <a:lstStyle/>
          <a:p>
            <a:fld id="{00000000-1234-1234-1234-123412341234}" type="slidenum">
              <a:rPr lang="en" smtClean="0"/>
              <a:pPr/>
              <a:t>33</a:t>
            </a:fld>
            <a:endParaRPr lang="en" dirty="0"/>
          </a:p>
        </p:txBody>
      </p:sp>
      <p:sp>
        <p:nvSpPr>
          <p:cNvPr id="7" name="Text Placeholder 6"/>
          <p:cNvSpPr>
            <a:spLocks noGrp="1"/>
          </p:cNvSpPr>
          <p:nvPr>
            <p:ph type="body" sz="quarter" idx="14"/>
          </p:nvPr>
        </p:nvSpPr>
        <p:spPr>
          <a:xfrm>
            <a:off x="185665" y="858701"/>
            <a:ext cx="8559155" cy="3318647"/>
          </a:xfrm>
        </p:spPr>
        <p:txBody>
          <a:bodyPr/>
          <a:lstStyle/>
          <a:p>
            <a:r>
              <a:rPr lang="en-US" dirty="0">
                <a:solidFill>
                  <a:schemeClr val="bg2">
                    <a:lumMod val="50000"/>
                  </a:schemeClr>
                </a:solidFill>
                <a:latin typeface="Open Sans"/>
              </a:rPr>
              <a:t>For schools in which the minimum n-count is not met for the English Language Proficiency indicator to be included in calculations, the 5% of total points typically assigned to the ELP indicator will be distributed proportionally among the remaining indicators. </a:t>
            </a:r>
          </a:p>
          <a:p>
            <a:r>
              <a:rPr lang="en-US" dirty="0">
                <a:solidFill>
                  <a:schemeClr val="bg2">
                    <a:lumMod val="50000"/>
                  </a:schemeClr>
                </a:solidFill>
                <a:latin typeface="Open Sans"/>
              </a:rPr>
              <a:t>This will keep the overall points available consistent at 700 or 1,000 points, depending on the grade-level configuration of the school.</a:t>
            </a:r>
          </a:p>
        </p:txBody>
      </p:sp>
    </p:spTree>
    <p:extLst>
      <p:ext uri="{BB962C8B-B14F-4D97-AF65-F5344CB8AC3E}">
        <p14:creationId xmlns:p14="http://schemas.microsoft.com/office/powerpoint/2010/main" val="304568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EEEB5B-EF7D-4AD9-917A-5C927CB10D6A}"/>
              </a:ext>
            </a:extLst>
          </p:cNvPr>
          <p:cNvSpPr>
            <a:spLocks noGrp="1"/>
          </p:cNvSpPr>
          <p:nvPr>
            <p:ph type="body" sz="quarter" idx="13"/>
          </p:nvPr>
        </p:nvSpPr>
        <p:spPr/>
        <p:txBody>
          <a:bodyPr/>
          <a:lstStyle/>
          <a:p>
            <a:r>
              <a:rPr lang="en-US" dirty="0"/>
              <a:t>Grade Cuts</a:t>
            </a:r>
          </a:p>
        </p:txBody>
      </p:sp>
      <p:sp>
        <p:nvSpPr>
          <p:cNvPr id="4" name="Slide Number Placeholder 3">
            <a:extLst>
              <a:ext uri="{FF2B5EF4-FFF2-40B4-BE49-F238E27FC236}">
                <a16:creationId xmlns:a16="http://schemas.microsoft.com/office/drawing/2014/main" id="{DBC6E0D6-DEB8-4F79-B29B-E02DF484364C}"/>
              </a:ext>
            </a:extLst>
          </p:cNvPr>
          <p:cNvSpPr>
            <a:spLocks noGrp="1"/>
          </p:cNvSpPr>
          <p:nvPr>
            <p:ph type="sldNum" idx="12"/>
          </p:nvPr>
        </p:nvSpPr>
        <p:spPr/>
        <p:txBody>
          <a:bodyPr/>
          <a:lstStyle/>
          <a:p>
            <a:fld id="{00000000-1234-1234-1234-123412341234}" type="slidenum">
              <a:rPr lang="en" smtClean="0"/>
              <a:pPr/>
              <a:t>34</a:t>
            </a:fld>
            <a:endParaRPr lang="en" dirty="0"/>
          </a:p>
        </p:txBody>
      </p:sp>
      <p:graphicFrame>
        <p:nvGraphicFramePr>
          <p:cNvPr id="5" name="Table 4">
            <a:extLst>
              <a:ext uri="{FF2B5EF4-FFF2-40B4-BE49-F238E27FC236}">
                <a16:creationId xmlns:a16="http://schemas.microsoft.com/office/drawing/2014/main" id="{CC8D03D7-2E65-4ACA-A94C-08209BE9A002}"/>
              </a:ext>
            </a:extLst>
          </p:cNvPr>
          <p:cNvGraphicFramePr>
            <a:graphicFrameLocks noGrp="1"/>
          </p:cNvGraphicFramePr>
          <p:nvPr>
            <p:extLst/>
          </p:nvPr>
        </p:nvGraphicFramePr>
        <p:xfrm>
          <a:off x="230928" y="924301"/>
          <a:ext cx="8336022" cy="3535680"/>
        </p:xfrm>
        <a:graphic>
          <a:graphicData uri="http://schemas.openxmlformats.org/drawingml/2006/table">
            <a:tbl>
              <a:tblPr firstRow="1" bandRow="1"/>
              <a:tblGrid>
                <a:gridCol w="2084005">
                  <a:extLst>
                    <a:ext uri="{9D8B030D-6E8A-4147-A177-3AD203B41FA5}">
                      <a16:colId xmlns:a16="http://schemas.microsoft.com/office/drawing/2014/main" val="20000"/>
                    </a:ext>
                  </a:extLst>
                </a:gridCol>
                <a:gridCol w="2031907">
                  <a:extLst>
                    <a:ext uri="{9D8B030D-6E8A-4147-A177-3AD203B41FA5}">
                      <a16:colId xmlns:a16="http://schemas.microsoft.com/office/drawing/2014/main" val="20001"/>
                    </a:ext>
                  </a:extLst>
                </a:gridCol>
                <a:gridCol w="2123847">
                  <a:extLst>
                    <a:ext uri="{9D8B030D-6E8A-4147-A177-3AD203B41FA5}">
                      <a16:colId xmlns:a16="http://schemas.microsoft.com/office/drawing/2014/main" val="20002"/>
                    </a:ext>
                  </a:extLst>
                </a:gridCol>
                <a:gridCol w="2096263">
                  <a:extLst>
                    <a:ext uri="{9D8B030D-6E8A-4147-A177-3AD203B41FA5}">
                      <a16:colId xmlns:a16="http://schemas.microsoft.com/office/drawing/2014/main" val="20003"/>
                    </a:ext>
                  </a:extLst>
                </a:gridCol>
              </a:tblGrid>
              <a:tr h="831508">
                <a:tc>
                  <a:txBody>
                    <a:bodyPr/>
                    <a:lstStyle>
                      <a:lvl1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1pPr>
                      <a:lvl2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2pPr>
                      <a:lvl3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3pPr>
                      <a:lvl4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4pPr>
                      <a:lvl5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5pPr>
                      <a:lvl6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6pPr>
                      <a:lvl7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7pPr>
                      <a:lvl8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8pPr>
                      <a:lvl9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9pPr>
                    </a:lstStyle>
                    <a:p>
                      <a:pPr algn="ctr"/>
                      <a:r>
                        <a:rPr lang="en-US" sz="2800" dirty="0">
                          <a:latin typeface="+mn-lt"/>
                          <a:cs typeface="Times New Roman" panose="02020603050405020304" pitchFamily="18" charset="0"/>
                        </a:rPr>
                        <a:t>Grade</a:t>
                      </a:r>
                    </a:p>
                  </a:txBody>
                  <a:tcPr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1pPr>
                      <a:lvl2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2pPr>
                      <a:lvl3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3pPr>
                      <a:lvl4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4pPr>
                      <a:lvl5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5pPr>
                      <a:lvl6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6pPr>
                      <a:lvl7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7pPr>
                      <a:lvl8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8pPr>
                      <a:lvl9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9pPr>
                    </a:lstStyle>
                    <a:p>
                      <a:pPr algn="ctr"/>
                      <a:r>
                        <a:rPr lang="en-US" sz="2800" dirty="0">
                          <a:latin typeface="+mn-lt"/>
                          <a:cs typeface="Times New Roman" panose="02020603050405020304" pitchFamily="18" charset="0"/>
                        </a:rPr>
                        <a:t>Districts</a:t>
                      </a:r>
                    </a:p>
                  </a:txBody>
                  <a:tcPr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1pPr>
                      <a:lvl2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2pPr>
                      <a:lvl3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3pPr>
                      <a:lvl4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4pPr>
                      <a:lvl5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5pPr>
                      <a:lvl6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6pPr>
                      <a:lvl7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7pPr>
                      <a:lvl8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8pPr>
                      <a:lvl9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9pPr>
                    </a:lstStyle>
                    <a:p>
                      <a:pPr algn="ctr"/>
                      <a:r>
                        <a:rPr lang="en-US" sz="2800" dirty="0">
                          <a:latin typeface="+mn-lt"/>
                          <a:cs typeface="Times New Roman" panose="02020603050405020304" pitchFamily="18" charset="0"/>
                        </a:rPr>
                        <a:t>700 Point Schools</a:t>
                      </a:r>
                    </a:p>
                  </a:txBody>
                  <a:tcPr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1pPr>
                      <a:lvl2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2pPr>
                      <a:lvl3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3pPr>
                      <a:lvl4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4pPr>
                      <a:lvl5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5pPr>
                      <a:lvl6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6pPr>
                      <a:lvl7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7pPr>
                      <a:lvl8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8pPr>
                      <a:lvl9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9pPr>
                    </a:lstStyle>
                    <a:p>
                      <a:pPr algn="ctr"/>
                      <a:r>
                        <a:rPr lang="en-US" sz="2800" dirty="0">
                          <a:latin typeface="+mn-lt"/>
                          <a:cs typeface="Times New Roman" panose="02020603050405020304" pitchFamily="18" charset="0"/>
                        </a:rPr>
                        <a:t>1,000 Point Schools</a:t>
                      </a:r>
                    </a:p>
                  </a:txBody>
                  <a:tcPr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512790">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A</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668</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442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754</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512790">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B</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599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377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648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10002"/>
                  </a:ext>
                </a:extLst>
              </a:tr>
              <a:tr h="512790">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C</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536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328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584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0003"/>
                  </a:ext>
                </a:extLst>
              </a:tr>
              <a:tr h="512790">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489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269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510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extLst>
                  <a:ext uri="{0D108BD9-81ED-4DB2-BD59-A6C34878D82A}">
                    <a16:rowId xmlns:a16="http://schemas.microsoft.com/office/drawing/2014/main" val="10004"/>
                  </a:ext>
                </a:extLst>
              </a:tr>
              <a:tr h="512790">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F</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&lt; 489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&lt; 269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2800" dirty="0">
                          <a:latin typeface="+mn-lt"/>
                          <a:cs typeface="Times New Roman" panose="02020603050405020304" pitchFamily="18" charset="0"/>
                        </a:rPr>
                        <a:t>&lt; 510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81821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sz="3200" dirty="0"/>
              <a:t>Progress in English Language Proficiency</a:t>
            </a:r>
          </a:p>
        </p:txBody>
      </p:sp>
      <p:sp>
        <p:nvSpPr>
          <p:cNvPr id="3" name="Slide Number Placeholder 2"/>
          <p:cNvSpPr>
            <a:spLocks noGrp="1"/>
          </p:cNvSpPr>
          <p:nvPr>
            <p:ph type="sldNum" idx="12"/>
          </p:nvPr>
        </p:nvSpPr>
        <p:spPr>
          <a:xfrm>
            <a:off x="8481083" y="4899418"/>
            <a:ext cx="548700" cy="233671"/>
          </a:xfrm>
        </p:spPr>
        <p:txBody>
          <a:bodyPr/>
          <a:lstStyle/>
          <a:p>
            <a:fld id="{00000000-1234-1234-1234-123412341234}" type="slidenum">
              <a:rPr lang="en" smtClean="0"/>
              <a:pPr/>
              <a:t>35</a:t>
            </a:fld>
            <a:endParaRPr lang="en" dirty="0"/>
          </a:p>
        </p:txBody>
      </p:sp>
    </p:spTree>
    <p:extLst>
      <p:ext uri="{BB962C8B-B14F-4D97-AF65-F5344CB8AC3E}">
        <p14:creationId xmlns:p14="http://schemas.microsoft.com/office/powerpoint/2010/main" val="4153755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dirty="0"/>
              <a:t>EL Progress Overview </a:t>
            </a:r>
          </a:p>
        </p:txBody>
      </p:sp>
      <p:sp>
        <p:nvSpPr>
          <p:cNvPr id="4" name="Slide Number Placeholder 3"/>
          <p:cNvSpPr>
            <a:spLocks noGrp="1"/>
          </p:cNvSpPr>
          <p:nvPr>
            <p:ph type="sldNum" idx="12"/>
          </p:nvPr>
        </p:nvSpPr>
        <p:spPr>
          <a:xfrm>
            <a:off x="8481083" y="4899418"/>
            <a:ext cx="548700" cy="233671"/>
          </a:xfrm>
        </p:spPr>
        <p:txBody>
          <a:bodyPr/>
          <a:lstStyle/>
          <a:p>
            <a:fld id="{00000000-1234-1234-1234-123412341234}" type="slidenum">
              <a:rPr lang="en" smtClean="0"/>
              <a:pPr/>
              <a:t>36</a:t>
            </a:fld>
            <a:endParaRPr lang="en" dirty="0"/>
          </a:p>
        </p:txBody>
      </p:sp>
      <p:sp>
        <p:nvSpPr>
          <p:cNvPr id="8" name="Content Placeholder 2"/>
          <p:cNvSpPr>
            <a:spLocks noGrp="1"/>
          </p:cNvSpPr>
          <p:nvPr/>
        </p:nvSpPr>
        <p:spPr>
          <a:xfrm>
            <a:off x="635540" y="792635"/>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u="sng" dirty="0"/>
              <a:t>Annual progress goal</a:t>
            </a:r>
            <a:r>
              <a:rPr lang="en-US" sz="1600" dirty="0"/>
              <a:t>:  minimum score needed to achieve proficiency (at year five (5) or graduation), minus the prior year score, divided by the number of years the student had remaining to exit the EL program in the prior year.</a:t>
            </a:r>
          </a:p>
          <a:p>
            <a:pPr marL="0" indent="0">
              <a:buNone/>
            </a:pPr>
            <a:endParaRPr lang="en-US" sz="1600" dirty="0"/>
          </a:p>
          <a:p>
            <a:r>
              <a:rPr lang="en-US" sz="1600" u="sng" dirty="0"/>
              <a:t>Progress rate</a:t>
            </a:r>
            <a:r>
              <a:rPr lang="en-US" sz="1600" dirty="0"/>
              <a:t>: rates range between 0 and 1 based on the student’s current year ELPT score, minus the prior year score, divided by the annual progress goal (above). Any student who does not demonstrate progress will have a rate of 0. No student will receive a rate higher than 1. </a:t>
            </a:r>
          </a:p>
          <a:p>
            <a:pPr marL="0" indent="0">
              <a:buNone/>
            </a:pPr>
            <a:endParaRPr lang="en-US" sz="1600" dirty="0"/>
          </a:p>
          <a:p>
            <a:r>
              <a:rPr lang="en-US" sz="1600" dirty="0"/>
              <a:t>Any student not exiting the EL program within five years will have a reduction in the calculation of the progress rate based on the following schedule: Year six (6), the student progress rate will be multiplied by 0.75 year ≥ seven (7), the student progress rate will be multiplied by 0.50 </a:t>
            </a:r>
          </a:p>
          <a:p>
            <a:endParaRPr lang="en-US" sz="1400" dirty="0"/>
          </a:p>
        </p:txBody>
      </p:sp>
    </p:spTree>
    <p:extLst>
      <p:ext uri="{BB962C8B-B14F-4D97-AF65-F5344CB8AC3E}">
        <p14:creationId xmlns:p14="http://schemas.microsoft.com/office/powerpoint/2010/main" val="2871091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914DC3-0B11-574C-BF5C-583991CF0F94}"/>
              </a:ext>
            </a:extLst>
          </p:cNvPr>
          <p:cNvSpPr>
            <a:spLocks noGrp="1"/>
          </p:cNvSpPr>
          <p:nvPr>
            <p:ph type="body" sz="quarter" idx="13"/>
          </p:nvPr>
        </p:nvSpPr>
        <p:spPr/>
        <p:txBody>
          <a:bodyPr/>
          <a:lstStyle/>
          <a:p>
            <a:r>
              <a:rPr lang="en-US" dirty="0"/>
              <a:t>Weights</a:t>
            </a:r>
          </a:p>
        </p:txBody>
      </p:sp>
      <p:sp>
        <p:nvSpPr>
          <p:cNvPr id="3" name="Text Placeholder 2">
            <a:extLst>
              <a:ext uri="{FF2B5EF4-FFF2-40B4-BE49-F238E27FC236}">
                <a16:creationId xmlns:a16="http://schemas.microsoft.com/office/drawing/2014/main" id="{07633F3D-E581-494D-86F6-117FFDE7BC8E}"/>
              </a:ext>
            </a:extLst>
          </p:cNvPr>
          <p:cNvSpPr>
            <a:spLocks noGrp="1"/>
          </p:cNvSpPr>
          <p:nvPr>
            <p:ph type="body" sz="quarter" idx="14"/>
          </p:nvPr>
        </p:nvSpPr>
        <p:spPr/>
        <p:txBody>
          <a:bodyPr/>
          <a:lstStyle/>
          <a:p>
            <a:pPr marL="0" indent="0">
              <a:buNone/>
            </a:pPr>
            <a:r>
              <a:rPr lang="en-US" dirty="0"/>
              <a:t>EL Progress has a 5% influence on outcomes:</a:t>
            </a:r>
          </a:p>
          <a:p>
            <a:pPr lvl="1"/>
            <a:r>
              <a:rPr lang="en-US" dirty="0"/>
              <a:t>	</a:t>
            </a:r>
            <a:r>
              <a:rPr lang="en-US" sz="2000" dirty="0"/>
              <a:t>- 35 points for schools with a maximum of 700 points</a:t>
            </a:r>
          </a:p>
          <a:p>
            <a:pPr lvl="1"/>
            <a:r>
              <a:rPr lang="en-US" sz="2000" dirty="0"/>
              <a:t>	- 50 points for schools/ districts with a maximum of 1000 points</a:t>
            </a:r>
          </a:p>
        </p:txBody>
      </p:sp>
      <p:sp>
        <p:nvSpPr>
          <p:cNvPr id="4" name="Slide Number Placeholder 3">
            <a:extLst>
              <a:ext uri="{FF2B5EF4-FFF2-40B4-BE49-F238E27FC236}">
                <a16:creationId xmlns:a16="http://schemas.microsoft.com/office/drawing/2014/main" id="{7C96F168-EEFD-D543-9643-47F93316A841}"/>
              </a:ext>
            </a:extLst>
          </p:cNvPr>
          <p:cNvSpPr>
            <a:spLocks noGrp="1"/>
          </p:cNvSpPr>
          <p:nvPr>
            <p:ph type="sldNum" idx="12"/>
          </p:nvPr>
        </p:nvSpPr>
        <p:spPr/>
        <p:txBody>
          <a:bodyPr/>
          <a:lstStyle/>
          <a:p>
            <a:fld id="{00000000-1234-1234-1234-123412341234}" type="slidenum">
              <a:rPr lang="en" smtClean="0"/>
              <a:pPr/>
              <a:t>37</a:t>
            </a:fld>
            <a:endParaRPr lang="en" dirty="0"/>
          </a:p>
        </p:txBody>
      </p:sp>
    </p:spTree>
    <p:extLst>
      <p:ext uri="{BB962C8B-B14F-4D97-AF65-F5344CB8AC3E}">
        <p14:creationId xmlns:p14="http://schemas.microsoft.com/office/powerpoint/2010/main" val="3831154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dirty="0"/>
              <a:t>Impact by Grade</a:t>
            </a:r>
          </a:p>
        </p:txBody>
      </p:sp>
      <p:sp>
        <p:nvSpPr>
          <p:cNvPr id="4" name="Slide Number Placeholder 3"/>
          <p:cNvSpPr>
            <a:spLocks noGrp="1"/>
          </p:cNvSpPr>
          <p:nvPr>
            <p:ph type="sldNum" idx="12"/>
          </p:nvPr>
        </p:nvSpPr>
        <p:spPr>
          <a:xfrm>
            <a:off x="8481083" y="4899418"/>
            <a:ext cx="548700" cy="233671"/>
          </a:xfrm>
        </p:spPr>
        <p:txBody>
          <a:bodyPr/>
          <a:lstStyle/>
          <a:p>
            <a:fld id="{00000000-1234-1234-1234-123412341234}" type="slidenum">
              <a:rPr lang="en" smtClean="0"/>
              <a:pPr/>
              <a:t>38</a:t>
            </a:fld>
            <a:endParaRPr lang="en" dirty="0"/>
          </a:p>
        </p:txBody>
      </p:sp>
      <p:graphicFrame>
        <p:nvGraphicFramePr>
          <p:cNvPr id="2" name="Table 1">
            <a:extLst>
              <a:ext uri="{FF2B5EF4-FFF2-40B4-BE49-F238E27FC236}">
                <a16:creationId xmlns:a16="http://schemas.microsoft.com/office/drawing/2014/main" id="{D9AD85E4-E394-7D41-A410-107788581757}"/>
              </a:ext>
            </a:extLst>
          </p:cNvPr>
          <p:cNvGraphicFramePr>
            <a:graphicFrameLocks noGrp="1"/>
          </p:cNvGraphicFramePr>
          <p:nvPr>
            <p:extLst>
              <p:ext uri="{D42A27DB-BD31-4B8C-83A1-F6EECF244321}">
                <p14:modId xmlns:p14="http://schemas.microsoft.com/office/powerpoint/2010/main" val="3509758465"/>
              </p:ext>
            </p:extLst>
          </p:nvPr>
        </p:nvGraphicFramePr>
        <p:xfrm>
          <a:off x="702254" y="1095126"/>
          <a:ext cx="2920999" cy="2667000"/>
        </p:xfrm>
        <a:graphic>
          <a:graphicData uri="http://schemas.openxmlformats.org/drawingml/2006/table">
            <a:tbl>
              <a:tblPr>
                <a:tableStyleId>{93296810-A885-4BE3-A3E7-6D5BEEA58F35}</a:tableStyleId>
              </a:tblPr>
              <a:tblGrid>
                <a:gridCol w="609711">
                  <a:extLst>
                    <a:ext uri="{9D8B030D-6E8A-4147-A177-3AD203B41FA5}">
                      <a16:colId xmlns:a16="http://schemas.microsoft.com/office/drawing/2014/main" val="2737816161"/>
                    </a:ext>
                  </a:extLst>
                </a:gridCol>
                <a:gridCol w="736983">
                  <a:extLst>
                    <a:ext uri="{9D8B030D-6E8A-4147-A177-3AD203B41FA5}">
                      <a16:colId xmlns:a16="http://schemas.microsoft.com/office/drawing/2014/main" val="978396146"/>
                    </a:ext>
                  </a:extLst>
                </a:gridCol>
                <a:gridCol w="673347">
                  <a:extLst>
                    <a:ext uri="{9D8B030D-6E8A-4147-A177-3AD203B41FA5}">
                      <a16:colId xmlns:a16="http://schemas.microsoft.com/office/drawing/2014/main" val="1958002298"/>
                    </a:ext>
                  </a:extLst>
                </a:gridCol>
                <a:gridCol w="900958">
                  <a:extLst>
                    <a:ext uri="{9D8B030D-6E8A-4147-A177-3AD203B41FA5}">
                      <a16:colId xmlns:a16="http://schemas.microsoft.com/office/drawing/2014/main" val="3582600376"/>
                    </a:ext>
                  </a:extLst>
                </a:gridCol>
              </a:tblGrid>
              <a:tr h="190500">
                <a:tc>
                  <a:txBody>
                    <a:bodyPr/>
                    <a:lstStyle/>
                    <a:p>
                      <a:pPr algn="l" fontAlgn="b"/>
                      <a:r>
                        <a:rPr lang="en-US" sz="1100" u="none" strike="noStrike">
                          <a:effectLst/>
                        </a:rPr>
                        <a:t>Grade</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Students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Avg Score</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Points Impact</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15464490"/>
                  </a:ext>
                </a:extLst>
              </a:tr>
              <a:tr h="190500">
                <a:tc>
                  <a:txBody>
                    <a:bodyPr/>
                    <a:lstStyle/>
                    <a:p>
                      <a:pPr algn="r" fontAlgn="b"/>
                      <a:r>
                        <a:rPr lang="en-US" sz="1100" u="none" strike="noStrike">
                          <a:effectLst/>
                        </a:rPr>
                        <a:t>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89381882"/>
                  </a:ext>
                </a:extLst>
              </a:tr>
              <a:tr h="190500">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1203</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942557"/>
                  </a:ext>
                </a:extLst>
              </a:tr>
              <a:tr h="190500">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86174847"/>
                  </a:ext>
                </a:extLst>
              </a:tr>
              <a:tr h="190500">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1141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39298800"/>
                  </a:ext>
                </a:extLst>
              </a:tr>
              <a:tr h="190500">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1023</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95620388"/>
                  </a:ext>
                </a:extLst>
              </a:tr>
              <a:tr h="190500">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802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23519641"/>
                  </a:ext>
                </a:extLst>
              </a:tr>
              <a:tr h="190500">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495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40746885"/>
                  </a:ext>
                </a:extLst>
              </a:tr>
              <a:tr h="190500">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464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2230510"/>
                  </a:ext>
                </a:extLst>
              </a:tr>
              <a:tr h="190500">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76230543"/>
                  </a:ext>
                </a:extLst>
              </a:tr>
              <a:tr h="190500">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341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9164734"/>
                  </a:ext>
                </a:extLst>
              </a:tr>
              <a:tr h="190500">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351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35211521"/>
                  </a:ext>
                </a:extLst>
              </a:tr>
              <a:tr h="190500">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304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02040236"/>
                  </a:ext>
                </a:extLst>
              </a:tr>
              <a:tr h="190500">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28</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93888930"/>
                  </a:ext>
                </a:extLst>
              </a:tr>
            </a:tbl>
          </a:graphicData>
        </a:graphic>
      </p:graphicFrame>
      <p:graphicFrame>
        <p:nvGraphicFramePr>
          <p:cNvPr id="3" name="Table 2">
            <a:extLst>
              <a:ext uri="{FF2B5EF4-FFF2-40B4-BE49-F238E27FC236}">
                <a16:creationId xmlns:a16="http://schemas.microsoft.com/office/drawing/2014/main" id="{C15B799D-B1C3-F841-8E9F-9E6815989179}"/>
              </a:ext>
            </a:extLst>
          </p:cNvPr>
          <p:cNvGraphicFramePr>
            <a:graphicFrameLocks noGrp="1"/>
          </p:cNvGraphicFramePr>
          <p:nvPr>
            <p:extLst>
              <p:ext uri="{D42A27DB-BD31-4B8C-83A1-F6EECF244321}">
                <p14:modId xmlns:p14="http://schemas.microsoft.com/office/powerpoint/2010/main" val="2015927892"/>
              </p:ext>
            </p:extLst>
          </p:nvPr>
        </p:nvGraphicFramePr>
        <p:xfrm>
          <a:off x="5100044" y="922723"/>
          <a:ext cx="2215156" cy="2857500"/>
        </p:xfrm>
        <a:graphic>
          <a:graphicData uri="http://schemas.openxmlformats.org/drawingml/2006/table">
            <a:tbl>
              <a:tblPr>
                <a:tableStyleId>{93296810-A885-4BE3-A3E7-6D5BEEA58F35}</a:tableStyleId>
              </a:tblPr>
              <a:tblGrid>
                <a:gridCol w="674043">
                  <a:extLst>
                    <a:ext uri="{9D8B030D-6E8A-4147-A177-3AD203B41FA5}">
                      <a16:colId xmlns:a16="http://schemas.microsoft.com/office/drawing/2014/main" val="988489504"/>
                    </a:ext>
                  </a:extLst>
                </a:gridCol>
                <a:gridCol w="1541113">
                  <a:extLst>
                    <a:ext uri="{9D8B030D-6E8A-4147-A177-3AD203B41FA5}">
                      <a16:colId xmlns:a16="http://schemas.microsoft.com/office/drawing/2014/main" val="768703963"/>
                    </a:ext>
                  </a:extLst>
                </a:gridCol>
              </a:tblGrid>
              <a:tr h="190500">
                <a:tc>
                  <a:txBody>
                    <a:bodyPr/>
                    <a:lstStyle/>
                    <a:p>
                      <a:pPr algn="l" fontAlgn="b"/>
                      <a:r>
                        <a:rPr lang="en-US" sz="1100" u="none" strike="noStrike">
                          <a:effectLst/>
                        </a:rPr>
                        <a:t>Grade</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Average Scale Score</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72490677"/>
                  </a:ext>
                </a:extLst>
              </a:tr>
              <a:tr h="190500">
                <a:tc>
                  <a:txBody>
                    <a:bodyPr/>
                    <a:lstStyle/>
                    <a:p>
                      <a:pPr algn="r" fontAlgn="b"/>
                      <a:r>
                        <a:rPr lang="en-US" sz="1100" u="none" strike="noStrike">
                          <a:effectLst/>
                        </a:rPr>
                        <a:t>PK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386.53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33941598"/>
                  </a:ext>
                </a:extLst>
              </a:tr>
              <a:tr h="190500">
                <a:tc>
                  <a:txBody>
                    <a:bodyPr/>
                    <a:lstStyle/>
                    <a:p>
                      <a:pPr algn="r" fontAlgn="b"/>
                      <a:r>
                        <a:rPr lang="en-US" sz="1100" u="none" strike="noStrike">
                          <a:effectLst/>
                        </a:rPr>
                        <a:t>KG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350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77219628"/>
                  </a:ext>
                </a:extLst>
              </a:tr>
              <a:tr h="190500">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436.54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25482327"/>
                  </a:ext>
                </a:extLst>
              </a:tr>
              <a:tr h="190500">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469.86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06747456"/>
                  </a:ext>
                </a:extLst>
              </a:tr>
              <a:tr h="190500">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489.11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44309497"/>
                  </a:ext>
                </a:extLst>
              </a:tr>
              <a:tr h="190500">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503.41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85800335"/>
                  </a:ext>
                </a:extLst>
              </a:tr>
              <a:tr h="190500">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511.94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77234602"/>
                  </a:ext>
                </a:extLst>
              </a:tr>
              <a:tr h="190500">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514.75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38280754"/>
                  </a:ext>
                </a:extLst>
              </a:tr>
              <a:tr h="190500">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517.82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7966164"/>
                  </a:ext>
                </a:extLst>
              </a:tr>
              <a:tr h="190500">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512.78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30720425"/>
                  </a:ext>
                </a:extLst>
              </a:tr>
              <a:tr h="190500">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492.22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46692326"/>
                  </a:ext>
                </a:extLst>
              </a:tr>
              <a:tr h="190500">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522.19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79316149"/>
                  </a:ext>
                </a:extLst>
              </a:tr>
              <a:tr h="190500">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526.82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2323405"/>
                  </a:ext>
                </a:extLst>
              </a:tr>
              <a:tr h="190500">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519.04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71399736"/>
                  </a:ext>
                </a:extLst>
              </a:tr>
            </a:tbl>
          </a:graphicData>
        </a:graphic>
      </p:graphicFrame>
    </p:spTree>
    <p:extLst>
      <p:ext uri="{BB962C8B-B14F-4D97-AF65-F5344CB8AC3E}">
        <p14:creationId xmlns:p14="http://schemas.microsoft.com/office/powerpoint/2010/main" val="2843917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03C825-FD04-3348-BB8D-B1087B4993B6}"/>
              </a:ext>
            </a:extLst>
          </p:cNvPr>
          <p:cNvSpPr>
            <a:spLocks noGrp="1"/>
          </p:cNvSpPr>
          <p:nvPr>
            <p:ph type="body" sz="quarter" idx="13"/>
          </p:nvPr>
        </p:nvSpPr>
        <p:spPr/>
        <p:txBody>
          <a:bodyPr/>
          <a:lstStyle/>
          <a:p>
            <a:r>
              <a:rPr lang="en-US" dirty="0"/>
              <a:t>Grade by Years of Service</a:t>
            </a:r>
          </a:p>
        </p:txBody>
      </p:sp>
      <p:sp>
        <p:nvSpPr>
          <p:cNvPr id="4" name="Slide Number Placeholder 3">
            <a:extLst>
              <a:ext uri="{FF2B5EF4-FFF2-40B4-BE49-F238E27FC236}">
                <a16:creationId xmlns:a16="http://schemas.microsoft.com/office/drawing/2014/main" id="{FC769BF9-089C-3547-BBC3-0358E74FBBD9}"/>
              </a:ext>
            </a:extLst>
          </p:cNvPr>
          <p:cNvSpPr>
            <a:spLocks noGrp="1"/>
          </p:cNvSpPr>
          <p:nvPr>
            <p:ph type="sldNum" idx="12"/>
          </p:nvPr>
        </p:nvSpPr>
        <p:spPr/>
        <p:txBody>
          <a:bodyPr/>
          <a:lstStyle/>
          <a:p>
            <a:fld id="{00000000-1234-1234-1234-123412341234}" type="slidenum">
              <a:rPr lang="en" smtClean="0"/>
              <a:pPr/>
              <a:t>39</a:t>
            </a:fld>
            <a:endParaRPr lang="en" dirty="0"/>
          </a:p>
        </p:txBody>
      </p:sp>
      <p:graphicFrame>
        <p:nvGraphicFramePr>
          <p:cNvPr id="5" name="Table 4">
            <a:extLst>
              <a:ext uri="{FF2B5EF4-FFF2-40B4-BE49-F238E27FC236}">
                <a16:creationId xmlns:a16="http://schemas.microsoft.com/office/drawing/2014/main" id="{A99730B9-8CC3-9649-8F67-47964A6EC733}"/>
              </a:ext>
            </a:extLst>
          </p:cNvPr>
          <p:cNvGraphicFramePr>
            <a:graphicFrameLocks noGrp="1"/>
          </p:cNvGraphicFramePr>
          <p:nvPr>
            <p:extLst>
              <p:ext uri="{D42A27DB-BD31-4B8C-83A1-F6EECF244321}">
                <p14:modId xmlns:p14="http://schemas.microsoft.com/office/powerpoint/2010/main" val="2955504757"/>
              </p:ext>
            </p:extLst>
          </p:nvPr>
        </p:nvGraphicFramePr>
        <p:xfrm>
          <a:off x="311150" y="1174750"/>
          <a:ext cx="8521695" cy="2795213"/>
        </p:xfrm>
        <a:graphic>
          <a:graphicData uri="http://schemas.openxmlformats.org/drawingml/2006/table">
            <a:tbl>
              <a:tblPr>
                <a:tableStyleId>{93296810-A885-4BE3-A3E7-6D5BEEA58F35}</a:tableStyleId>
              </a:tblPr>
              <a:tblGrid>
                <a:gridCol w="655515">
                  <a:extLst>
                    <a:ext uri="{9D8B030D-6E8A-4147-A177-3AD203B41FA5}">
                      <a16:colId xmlns:a16="http://schemas.microsoft.com/office/drawing/2014/main" val="1217429508"/>
                    </a:ext>
                  </a:extLst>
                </a:gridCol>
                <a:gridCol w="655515">
                  <a:extLst>
                    <a:ext uri="{9D8B030D-6E8A-4147-A177-3AD203B41FA5}">
                      <a16:colId xmlns:a16="http://schemas.microsoft.com/office/drawing/2014/main" val="2167196116"/>
                    </a:ext>
                  </a:extLst>
                </a:gridCol>
                <a:gridCol w="655515">
                  <a:extLst>
                    <a:ext uri="{9D8B030D-6E8A-4147-A177-3AD203B41FA5}">
                      <a16:colId xmlns:a16="http://schemas.microsoft.com/office/drawing/2014/main" val="3781966149"/>
                    </a:ext>
                  </a:extLst>
                </a:gridCol>
                <a:gridCol w="655515">
                  <a:extLst>
                    <a:ext uri="{9D8B030D-6E8A-4147-A177-3AD203B41FA5}">
                      <a16:colId xmlns:a16="http://schemas.microsoft.com/office/drawing/2014/main" val="2876442273"/>
                    </a:ext>
                  </a:extLst>
                </a:gridCol>
                <a:gridCol w="655515">
                  <a:extLst>
                    <a:ext uri="{9D8B030D-6E8A-4147-A177-3AD203B41FA5}">
                      <a16:colId xmlns:a16="http://schemas.microsoft.com/office/drawing/2014/main" val="3503548041"/>
                    </a:ext>
                  </a:extLst>
                </a:gridCol>
                <a:gridCol w="655515">
                  <a:extLst>
                    <a:ext uri="{9D8B030D-6E8A-4147-A177-3AD203B41FA5}">
                      <a16:colId xmlns:a16="http://schemas.microsoft.com/office/drawing/2014/main" val="2886156672"/>
                    </a:ext>
                  </a:extLst>
                </a:gridCol>
                <a:gridCol w="655515">
                  <a:extLst>
                    <a:ext uri="{9D8B030D-6E8A-4147-A177-3AD203B41FA5}">
                      <a16:colId xmlns:a16="http://schemas.microsoft.com/office/drawing/2014/main" val="3968724351"/>
                    </a:ext>
                  </a:extLst>
                </a:gridCol>
                <a:gridCol w="655515">
                  <a:extLst>
                    <a:ext uri="{9D8B030D-6E8A-4147-A177-3AD203B41FA5}">
                      <a16:colId xmlns:a16="http://schemas.microsoft.com/office/drawing/2014/main" val="1642001596"/>
                    </a:ext>
                  </a:extLst>
                </a:gridCol>
                <a:gridCol w="655515">
                  <a:extLst>
                    <a:ext uri="{9D8B030D-6E8A-4147-A177-3AD203B41FA5}">
                      <a16:colId xmlns:a16="http://schemas.microsoft.com/office/drawing/2014/main" val="32364491"/>
                    </a:ext>
                  </a:extLst>
                </a:gridCol>
                <a:gridCol w="655515">
                  <a:extLst>
                    <a:ext uri="{9D8B030D-6E8A-4147-A177-3AD203B41FA5}">
                      <a16:colId xmlns:a16="http://schemas.microsoft.com/office/drawing/2014/main" val="1201178822"/>
                    </a:ext>
                  </a:extLst>
                </a:gridCol>
                <a:gridCol w="655515">
                  <a:extLst>
                    <a:ext uri="{9D8B030D-6E8A-4147-A177-3AD203B41FA5}">
                      <a16:colId xmlns:a16="http://schemas.microsoft.com/office/drawing/2014/main" val="2088051480"/>
                    </a:ext>
                  </a:extLst>
                </a:gridCol>
                <a:gridCol w="655515">
                  <a:extLst>
                    <a:ext uri="{9D8B030D-6E8A-4147-A177-3AD203B41FA5}">
                      <a16:colId xmlns:a16="http://schemas.microsoft.com/office/drawing/2014/main" val="2943012728"/>
                    </a:ext>
                  </a:extLst>
                </a:gridCol>
                <a:gridCol w="655515">
                  <a:extLst>
                    <a:ext uri="{9D8B030D-6E8A-4147-A177-3AD203B41FA5}">
                      <a16:colId xmlns:a16="http://schemas.microsoft.com/office/drawing/2014/main" val="2349308259"/>
                    </a:ext>
                  </a:extLst>
                </a:gridCol>
              </a:tblGrid>
              <a:tr h="197891">
                <a:tc>
                  <a:txBody>
                    <a:bodyPr/>
                    <a:lstStyle/>
                    <a:p>
                      <a:pPr algn="l" fontAlgn="b"/>
                      <a:r>
                        <a:rPr lang="en-US" sz="1200" u="none" strike="noStrike">
                          <a:effectLst/>
                        </a:rPr>
                        <a:t>Grade</a:t>
                      </a:r>
                      <a:endParaRPr lang="en-US" sz="1200" b="1"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dirty="0">
                          <a:effectLst/>
                        </a:rPr>
                        <a:t>2</a:t>
                      </a:r>
                      <a:endParaRPr lang="en-US" sz="1100" b="1" i="0" u="none" strike="noStrike" dirty="0">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3</a:t>
                      </a:r>
                      <a:endParaRPr lang="en-US" sz="1100" b="1"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4</a:t>
                      </a:r>
                      <a:endParaRPr lang="en-US" sz="1100" b="1"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5</a:t>
                      </a:r>
                      <a:endParaRPr lang="en-US" sz="1100" b="1"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6</a:t>
                      </a:r>
                      <a:endParaRPr lang="en-US" sz="1100" b="1"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7</a:t>
                      </a:r>
                      <a:endParaRPr lang="en-US" sz="1100" b="1"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8</a:t>
                      </a:r>
                      <a:endParaRPr lang="en-US" sz="1100" b="1"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9</a:t>
                      </a:r>
                      <a:endParaRPr lang="en-US" sz="1100" b="1"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10</a:t>
                      </a:r>
                      <a:endParaRPr lang="en-US" sz="1100" b="1"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11</a:t>
                      </a:r>
                      <a:endParaRPr lang="en-US" sz="1100" b="1"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12</a:t>
                      </a:r>
                      <a:endParaRPr lang="en-US" sz="1100" b="1" i="0" u="none" strike="noStrike">
                        <a:solidFill>
                          <a:srgbClr val="000000"/>
                        </a:solidFill>
                        <a:effectLst/>
                        <a:latin typeface="Calibri" panose="020F0502020204030204" pitchFamily="34" charset="0"/>
                      </a:endParaRPr>
                    </a:p>
                  </a:txBody>
                  <a:tcPr marL="9276" marR="9276" marT="9276" marB="0" anchor="b"/>
                </a:tc>
                <a:extLst>
                  <a:ext uri="{0D108BD9-81ED-4DB2-BD59-A6C34878D82A}">
                    <a16:rowId xmlns:a16="http://schemas.microsoft.com/office/drawing/2014/main" val="3074020376"/>
                  </a:ext>
                </a:extLst>
              </a:tr>
              <a:tr h="185523">
                <a:tc>
                  <a:txBody>
                    <a:bodyPr/>
                    <a:lstStyle/>
                    <a:p>
                      <a:pPr algn="r" fontAlgn="b"/>
                      <a:r>
                        <a:rPr lang="en-US" sz="1100" u="none" strike="noStrike">
                          <a:effectLst/>
                        </a:rPr>
                        <a:t>PK</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73</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extLst>
                  <a:ext uri="{0D108BD9-81ED-4DB2-BD59-A6C34878D82A}">
                    <a16:rowId xmlns:a16="http://schemas.microsoft.com/office/drawing/2014/main" val="3900263055"/>
                  </a:ext>
                </a:extLst>
              </a:tr>
              <a:tr h="185523">
                <a:tc>
                  <a:txBody>
                    <a:bodyPr/>
                    <a:lstStyle/>
                    <a:p>
                      <a:pPr algn="r" fontAlgn="b"/>
                      <a:r>
                        <a:rPr lang="en-US" sz="1100" u="none" strike="noStrike">
                          <a:effectLst/>
                        </a:rPr>
                        <a:t>K</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1639</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219</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extLst>
                  <a:ext uri="{0D108BD9-81ED-4DB2-BD59-A6C34878D82A}">
                    <a16:rowId xmlns:a16="http://schemas.microsoft.com/office/drawing/2014/main" val="3580516658"/>
                  </a:ext>
                </a:extLst>
              </a:tr>
              <a:tr h="185523">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338</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1086</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234</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extLst>
                  <a:ext uri="{0D108BD9-81ED-4DB2-BD59-A6C34878D82A}">
                    <a16:rowId xmlns:a16="http://schemas.microsoft.com/office/drawing/2014/main" val="2229163397"/>
                  </a:ext>
                </a:extLst>
              </a:tr>
              <a:tr h="185523">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154</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360</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883</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205</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extLst>
                  <a:ext uri="{0D108BD9-81ED-4DB2-BD59-A6C34878D82A}">
                    <a16:rowId xmlns:a16="http://schemas.microsoft.com/office/drawing/2014/main" val="2704726655"/>
                  </a:ext>
                </a:extLst>
              </a:tr>
              <a:tr h="185523">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153</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126</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329</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614</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189</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extLst>
                  <a:ext uri="{0D108BD9-81ED-4DB2-BD59-A6C34878D82A}">
                    <a16:rowId xmlns:a16="http://schemas.microsoft.com/office/drawing/2014/main" val="224115249"/>
                  </a:ext>
                </a:extLst>
              </a:tr>
              <a:tr h="185523">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149</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109</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117</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256</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474</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161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extLst>
                  <a:ext uri="{0D108BD9-81ED-4DB2-BD59-A6C34878D82A}">
                    <a16:rowId xmlns:a16="http://schemas.microsoft.com/office/drawing/2014/main" val="1970836338"/>
                  </a:ext>
                </a:extLst>
              </a:tr>
              <a:tr h="185523">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110</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98</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77</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88</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142</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326</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140</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extLst>
                  <a:ext uri="{0D108BD9-81ED-4DB2-BD59-A6C34878D82A}">
                    <a16:rowId xmlns:a16="http://schemas.microsoft.com/office/drawing/2014/main" val="196043572"/>
                  </a:ext>
                </a:extLst>
              </a:tr>
              <a:tr h="185523">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111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94</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67</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64</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41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116</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151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53</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276" marR="9276" marT="9276" marB="0" anchor="b"/>
                </a:tc>
                <a:extLst>
                  <a:ext uri="{0D108BD9-81ED-4DB2-BD59-A6C34878D82A}">
                    <a16:rowId xmlns:a16="http://schemas.microsoft.com/office/drawing/2014/main" val="664816634"/>
                  </a:ext>
                </a:extLst>
              </a:tr>
              <a:tr h="185523">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73</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70</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57</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70</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41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75</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138</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32</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extLst>
                  <a:ext uri="{0D108BD9-81ED-4DB2-BD59-A6C34878D82A}">
                    <a16:rowId xmlns:a16="http://schemas.microsoft.com/office/drawing/2014/main" val="1913377699"/>
                  </a:ext>
                </a:extLst>
              </a:tr>
              <a:tr h="185523">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103</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88</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61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56</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32</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38</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61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94</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38</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6" marR="9276" marT="9276" marB="0" anchor="b"/>
                </a:tc>
                <a:extLst>
                  <a:ext uri="{0D108BD9-81ED-4DB2-BD59-A6C34878D82A}">
                    <a16:rowId xmlns:a16="http://schemas.microsoft.com/office/drawing/2014/main" val="445253808"/>
                  </a:ext>
                </a:extLst>
              </a:tr>
              <a:tr h="185523">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172</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103</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59</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50</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53</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64</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276" marR="9276" marT="9276" marB="0" anchor="b"/>
                </a:tc>
                <a:extLst>
                  <a:ext uri="{0D108BD9-81ED-4DB2-BD59-A6C34878D82A}">
                    <a16:rowId xmlns:a16="http://schemas.microsoft.com/office/drawing/2014/main" val="922041736"/>
                  </a:ext>
                </a:extLst>
              </a:tr>
              <a:tr h="185523">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61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116</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57</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51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19</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41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47</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276" marR="9276" marT="9276" marB="0" anchor="b"/>
                </a:tc>
                <a:extLst>
                  <a:ext uri="{0D108BD9-81ED-4DB2-BD59-A6C34878D82A}">
                    <a16:rowId xmlns:a16="http://schemas.microsoft.com/office/drawing/2014/main" val="4198446866"/>
                  </a:ext>
                </a:extLst>
              </a:tr>
              <a:tr h="185523">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56</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46</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71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62</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31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56</a:t>
                      </a:r>
                      <a:endParaRPr lang="en-US" sz="1100" b="0" i="0" u="none" strike="noStrike">
                        <a:solidFill>
                          <a:srgbClr val="000000"/>
                        </a:solidFill>
                        <a:effectLst/>
                        <a:latin typeface="Calibri" panose="020F0502020204030204" pitchFamily="34" charset="0"/>
                      </a:endParaRPr>
                    </a:p>
                  </a:txBody>
                  <a:tcPr marL="9276" marR="9276" marT="9276" marB="0" anchor="b"/>
                </a:tc>
                <a:extLst>
                  <a:ext uri="{0D108BD9-81ED-4DB2-BD59-A6C34878D82A}">
                    <a16:rowId xmlns:a16="http://schemas.microsoft.com/office/drawing/2014/main" val="2510389472"/>
                  </a:ext>
                </a:extLst>
              </a:tr>
              <a:tr h="185523">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44</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276" marR="9276" marT="9276" marB="0" anchor="b"/>
                </a:tc>
                <a:tc>
                  <a:txBody>
                    <a:bodyPr/>
                    <a:lstStyle/>
                    <a:p>
                      <a:pPr algn="r" fontAlgn="b"/>
                      <a:r>
                        <a:rPr lang="en-US" sz="1100" u="none" strike="noStrike" dirty="0">
                          <a:effectLst/>
                        </a:rPr>
                        <a:t>49</a:t>
                      </a:r>
                      <a:endParaRPr lang="en-US" sz="1100" b="0" i="0" u="none" strike="noStrike" dirty="0">
                        <a:solidFill>
                          <a:srgbClr val="000000"/>
                        </a:solidFill>
                        <a:effectLst/>
                        <a:latin typeface="Calibri" panose="020F0502020204030204" pitchFamily="34" charset="0"/>
                      </a:endParaRPr>
                    </a:p>
                  </a:txBody>
                  <a:tcPr marL="9276" marR="9276" marT="9276" marB="0" anchor="b"/>
                </a:tc>
                <a:extLst>
                  <a:ext uri="{0D108BD9-81ED-4DB2-BD59-A6C34878D82A}">
                    <a16:rowId xmlns:a16="http://schemas.microsoft.com/office/drawing/2014/main" val="1384283421"/>
                  </a:ext>
                </a:extLst>
              </a:tr>
            </a:tbl>
          </a:graphicData>
        </a:graphic>
      </p:graphicFrame>
    </p:spTree>
    <p:extLst>
      <p:ext uri="{BB962C8B-B14F-4D97-AF65-F5344CB8AC3E}">
        <p14:creationId xmlns:p14="http://schemas.microsoft.com/office/powerpoint/2010/main" val="260938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fld id="{D08566EF-9BD0-2144-8D55-0DE38D33785A}" type="slidenum">
              <a:rPr lang="en-US" smtClean="0"/>
              <a:t>4</a:t>
            </a:fld>
            <a:endParaRPr lang="en-US" dirty="0"/>
          </a:p>
        </p:txBody>
      </p:sp>
      <p:sp>
        <p:nvSpPr>
          <p:cNvPr id="9" name="Text Placeholder 8"/>
          <p:cNvSpPr>
            <a:spLocks noGrp="1"/>
          </p:cNvSpPr>
          <p:nvPr>
            <p:ph type="body" sz="quarter" idx="13"/>
          </p:nvPr>
        </p:nvSpPr>
        <p:spPr/>
        <p:txBody>
          <a:bodyPr/>
          <a:lstStyle/>
          <a:p>
            <a:r>
              <a:rPr lang="en-US" dirty="0"/>
              <a:t>Welcome and Introductions</a:t>
            </a:r>
          </a:p>
        </p:txBody>
      </p:sp>
      <p:graphicFrame>
        <p:nvGraphicFramePr>
          <p:cNvPr id="3" name="Table 2">
            <a:extLst>
              <a:ext uri="{FF2B5EF4-FFF2-40B4-BE49-F238E27FC236}">
                <a16:creationId xmlns:a16="http://schemas.microsoft.com/office/drawing/2014/main" id="{90DC0121-1579-4A11-A19C-3C99D34DE1B2}"/>
              </a:ext>
            </a:extLst>
          </p:cNvPr>
          <p:cNvGraphicFramePr>
            <a:graphicFrameLocks noGrp="1"/>
          </p:cNvGraphicFramePr>
          <p:nvPr>
            <p:extLst>
              <p:ext uri="{D42A27DB-BD31-4B8C-83A1-F6EECF244321}">
                <p14:modId xmlns:p14="http://schemas.microsoft.com/office/powerpoint/2010/main" val="4096738323"/>
              </p:ext>
            </p:extLst>
          </p:nvPr>
        </p:nvGraphicFramePr>
        <p:xfrm>
          <a:off x="484909" y="710344"/>
          <a:ext cx="7702649" cy="3862251"/>
        </p:xfrm>
        <a:graphic>
          <a:graphicData uri="http://schemas.openxmlformats.org/drawingml/2006/table">
            <a:tbl>
              <a:tblPr/>
              <a:tblGrid>
                <a:gridCol w="1055786">
                  <a:extLst>
                    <a:ext uri="{9D8B030D-6E8A-4147-A177-3AD203B41FA5}">
                      <a16:colId xmlns:a16="http://schemas.microsoft.com/office/drawing/2014/main" val="3242686949"/>
                    </a:ext>
                  </a:extLst>
                </a:gridCol>
                <a:gridCol w="1285305">
                  <a:extLst>
                    <a:ext uri="{9D8B030D-6E8A-4147-A177-3AD203B41FA5}">
                      <a16:colId xmlns:a16="http://schemas.microsoft.com/office/drawing/2014/main" val="3635282173"/>
                    </a:ext>
                  </a:extLst>
                </a:gridCol>
                <a:gridCol w="2680779">
                  <a:extLst>
                    <a:ext uri="{9D8B030D-6E8A-4147-A177-3AD203B41FA5}">
                      <a16:colId xmlns:a16="http://schemas.microsoft.com/office/drawing/2014/main" val="2344361459"/>
                    </a:ext>
                  </a:extLst>
                </a:gridCol>
                <a:gridCol w="2680779">
                  <a:extLst>
                    <a:ext uri="{9D8B030D-6E8A-4147-A177-3AD203B41FA5}">
                      <a16:colId xmlns:a16="http://schemas.microsoft.com/office/drawing/2014/main" val="3265242839"/>
                    </a:ext>
                  </a:extLst>
                </a:gridCol>
              </a:tblGrid>
              <a:tr h="155676">
                <a:tc>
                  <a:txBody>
                    <a:bodyPr/>
                    <a:lstStyle/>
                    <a:p>
                      <a:pPr algn="l" fontAlgn="b"/>
                      <a:r>
                        <a:rPr lang="en-US" sz="900" b="1" i="0" u="none" strike="noStrike">
                          <a:solidFill>
                            <a:srgbClr val="000000"/>
                          </a:solidFill>
                          <a:effectLst/>
                          <a:latin typeface="+mj-lt"/>
                        </a:rPr>
                        <a:t>First Name: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effectLst/>
                          <a:latin typeface="+mj-lt"/>
                        </a:rPr>
                        <a:t>Last Name: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effectLst/>
                          <a:latin typeface="+mj-lt"/>
                        </a:rPr>
                        <a:t>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effectLst/>
                          <a:latin typeface="+mj-lt"/>
                        </a:rPr>
                        <a:t>Position: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7010431"/>
                  </a:ext>
                </a:extLst>
              </a:tr>
              <a:tr h="148263">
                <a:tc>
                  <a:txBody>
                    <a:bodyPr/>
                    <a:lstStyle/>
                    <a:p>
                      <a:pPr algn="l" fontAlgn="b"/>
                      <a:r>
                        <a:rPr lang="en-US" sz="900" b="0" i="0" u="none" strike="noStrike">
                          <a:solidFill>
                            <a:srgbClr val="000000"/>
                          </a:solidFill>
                          <a:effectLst/>
                          <a:latin typeface="+mj-lt"/>
                        </a:rPr>
                        <a:t>Richard</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Baliko</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Noxubee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Principal</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6517869"/>
                  </a:ext>
                </a:extLst>
              </a:tr>
              <a:tr h="148263">
                <a:tc>
                  <a:txBody>
                    <a:bodyPr/>
                    <a:lstStyle/>
                    <a:p>
                      <a:pPr algn="l" fontAlgn="b"/>
                      <a:r>
                        <a:rPr lang="en-US" sz="900" b="0" i="0" u="none" strike="noStrike">
                          <a:solidFill>
                            <a:srgbClr val="000000"/>
                          </a:solidFill>
                          <a:effectLst/>
                          <a:latin typeface="+mj-lt"/>
                        </a:rPr>
                        <a:t>Stacy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Baudoin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Pearl River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Principal</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2168156"/>
                  </a:ext>
                </a:extLst>
              </a:tr>
              <a:tr h="148263">
                <a:tc>
                  <a:txBody>
                    <a:bodyPr/>
                    <a:lstStyle/>
                    <a:p>
                      <a:pPr algn="l" fontAlgn="b"/>
                      <a:r>
                        <a:rPr lang="en-US" sz="900" b="0" i="0" u="none" strike="noStrike">
                          <a:solidFill>
                            <a:srgbClr val="000000"/>
                          </a:solidFill>
                          <a:effectLst/>
                          <a:latin typeface="+mj-lt"/>
                        </a:rPr>
                        <a:t>Kimberly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Blunt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Columbus Municipal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Principal</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386182"/>
                  </a:ext>
                </a:extLst>
              </a:tr>
              <a:tr h="148263">
                <a:tc>
                  <a:txBody>
                    <a:bodyPr/>
                    <a:lstStyle/>
                    <a:p>
                      <a:pPr algn="l" fontAlgn="b"/>
                      <a:r>
                        <a:rPr lang="en-US" sz="900" b="0" i="0" u="none" strike="noStrike">
                          <a:solidFill>
                            <a:srgbClr val="000000"/>
                          </a:solidFill>
                          <a:effectLst/>
                          <a:latin typeface="+mj-lt"/>
                        </a:rPr>
                        <a:t>Lisa</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Bramuchi</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Cleveland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Asst. Supt.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4548264"/>
                  </a:ext>
                </a:extLst>
              </a:tr>
              <a:tr h="148263">
                <a:tc>
                  <a:txBody>
                    <a:bodyPr/>
                    <a:lstStyle/>
                    <a:p>
                      <a:pPr algn="l" fontAlgn="b"/>
                      <a:r>
                        <a:rPr lang="en-US" sz="900" b="0" i="0" u="none" strike="noStrike">
                          <a:solidFill>
                            <a:srgbClr val="000000"/>
                          </a:solidFill>
                          <a:effectLst/>
                          <a:latin typeface="+mj-lt"/>
                        </a:rPr>
                        <a:t>Ken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Byars</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Amory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Superintendent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9926016"/>
                  </a:ext>
                </a:extLst>
              </a:tr>
              <a:tr h="148263">
                <a:tc>
                  <a:txBody>
                    <a:bodyPr/>
                    <a:lstStyle/>
                    <a:p>
                      <a:pPr algn="l" fontAlgn="b"/>
                      <a:r>
                        <a:rPr lang="en-US" sz="900" b="0" i="0" u="none" strike="noStrike">
                          <a:solidFill>
                            <a:srgbClr val="000000"/>
                          </a:solidFill>
                          <a:effectLst/>
                          <a:latin typeface="+mj-lt"/>
                        </a:rPr>
                        <a:t>Tiffany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Fisher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Meridian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Teacher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2155852"/>
                  </a:ext>
                </a:extLst>
              </a:tr>
              <a:tr h="148263">
                <a:tc>
                  <a:txBody>
                    <a:bodyPr/>
                    <a:lstStyle/>
                    <a:p>
                      <a:pPr algn="l" fontAlgn="b"/>
                      <a:r>
                        <a:rPr lang="en-US" sz="900" b="0" i="0" u="none" strike="noStrike">
                          <a:solidFill>
                            <a:srgbClr val="000000"/>
                          </a:solidFill>
                          <a:effectLst/>
                          <a:latin typeface="+mj-lt"/>
                        </a:rPr>
                        <a:t>Steven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Hampton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Lamar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Director of Research and Accountability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4231258"/>
                  </a:ext>
                </a:extLst>
              </a:tr>
              <a:tr h="148263">
                <a:tc>
                  <a:txBody>
                    <a:bodyPr/>
                    <a:lstStyle/>
                    <a:p>
                      <a:pPr algn="l" fontAlgn="b"/>
                      <a:r>
                        <a:rPr lang="en-US" sz="900" b="0" i="0" u="none" strike="noStrike">
                          <a:solidFill>
                            <a:srgbClr val="000000"/>
                          </a:solidFill>
                          <a:effectLst/>
                          <a:latin typeface="+mj-lt"/>
                        </a:rPr>
                        <a:t>Tracy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Jackson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Greenville Public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Academic Director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4212091"/>
                  </a:ext>
                </a:extLst>
              </a:tr>
              <a:tr h="148263">
                <a:tc>
                  <a:txBody>
                    <a:bodyPr/>
                    <a:lstStyle/>
                    <a:p>
                      <a:pPr algn="l" fontAlgn="b"/>
                      <a:r>
                        <a:rPr lang="en-US" sz="900" b="0" i="0" u="none" strike="noStrike">
                          <a:solidFill>
                            <a:srgbClr val="000000"/>
                          </a:solidFill>
                          <a:effectLst/>
                          <a:latin typeface="+mj-lt"/>
                        </a:rPr>
                        <a:t>Ryan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Kuykendall</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DeSoto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Director of Accountability &amp; Research</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8675769"/>
                  </a:ext>
                </a:extLst>
              </a:tr>
              <a:tr h="148263">
                <a:tc>
                  <a:txBody>
                    <a:bodyPr/>
                    <a:lstStyle/>
                    <a:p>
                      <a:pPr algn="l" fontAlgn="b"/>
                      <a:r>
                        <a:rPr lang="en-US" sz="900" b="0" i="0" u="none" strike="noStrike">
                          <a:solidFill>
                            <a:srgbClr val="000000"/>
                          </a:solidFill>
                          <a:effectLst/>
                          <a:latin typeface="+mj-lt"/>
                        </a:rPr>
                        <a:t>Delesicia</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Martin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Hinds County School District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Superintendent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6719683"/>
                  </a:ext>
                </a:extLst>
              </a:tr>
              <a:tr h="148263">
                <a:tc>
                  <a:txBody>
                    <a:bodyPr/>
                    <a:lstStyle/>
                    <a:p>
                      <a:pPr algn="l" fontAlgn="b"/>
                      <a:r>
                        <a:rPr lang="en-US" sz="900" b="0" i="0" u="none" strike="noStrike">
                          <a:solidFill>
                            <a:srgbClr val="000000"/>
                          </a:solidFill>
                          <a:effectLst/>
                          <a:latin typeface="+mj-lt"/>
                        </a:rPr>
                        <a:t>Aldo</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Moran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Ocean Springs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Assistant Principal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0807187"/>
                  </a:ext>
                </a:extLst>
              </a:tr>
              <a:tr h="148263">
                <a:tc>
                  <a:txBody>
                    <a:bodyPr/>
                    <a:lstStyle/>
                    <a:p>
                      <a:pPr algn="l" fontAlgn="b"/>
                      <a:r>
                        <a:rPr lang="en-US" sz="900" b="0" i="0" u="none" strike="noStrike">
                          <a:solidFill>
                            <a:srgbClr val="000000"/>
                          </a:solidFill>
                          <a:effectLst/>
                          <a:latin typeface="+mj-lt"/>
                        </a:rPr>
                        <a:t>Howard</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Savage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Quitman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Administrator of the Year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4506"/>
                  </a:ext>
                </a:extLst>
              </a:tr>
              <a:tr h="148263">
                <a:tc>
                  <a:txBody>
                    <a:bodyPr/>
                    <a:lstStyle/>
                    <a:p>
                      <a:pPr algn="l" fontAlgn="b"/>
                      <a:r>
                        <a:rPr lang="en-US" sz="900" b="0" i="0" u="none" strike="noStrike">
                          <a:solidFill>
                            <a:srgbClr val="000000"/>
                          </a:solidFill>
                          <a:effectLst/>
                          <a:latin typeface="+mj-lt"/>
                        </a:rPr>
                        <a:t>Heather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Todd</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Marshall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Teacher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9921063"/>
                  </a:ext>
                </a:extLst>
              </a:tr>
              <a:tr h="148263">
                <a:tc>
                  <a:txBody>
                    <a:bodyPr/>
                    <a:lstStyle/>
                    <a:p>
                      <a:pPr algn="l" fontAlgn="b"/>
                      <a:r>
                        <a:rPr lang="en-US" sz="900" b="0" i="0" u="none" strike="noStrike">
                          <a:solidFill>
                            <a:srgbClr val="000000"/>
                          </a:solidFill>
                          <a:effectLst/>
                          <a:latin typeface="+mj-lt"/>
                        </a:rPr>
                        <a:t>Benjamin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Torrey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Holmes County Consolidated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Coordinator of Testing &amp; Accountability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7329042"/>
                  </a:ext>
                </a:extLst>
              </a:tr>
              <a:tr h="148263">
                <a:tc>
                  <a:txBody>
                    <a:bodyPr/>
                    <a:lstStyle/>
                    <a:p>
                      <a:pPr algn="l" fontAlgn="b"/>
                      <a:r>
                        <a:rPr lang="en-US" sz="900" b="0" i="0" u="none" strike="noStrike">
                          <a:solidFill>
                            <a:srgbClr val="000000"/>
                          </a:solidFill>
                          <a:effectLst/>
                          <a:latin typeface="+mj-lt"/>
                        </a:rPr>
                        <a:t>Shannon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Vincent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Moss Point School District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Superintendent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9274341"/>
                  </a:ext>
                </a:extLst>
              </a:tr>
              <a:tr h="148263">
                <a:tc>
                  <a:txBody>
                    <a:bodyPr/>
                    <a:lstStyle/>
                    <a:p>
                      <a:pPr algn="l" fontAlgn="b"/>
                      <a:r>
                        <a:rPr lang="en-US" sz="900" b="0" i="0" u="none" strike="noStrike">
                          <a:solidFill>
                            <a:srgbClr val="000000"/>
                          </a:solidFill>
                          <a:effectLst/>
                          <a:latin typeface="+mj-lt"/>
                        </a:rPr>
                        <a:t>Tim</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Martin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Clinton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Assistant Superintendent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8825"/>
                  </a:ext>
                </a:extLst>
              </a:tr>
              <a:tr h="148263">
                <a:tc>
                  <a:txBody>
                    <a:bodyPr/>
                    <a:lstStyle/>
                    <a:p>
                      <a:pPr algn="l" fontAlgn="b"/>
                      <a:r>
                        <a:rPr lang="en-US" sz="900" b="0" i="0" u="none" strike="noStrike">
                          <a:solidFill>
                            <a:srgbClr val="000000"/>
                          </a:solidFill>
                          <a:effectLst/>
                          <a:latin typeface="+mj-lt"/>
                        </a:rPr>
                        <a:t>Michael</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Lindsay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Gulfport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Commission on School Accreditation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0219308"/>
                  </a:ext>
                </a:extLst>
              </a:tr>
              <a:tr h="148263">
                <a:tc>
                  <a:txBody>
                    <a:bodyPr/>
                    <a:lstStyle/>
                    <a:p>
                      <a:pPr algn="l" fontAlgn="b"/>
                      <a:r>
                        <a:rPr lang="en-US" sz="900" b="0" i="0" u="none" strike="noStrike">
                          <a:solidFill>
                            <a:srgbClr val="000000"/>
                          </a:solidFill>
                          <a:effectLst/>
                          <a:latin typeface="+mj-lt"/>
                        </a:rPr>
                        <a:t>Whitney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Drewrey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Lafayette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Teacher of the Year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292557"/>
                  </a:ext>
                </a:extLst>
              </a:tr>
              <a:tr h="148263">
                <a:tc>
                  <a:txBody>
                    <a:bodyPr/>
                    <a:lstStyle/>
                    <a:p>
                      <a:pPr algn="l" fontAlgn="b"/>
                      <a:r>
                        <a:rPr lang="en-US" sz="900" b="0" i="0" u="none" strike="noStrike">
                          <a:solidFill>
                            <a:srgbClr val="000000"/>
                          </a:solidFill>
                          <a:effectLst/>
                          <a:latin typeface="+mj-lt"/>
                        </a:rPr>
                        <a:t>Matt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Thompson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Union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K-12 Subcommittee Member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9644219"/>
                  </a:ext>
                </a:extLst>
              </a:tr>
              <a:tr h="148263">
                <a:tc>
                  <a:txBody>
                    <a:bodyPr/>
                    <a:lstStyle/>
                    <a:p>
                      <a:pPr algn="l" fontAlgn="b"/>
                      <a:r>
                        <a:rPr lang="en-US" sz="900" b="0" i="0" u="none" strike="noStrike">
                          <a:solidFill>
                            <a:srgbClr val="000000"/>
                          </a:solidFill>
                          <a:effectLst/>
                          <a:latin typeface="+mj-lt"/>
                        </a:rPr>
                        <a:t>Rosemary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Aultman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State Board of Education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Board Member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2838292"/>
                  </a:ext>
                </a:extLst>
              </a:tr>
              <a:tr h="148263">
                <a:tc>
                  <a:txBody>
                    <a:bodyPr/>
                    <a:lstStyle/>
                    <a:p>
                      <a:pPr algn="l" fontAlgn="b"/>
                      <a:r>
                        <a:rPr lang="en-US" sz="900" b="0" i="0" u="none" strike="noStrike">
                          <a:solidFill>
                            <a:srgbClr val="000000"/>
                          </a:solidFill>
                          <a:effectLst/>
                          <a:latin typeface="+mj-lt"/>
                        </a:rPr>
                        <a:t>Chris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Domaleski</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Center for Assessment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External Facilitator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3863566"/>
                  </a:ext>
                </a:extLst>
              </a:tr>
              <a:tr h="148263">
                <a:tc>
                  <a:txBody>
                    <a:bodyPr/>
                    <a:lstStyle/>
                    <a:p>
                      <a:pPr algn="l" fontAlgn="b"/>
                      <a:r>
                        <a:rPr lang="en-US" sz="900" b="0" i="0" u="none" strike="noStrike">
                          <a:solidFill>
                            <a:srgbClr val="000000"/>
                          </a:solidFill>
                          <a:effectLst/>
                          <a:latin typeface="+mj-lt"/>
                        </a:rPr>
                        <a:t>Christy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Hovanetz</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Foundation for Excellence in Education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External Expert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0659892"/>
                  </a:ext>
                </a:extLst>
              </a:tr>
              <a:tr h="148263">
                <a:tc>
                  <a:txBody>
                    <a:bodyPr/>
                    <a:lstStyle/>
                    <a:p>
                      <a:pPr algn="l" fontAlgn="b"/>
                      <a:r>
                        <a:rPr lang="en-US" sz="900" b="0" i="0" u="none" strike="noStrike">
                          <a:solidFill>
                            <a:srgbClr val="000000"/>
                          </a:solidFill>
                          <a:effectLst/>
                          <a:latin typeface="+mj-lt"/>
                        </a:rPr>
                        <a:t>Deborah</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Donovan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MDE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Data Analytics and Reporting</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044412"/>
                  </a:ext>
                </a:extLst>
              </a:tr>
              <a:tr h="148263">
                <a:tc>
                  <a:txBody>
                    <a:bodyPr/>
                    <a:lstStyle/>
                    <a:p>
                      <a:pPr algn="l" fontAlgn="b"/>
                      <a:r>
                        <a:rPr lang="en-US" sz="900" b="0" i="0" u="none" strike="noStrike">
                          <a:solidFill>
                            <a:srgbClr val="000000"/>
                          </a:solidFill>
                          <a:effectLst/>
                          <a:latin typeface="+mj-lt"/>
                        </a:rPr>
                        <a:t>Paula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Vanderford</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MDE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Chief Accountability Officer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9455390"/>
                  </a:ext>
                </a:extLst>
              </a:tr>
              <a:tr h="148263">
                <a:tc>
                  <a:txBody>
                    <a:bodyPr/>
                    <a:lstStyle/>
                    <a:p>
                      <a:pPr algn="l" fontAlgn="b"/>
                      <a:r>
                        <a:rPr lang="en-US" sz="900" b="0" i="0" u="none" strike="noStrike">
                          <a:solidFill>
                            <a:srgbClr val="000000"/>
                          </a:solidFill>
                          <a:effectLst/>
                          <a:latin typeface="+mj-lt"/>
                        </a:rPr>
                        <a:t>Alan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Burrow</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MDE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Director of District and School Performance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3047197"/>
                  </a:ext>
                </a:extLst>
              </a:tr>
            </a:tbl>
          </a:graphicData>
        </a:graphic>
      </p:graphicFrame>
    </p:spTree>
    <p:extLst>
      <p:ext uri="{BB962C8B-B14F-4D97-AF65-F5344CB8AC3E}">
        <p14:creationId xmlns:p14="http://schemas.microsoft.com/office/powerpoint/2010/main" val="3963900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CAC3FD-48DB-004C-8BE7-D0265D640A71}"/>
              </a:ext>
            </a:extLst>
          </p:cNvPr>
          <p:cNvSpPr>
            <a:spLocks noGrp="1"/>
          </p:cNvSpPr>
          <p:nvPr>
            <p:ph type="body" sz="quarter" idx="13"/>
          </p:nvPr>
        </p:nvSpPr>
        <p:spPr/>
        <p:txBody>
          <a:bodyPr/>
          <a:lstStyle/>
          <a:p>
            <a:r>
              <a:rPr lang="en-US" dirty="0"/>
              <a:t>Performance with and without EL (700pt)</a:t>
            </a:r>
          </a:p>
        </p:txBody>
      </p:sp>
      <p:sp>
        <p:nvSpPr>
          <p:cNvPr id="4" name="Slide Number Placeholder 3">
            <a:extLst>
              <a:ext uri="{FF2B5EF4-FFF2-40B4-BE49-F238E27FC236}">
                <a16:creationId xmlns:a16="http://schemas.microsoft.com/office/drawing/2014/main" id="{14CED56B-703B-E54C-BD69-0472FE7D4A7D}"/>
              </a:ext>
            </a:extLst>
          </p:cNvPr>
          <p:cNvSpPr>
            <a:spLocks noGrp="1"/>
          </p:cNvSpPr>
          <p:nvPr>
            <p:ph type="sldNum" idx="12"/>
          </p:nvPr>
        </p:nvSpPr>
        <p:spPr/>
        <p:txBody>
          <a:bodyPr/>
          <a:lstStyle/>
          <a:p>
            <a:fld id="{00000000-1234-1234-1234-123412341234}" type="slidenum">
              <a:rPr lang="en" smtClean="0"/>
              <a:pPr/>
              <a:t>40</a:t>
            </a:fld>
            <a:endParaRPr lang="en" dirty="0"/>
          </a:p>
        </p:txBody>
      </p:sp>
      <p:pic>
        <p:nvPicPr>
          <p:cNvPr id="5" name="Picture 4">
            <a:extLst>
              <a:ext uri="{FF2B5EF4-FFF2-40B4-BE49-F238E27FC236}">
                <a16:creationId xmlns:a16="http://schemas.microsoft.com/office/drawing/2014/main" id="{B082944D-3011-7B42-BA1A-E0109F3DEE72}"/>
              </a:ext>
            </a:extLst>
          </p:cNvPr>
          <p:cNvPicPr>
            <a:picLocks noChangeAspect="1"/>
          </p:cNvPicPr>
          <p:nvPr/>
        </p:nvPicPr>
        <p:blipFill>
          <a:blip r:embed="rId2"/>
          <a:stretch>
            <a:fillRect/>
          </a:stretch>
        </p:blipFill>
        <p:spPr>
          <a:xfrm>
            <a:off x="3884306" y="875965"/>
            <a:ext cx="4871127" cy="3903097"/>
          </a:xfrm>
          <a:prstGeom prst="rect">
            <a:avLst/>
          </a:prstGeom>
        </p:spPr>
      </p:pic>
      <p:sp>
        <p:nvSpPr>
          <p:cNvPr id="9" name="Rectangle 2">
            <a:extLst>
              <a:ext uri="{FF2B5EF4-FFF2-40B4-BE49-F238E27FC236}">
                <a16:creationId xmlns:a16="http://schemas.microsoft.com/office/drawing/2014/main" id="{86E7E0BC-A3C7-0646-A7DF-DF29BAD839F5}"/>
              </a:ext>
            </a:extLst>
          </p:cNvPr>
          <p:cNvSpPr>
            <a:spLocks noChangeArrowheads="1"/>
          </p:cNvSpPr>
          <p:nvPr/>
        </p:nvSpPr>
        <p:spPr bwMode="auto">
          <a:xfrm>
            <a:off x="149142" y="1188102"/>
            <a:ext cx="862702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chemeClr val="tx1"/>
                </a:solidFill>
                <a:effectLst/>
                <a:latin typeface="Helvetica" pitchFamily="2" charset="0"/>
              </a:rPr>
            </a:b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chemeClr val="tx1"/>
                </a:solidFill>
                <a:effectLst/>
                <a:latin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8" name="Table 17">
            <a:extLst>
              <a:ext uri="{FF2B5EF4-FFF2-40B4-BE49-F238E27FC236}">
                <a16:creationId xmlns:a16="http://schemas.microsoft.com/office/drawing/2014/main" id="{08D9BBF2-A2E5-5048-897B-3992857E7E26}"/>
              </a:ext>
            </a:extLst>
          </p:cNvPr>
          <p:cNvGraphicFramePr>
            <a:graphicFrameLocks noGrp="1"/>
          </p:cNvGraphicFramePr>
          <p:nvPr>
            <p:extLst>
              <p:ext uri="{D42A27DB-BD31-4B8C-83A1-F6EECF244321}">
                <p14:modId xmlns:p14="http://schemas.microsoft.com/office/powerpoint/2010/main" val="595689185"/>
              </p:ext>
            </p:extLst>
          </p:nvPr>
        </p:nvGraphicFramePr>
        <p:xfrm>
          <a:off x="280164" y="1222903"/>
          <a:ext cx="3289299" cy="1016000"/>
        </p:xfrm>
        <a:graphic>
          <a:graphicData uri="http://schemas.openxmlformats.org/drawingml/2006/table">
            <a:tbl>
              <a:tblPr>
                <a:tableStyleId>{93296810-A885-4BE3-A3E7-6D5BEEA58F35}</a:tableStyleId>
              </a:tblPr>
              <a:tblGrid>
                <a:gridCol w="1635143">
                  <a:extLst>
                    <a:ext uri="{9D8B030D-6E8A-4147-A177-3AD203B41FA5}">
                      <a16:colId xmlns:a16="http://schemas.microsoft.com/office/drawing/2014/main" val="2667062505"/>
                    </a:ext>
                  </a:extLst>
                </a:gridCol>
                <a:gridCol w="827078">
                  <a:extLst>
                    <a:ext uri="{9D8B030D-6E8A-4147-A177-3AD203B41FA5}">
                      <a16:colId xmlns:a16="http://schemas.microsoft.com/office/drawing/2014/main" val="3519388145"/>
                    </a:ext>
                  </a:extLst>
                </a:gridCol>
                <a:gridCol w="827078">
                  <a:extLst>
                    <a:ext uri="{9D8B030D-6E8A-4147-A177-3AD203B41FA5}">
                      <a16:colId xmlns:a16="http://schemas.microsoft.com/office/drawing/2014/main" val="274927814"/>
                    </a:ext>
                  </a:extLst>
                </a:gridCol>
              </a:tblGrid>
              <a:tr h="203200">
                <a:tc>
                  <a:txBody>
                    <a:bodyPr/>
                    <a:lstStyle/>
                    <a:p>
                      <a:pPr algn="l" fontAlgn="b"/>
                      <a:r>
                        <a:rPr lang="en-US" sz="1200" u="none" strike="noStrike">
                          <a:effectLst/>
                        </a:rPr>
                        <a:t>Total Points</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53649804"/>
                  </a:ext>
                </a:extLst>
              </a:tr>
              <a:tr h="203200">
                <a:tc>
                  <a:txBody>
                    <a:bodyPr/>
                    <a:lstStyle/>
                    <a:p>
                      <a:pPr algn="l" fontAlgn="b"/>
                      <a:r>
                        <a:rPr lang="en-US" sz="1200" u="none" strike="noStrike">
                          <a:effectLst/>
                        </a:rPr>
                        <a:t>Includes EL Progress</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200" u="none" strike="noStrike">
                          <a:effectLst/>
                        </a:rPr>
                        <a:t>Mean</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542628427"/>
                  </a:ext>
                </a:extLst>
              </a:tr>
              <a:tr h="203200">
                <a:tc>
                  <a:txBody>
                    <a:bodyPr/>
                    <a:lstStyle/>
                    <a:p>
                      <a:pPr algn="l" fontAlgn="b"/>
                      <a:r>
                        <a:rPr lang="en-US" sz="1200" u="none" strike="noStrike">
                          <a:effectLst/>
                        </a:rPr>
                        <a:t>No</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367.48</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402</a:t>
                      </a:r>
                      <a:endParaRPr lang="en-US"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750026902"/>
                  </a:ext>
                </a:extLst>
              </a:tr>
              <a:tr h="203200">
                <a:tc>
                  <a:txBody>
                    <a:bodyPr/>
                    <a:lstStyle/>
                    <a:p>
                      <a:pPr algn="l" fontAlgn="b"/>
                      <a:r>
                        <a:rPr lang="en-US" sz="1200" u="none" strike="noStrike">
                          <a:effectLst/>
                        </a:rPr>
                        <a:t>Yes</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392.38</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152</a:t>
                      </a:r>
                      <a:endParaRPr lang="en-US"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004015523"/>
                  </a:ext>
                </a:extLst>
              </a:tr>
              <a:tr h="203200">
                <a:tc>
                  <a:txBody>
                    <a:bodyPr/>
                    <a:lstStyle/>
                    <a:p>
                      <a:pPr algn="l" fontAlgn="b"/>
                      <a:r>
                        <a:rPr lang="en-US" sz="1200" u="none" strike="noStrike">
                          <a:effectLst/>
                        </a:rPr>
                        <a:t>Total</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374.31</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dirty="0">
                          <a:effectLst/>
                        </a:rPr>
                        <a:t>554</a:t>
                      </a:r>
                      <a:endParaRPr lang="en-US" sz="12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645213815"/>
                  </a:ext>
                </a:extLst>
              </a:tr>
            </a:tbl>
          </a:graphicData>
        </a:graphic>
      </p:graphicFrame>
      <p:graphicFrame>
        <p:nvGraphicFramePr>
          <p:cNvPr id="19" name="Table 18">
            <a:extLst>
              <a:ext uri="{FF2B5EF4-FFF2-40B4-BE49-F238E27FC236}">
                <a16:creationId xmlns:a16="http://schemas.microsoft.com/office/drawing/2014/main" id="{27FF5423-841C-894D-9028-4601EDB21CF3}"/>
              </a:ext>
            </a:extLst>
          </p:cNvPr>
          <p:cNvGraphicFramePr>
            <a:graphicFrameLocks noGrp="1"/>
          </p:cNvGraphicFramePr>
          <p:nvPr>
            <p:extLst>
              <p:ext uri="{D42A27DB-BD31-4B8C-83A1-F6EECF244321}">
                <p14:modId xmlns:p14="http://schemas.microsoft.com/office/powerpoint/2010/main" val="1905544021"/>
              </p:ext>
            </p:extLst>
          </p:nvPr>
        </p:nvGraphicFramePr>
        <p:xfrm>
          <a:off x="280164" y="2508193"/>
          <a:ext cx="3473121" cy="1797685"/>
        </p:xfrm>
        <a:graphic>
          <a:graphicData uri="http://schemas.openxmlformats.org/drawingml/2006/table">
            <a:tbl>
              <a:tblPr>
                <a:tableStyleId>{93296810-A885-4BE3-A3E7-6D5BEEA58F35}</a:tableStyleId>
              </a:tblPr>
              <a:tblGrid>
                <a:gridCol w="1278561">
                  <a:extLst>
                    <a:ext uri="{9D8B030D-6E8A-4147-A177-3AD203B41FA5}">
                      <a16:colId xmlns:a16="http://schemas.microsoft.com/office/drawing/2014/main" val="3312491121"/>
                    </a:ext>
                  </a:extLst>
                </a:gridCol>
                <a:gridCol w="811033">
                  <a:extLst>
                    <a:ext uri="{9D8B030D-6E8A-4147-A177-3AD203B41FA5}">
                      <a16:colId xmlns:a16="http://schemas.microsoft.com/office/drawing/2014/main" val="4191492355"/>
                    </a:ext>
                  </a:extLst>
                </a:gridCol>
                <a:gridCol w="683812">
                  <a:extLst>
                    <a:ext uri="{9D8B030D-6E8A-4147-A177-3AD203B41FA5}">
                      <a16:colId xmlns:a16="http://schemas.microsoft.com/office/drawing/2014/main" val="302890301"/>
                    </a:ext>
                  </a:extLst>
                </a:gridCol>
                <a:gridCol w="699715">
                  <a:extLst>
                    <a:ext uri="{9D8B030D-6E8A-4147-A177-3AD203B41FA5}">
                      <a16:colId xmlns:a16="http://schemas.microsoft.com/office/drawing/2014/main" val="4180900016"/>
                    </a:ext>
                  </a:extLst>
                </a:gridCol>
              </a:tblGrid>
              <a:tr h="203200">
                <a:tc>
                  <a:txBody>
                    <a:bodyPr/>
                    <a:lstStyle/>
                    <a:p>
                      <a:pPr algn="l" fontAlgn="b"/>
                      <a:r>
                        <a:rPr lang="en-US" sz="1200" u="none" strike="noStrike">
                          <a:effectLst/>
                        </a:rPr>
                        <a:t>Includes EL Progress</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62493319"/>
                  </a:ext>
                </a:extLst>
              </a:tr>
              <a:tr h="203200">
                <a:tc>
                  <a:txBody>
                    <a:bodyPr/>
                    <a:lstStyle/>
                    <a:p>
                      <a:pPr algn="l" fontAlgn="b"/>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200" u="none" strike="noStrike">
                          <a:effectLst/>
                        </a:rPr>
                        <a:t>No</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200" u="none" strike="noStrike">
                          <a:effectLst/>
                        </a:rPr>
                        <a:t>Yes</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7995991"/>
                  </a:ext>
                </a:extLst>
              </a:tr>
              <a:tr h="203200">
                <a:tc>
                  <a:txBody>
                    <a:bodyPr/>
                    <a:lstStyle/>
                    <a:p>
                      <a:pPr algn="l" fontAlgn="b"/>
                      <a:r>
                        <a:rPr lang="en-US" sz="1200" u="none" strike="noStrike">
                          <a:effectLst/>
                        </a:rPr>
                        <a:t>A</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20.10%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25.70%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21.70%</a:t>
                      </a:r>
                      <a:endParaRPr lang="en-US"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1383292"/>
                  </a:ext>
                </a:extLst>
              </a:tr>
              <a:tr h="203200">
                <a:tc>
                  <a:txBody>
                    <a:bodyPr/>
                    <a:lstStyle/>
                    <a:p>
                      <a:pPr algn="l" fontAlgn="b"/>
                      <a:r>
                        <a:rPr lang="en-US" sz="1200" u="none" strike="noStrike">
                          <a:effectLst/>
                        </a:rPr>
                        <a:t>B</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25.60%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33.60%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27.80%</a:t>
                      </a:r>
                      <a:endParaRPr lang="en-US"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992965733"/>
                  </a:ext>
                </a:extLst>
              </a:tr>
              <a:tr h="203200">
                <a:tc>
                  <a:txBody>
                    <a:bodyPr/>
                    <a:lstStyle/>
                    <a:p>
                      <a:pPr algn="l" fontAlgn="b"/>
                      <a:r>
                        <a:rPr lang="en-US" sz="1200" u="none" strike="noStrike">
                          <a:effectLst/>
                        </a:rPr>
                        <a:t>C</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20.10%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20.40%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20.20%</a:t>
                      </a:r>
                      <a:endParaRPr lang="en-US"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24743383"/>
                  </a:ext>
                </a:extLst>
              </a:tr>
              <a:tr h="203200">
                <a:tc>
                  <a:txBody>
                    <a:bodyPr/>
                    <a:lstStyle/>
                    <a:p>
                      <a:pPr algn="l" fontAlgn="b"/>
                      <a:r>
                        <a:rPr lang="en-US" sz="1200" u="none" strike="noStrike">
                          <a:effectLst/>
                        </a:rPr>
                        <a:t>D</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19.70%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14.50%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18.20%</a:t>
                      </a:r>
                      <a:endParaRPr lang="en-US"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10506925"/>
                  </a:ext>
                </a:extLst>
              </a:tr>
              <a:tr h="203200">
                <a:tc>
                  <a:txBody>
                    <a:bodyPr/>
                    <a:lstStyle/>
                    <a:p>
                      <a:pPr algn="l" fontAlgn="b"/>
                      <a:r>
                        <a:rPr lang="en-US" sz="1200" u="none" strike="noStrike">
                          <a:effectLst/>
                        </a:rPr>
                        <a:t>F</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14.40%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5.90%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12.10%</a:t>
                      </a:r>
                      <a:endParaRPr lang="en-US"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816504448"/>
                  </a:ext>
                </a:extLst>
              </a:tr>
              <a:tr h="203200">
                <a:tc>
                  <a:txBody>
                    <a:bodyPr/>
                    <a:lstStyle/>
                    <a:p>
                      <a:pPr algn="l" fontAlgn="b"/>
                      <a:r>
                        <a:rPr lang="en-US" sz="1200" u="none" strike="noStrike">
                          <a:effectLst/>
                        </a:rPr>
                        <a:t>Total</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100.00%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100.00%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dirty="0">
                          <a:effectLst/>
                        </a:rPr>
                        <a:t>100.00%</a:t>
                      </a:r>
                      <a:endParaRPr lang="en-US" sz="12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861621400"/>
                  </a:ext>
                </a:extLst>
              </a:tr>
            </a:tbl>
          </a:graphicData>
        </a:graphic>
      </p:graphicFrame>
    </p:spTree>
    <p:extLst>
      <p:ext uri="{BB962C8B-B14F-4D97-AF65-F5344CB8AC3E}">
        <p14:creationId xmlns:p14="http://schemas.microsoft.com/office/powerpoint/2010/main" val="382770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CAC3FD-48DB-004C-8BE7-D0265D640A71}"/>
              </a:ext>
            </a:extLst>
          </p:cNvPr>
          <p:cNvSpPr>
            <a:spLocks noGrp="1"/>
          </p:cNvSpPr>
          <p:nvPr>
            <p:ph type="body" sz="quarter" idx="13"/>
          </p:nvPr>
        </p:nvSpPr>
        <p:spPr/>
        <p:txBody>
          <a:bodyPr/>
          <a:lstStyle/>
          <a:p>
            <a:r>
              <a:rPr lang="en-US" sz="2800" dirty="0"/>
              <a:t>Performance with and without EL (1000pt)</a:t>
            </a:r>
          </a:p>
        </p:txBody>
      </p:sp>
      <p:sp>
        <p:nvSpPr>
          <p:cNvPr id="4" name="Slide Number Placeholder 3">
            <a:extLst>
              <a:ext uri="{FF2B5EF4-FFF2-40B4-BE49-F238E27FC236}">
                <a16:creationId xmlns:a16="http://schemas.microsoft.com/office/drawing/2014/main" id="{14CED56B-703B-E54C-BD69-0472FE7D4A7D}"/>
              </a:ext>
            </a:extLst>
          </p:cNvPr>
          <p:cNvSpPr>
            <a:spLocks noGrp="1"/>
          </p:cNvSpPr>
          <p:nvPr>
            <p:ph type="sldNum" idx="12"/>
          </p:nvPr>
        </p:nvSpPr>
        <p:spPr/>
        <p:txBody>
          <a:bodyPr/>
          <a:lstStyle/>
          <a:p>
            <a:fld id="{00000000-1234-1234-1234-123412341234}" type="slidenum">
              <a:rPr lang="en" smtClean="0"/>
              <a:pPr/>
              <a:t>41</a:t>
            </a:fld>
            <a:endParaRPr lang="en" dirty="0"/>
          </a:p>
        </p:txBody>
      </p:sp>
      <p:sp>
        <p:nvSpPr>
          <p:cNvPr id="9" name="Rectangle 2">
            <a:extLst>
              <a:ext uri="{FF2B5EF4-FFF2-40B4-BE49-F238E27FC236}">
                <a16:creationId xmlns:a16="http://schemas.microsoft.com/office/drawing/2014/main" id="{86E7E0BC-A3C7-0646-A7DF-DF29BAD839F5}"/>
              </a:ext>
            </a:extLst>
          </p:cNvPr>
          <p:cNvSpPr>
            <a:spLocks noChangeArrowheads="1"/>
          </p:cNvSpPr>
          <p:nvPr/>
        </p:nvSpPr>
        <p:spPr bwMode="auto">
          <a:xfrm>
            <a:off x="149142" y="1188102"/>
            <a:ext cx="862702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chemeClr val="tx1"/>
                </a:solidFill>
                <a:effectLst/>
                <a:latin typeface="Helvetica" pitchFamily="2" charset="0"/>
              </a:rPr>
            </a:b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chemeClr val="tx1"/>
                </a:solidFill>
                <a:effectLst/>
                <a:latin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9F0235B1-331B-3548-846F-4A465241B959}"/>
              </a:ext>
            </a:extLst>
          </p:cNvPr>
          <p:cNvPicPr>
            <a:picLocks noChangeAspect="1"/>
          </p:cNvPicPr>
          <p:nvPr/>
        </p:nvPicPr>
        <p:blipFill>
          <a:blip r:embed="rId2"/>
          <a:stretch>
            <a:fillRect/>
          </a:stretch>
        </p:blipFill>
        <p:spPr>
          <a:xfrm>
            <a:off x="4537253" y="981368"/>
            <a:ext cx="4326583" cy="3466769"/>
          </a:xfrm>
          <a:prstGeom prst="rect">
            <a:avLst/>
          </a:prstGeom>
        </p:spPr>
      </p:pic>
      <p:graphicFrame>
        <p:nvGraphicFramePr>
          <p:cNvPr id="6" name="Table 5">
            <a:extLst>
              <a:ext uri="{FF2B5EF4-FFF2-40B4-BE49-F238E27FC236}">
                <a16:creationId xmlns:a16="http://schemas.microsoft.com/office/drawing/2014/main" id="{3967E382-50F7-3844-9331-1A765C9F9A1A}"/>
              </a:ext>
            </a:extLst>
          </p:cNvPr>
          <p:cNvGraphicFramePr>
            <a:graphicFrameLocks noGrp="1"/>
          </p:cNvGraphicFramePr>
          <p:nvPr>
            <p:extLst>
              <p:ext uri="{D42A27DB-BD31-4B8C-83A1-F6EECF244321}">
                <p14:modId xmlns:p14="http://schemas.microsoft.com/office/powerpoint/2010/main" val="316839749"/>
              </p:ext>
            </p:extLst>
          </p:nvPr>
        </p:nvGraphicFramePr>
        <p:xfrm>
          <a:off x="367831" y="1260031"/>
          <a:ext cx="2476500" cy="984885"/>
        </p:xfrm>
        <a:graphic>
          <a:graphicData uri="http://schemas.openxmlformats.org/drawingml/2006/table">
            <a:tbl>
              <a:tblPr>
                <a:tableStyleId>{93296810-A885-4BE3-A3E7-6D5BEEA58F35}</a:tableStyleId>
              </a:tblPr>
              <a:tblGrid>
                <a:gridCol w="825500">
                  <a:extLst>
                    <a:ext uri="{9D8B030D-6E8A-4147-A177-3AD203B41FA5}">
                      <a16:colId xmlns:a16="http://schemas.microsoft.com/office/drawing/2014/main" val="1385036087"/>
                    </a:ext>
                  </a:extLst>
                </a:gridCol>
                <a:gridCol w="825500">
                  <a:extLst>
                    <a:ext uri="{9D8B030D-6E8A-4147-A177-3AD203B41FA5}">
                      <a16:colId xmlns:a16="http://schemas.microsoft.com/office/drawing/2014/main" val="2807656110"/>
                    </a:ext>
                  </a:extLst>
                </a:gridCol>
                <a:gridCol w="825500">
                  <a:extLst>
                    <a:ext uri="{9D8B030D-6E8A-4147-A177-3AD203B41FA5}">
                      <a16:colId xmlns:a16="http://schemas.microsoft.com/office/drawing/2014/main" val="3333339301"/>
                    </a:ext>
                  </a:extLst>
                </a:gridCol>
              </a:tblGrid>
              <a:tr h="203200">
                <a:tc>
                  <a:txBody>
                    <a:bodyPr/>
                    <a:lstStyle/>
                    <a:p>
                      <a:pPr algn="l" fontAlgn="b"/>
                      <a:r>
                        <a:rPr lang="en-US" sz="1200" u="none" strike="noStrike">
                          <a:effectLst/>
                        </a:rPr>
                        <a:t>Includes EL Progress</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200" u="none" strike="noStrike">
                          <a:effectLst/>
                        </a:rPr>
                        <a:t>Mean</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074582549"/>
                  </a:ext>
                </a:extLst>
              </a:tr>
              <a:tr h="203200">
                <a:tc>
                  <a:txBody>
                    <a:bodyPr/>
                    <a:lstStyle/>
                    <a:p>
                      <a:pPr algn="l" fontAlgn="b"/>
                      <a:r>
                        <a:rPr lang="en-US" sz="1200" u="none" strike="noStrike">
                          <a:effectLst/>
                        </a:rPr>
                        <a:t>No</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610.61</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194</a:t>
                      </a:r>
                      <a:endParaRPr lang="en-US"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651140978"/>
                  </a:ext>
                </a:extLst>
              </a:tr>
              <a:tr h="203200">
                <a:tc>
                  <a:txBody>
                    <a:bodyPr/>
                    <a:lstStyle/>
                    <a:p>
                      <a:pPr algn="l" fontAlgn="b"/>
                      <a:r>
                        <a:rPr lang="en-US" sz="1200" u="none" strike="noStrike">
                          <a:effectLst/>
                        </a:rPr>
                        <a:t>Yes</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637.39</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46</a:t>
                      </a:r>
                      <a:endParaRPr lang="en-US"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8596881"/>
                  </a:ext>
                </a:extLst>
              </a:tr>
              <a:tr h="203200">
                <a:tc>
                  <a:txBody>
                    <a:bodyPr/>
                    <a:lstStyle/>
                    <a:p>
                      <a:pPr algn="l" fontAlgn="b"/>
                      <a:r>
                        <a:rPr lang="en-US" sz="1200" u="none" strike="noStrike">
                          <a:effectLst/>
                        </a:rPr>
                        <a:t>Total</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615.75</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dirty="0">
                          <a:effectLst/>
                        </a:rPr>
                        <a:t>240</a:t>
                      </a:r>
                      <a:endParaRPr lang="en-US" sz="12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070397865"/>
                  </a:ext>
                </a:extLst>
              </a:tr>
            </a:tbl>
          </a:graphicData>
        </a:graphic>
      </p:graphicFrame>
      <p:graphicFrame>
        <p:nvGraphicFramePr>
          <p:cNvPr id="7" name="Table 6">
            <a:extLst>
              <a:ext uri="{FF2B5EF4-FFF2-40B4-BE49-F238E27FC236}">
                <a16:creationId xmlns:a16="http://schemas.microsoft.com/office/drawing/2014/main" id="{037C0099-0B89-BA43-8FB2-5516A9B470D5}"/>
              </a:ext>
            </a:extLst>
          </p:cNvPr>
          <p:cNvGraphicFramePr>
            <a:graphicFrameLocks noGrp="1"/>
          </p:cNvGraphicFramePr>
          <p:nvPr>
            <p:extLst>
              <p:ext uri="{D42A27DB-BD31-4B8C-83A1-F6EECF244321}">
                <p14:modId xmlns:p14="http://schemas.microsoft.com/office/powerpoint/2010/main" val="373127196"/>
              </p:ext>
            </p:extLst>
          </p:nvPr>
        </p:nvGraphicFramePr>
        <p:xfrm>
          <a:off x="367831" y="2714752"/>
          <a:ext cx="3302000" cy="1422400"/>
        </p:xfrm>
        <a:graphic>
          <a:graphicData uri="http://schemas.openxmlformats.org/drawingml/2006/table">
            <a:tbl>
              <a:tblPr>
                <a:tableStyleId>{93296810-A885-4BE3-A3E7-6D5BEEA58F35}</a:tableStyleId>
              </a:tblPr>
              <a:tblGrid>
                <a:gridCol w="825500">
                  <a:extLst>
                    <a:ext uri="{9D8B030D-6E8A-4147-A177-3AD203B41FA5}">
                      <a16:colId xmlns:a16="http://schemas.microsoft.com/office/drawing/2014/main" val="2669331484"/>
                    </a:ext>
                  </a:extLst>
                </a:gridCol>
                <a:gridCol w="825500">
                  <a:extLst>
                    <a:ext uri="{9D8B030D-6E8A-4147-A177-3AD203B41FA5}">
                      <a16:colId xmlns:a16="http://schemas.microsoft.com/office/drawing/2014/main" val="926826298"/>
                    </a:ext>
                  </a:extLst>
                </a:gridCol>
                <a:gridCol w="825500">
                  <a:extLst>
                    <a:ext uri="{9D8B030D-6E8A-4147-A177-3AD203B41FA5}">
                      <a16:colId xmlns:a16="http://schemas.microsoft.com/office/drawing/2014/main" val="652903351"/>
                    </a:ext>
                  </a:extLst>
                </a:gridCol>
                <a:gridCol w="825500">
                  <a:extLst>
                    <a:ext uri="{9D8B030D-6E8A-4147-A177-3AD203B41FA5}">
                      <a16:colId xmlns:a16="http://schemas.microsoft.com/office/drawing/2014/main" val="1427613681"/>
                    </a:ext>
                  </a:extLst>
                </a:gridCol>
              </a:tblGrid>
              <a:tr h="203200">
                <a:tc>
                  <a:txBody>
                    <a:bodyPr/>
                    <a:lstStyle/>
                    <a:p>
                      <a:pPr algn="l" fontAlgn="b"/>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200" u="none" strike="noStrike">
                          <a:effectLst/>
                        </a:rPr>
                        <a:t>No</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200" u="none" strike="noStrike">
                          <a:effectLst/>
                        </a:rPr>
                        <a:t>Yes</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61102140"/>
                  </a:ext>
                </a:extLst>
              </a:tr>
              <a:tr h="203200">
                <a:tc>
                  <a:txBody>
                    <a:bodyPr/>
                    <a:lstStyle/>
                    <a:p>
                      <a:pPr algn="l" fontAlgn="b"/>
                      <a:r>
                        <a:rPr lang="en-US" sz="1200" u="none" strike="noStrike">
                          <a:effectLst/>
                        </a:rPr>
                        <a:t>A</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7.70%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15.20%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9.20%</a:t>
                      </a:r>
                      <a:endParaRPr lang="en-US"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138381767"/>
                  </a:ext>
                </a:extLst>
              </a:tr>
              <a:tr h="203200">
                <a:tc>
                  <a:txBody>
                    <a:bodyPr/>
                    <a:lstStyle/>
                    <a:p>
                      <a:pPr algn="l" fontAlgn="b"/>
                      <a:r>
                        <a:rPr lang="en-US" sz="1200" u="none" strike="noStrike">
                          <a:effectLst/>
                        </a:rPr>
                        <a:t>B</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24.70%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37.00%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27.10%</a:t>
                      </a:r>
                      <a:endParaRPr lang="en-US"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414942288"/>
                  </a:ext>
                </a:extLst>
              </a:tr>
              <a:tr h="203200">
                <a:tc>
                  <a:txBody>
                    <a:bodyPr/>
                    <a:lstStyle/>
                    <a:p>
                      <a:pPr algn="l" fontAlgn="b"/>
                      <a:r>
                        <a:rPr lang="en-US" sz="1200" u="none" strike="noStrike">
                          <a:effectLst/>
                        </a:rPr>
                        <a:t>C</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26.30%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19.60%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25.00%</a:t>
                      </a:r>
                      <a:endParaRPr lang="en-US"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67837280"/>
                  </a:ext>
                </a:extLst>
              </a:tr>
              <a:tr h="203200">
                <a:tc>
                  <a:txBody>
                    <a:bodyPr/>
                    <a:lstStyle/>
                    <a:p>
                      <a:pPr algn="l" fontAlgn="b"/>
                      <a:r>
                        <a:rPr lang="en-US" sz="1200" u="none" strike="noStrike">
                          <a:effectLst/>
                        </a:rPr>
                        <a:t>D</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dirty="0">
                          <a:effectLst/>
                        </a:rPr>
                        <a:t>27.30%</a:t>
                      </a:r>
                      <a:endParaRPr lang="en-US" sz="12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15.20%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25.00%</a:t>
                      </a:r>
                      <a:endParaRPr lang="en-US"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986744434"/>
                  </a:ext>
                </a:extLst>
              </a:tr>
              <a:tr h="203200">
                <a:tc>
                  <a:txBody>
                    <a:bodyPr/>
                    <a:lstStyle/>
                    <a:p>
                      <a:pPr algn="l" fontAlgn="b"/>
                      <a:r>
                        <a:rPr lang="en-US" sz="1200" u="none" strike="noStrike">
                          <a:effectLst/>
                        </a:rPr>
                        <a:t>F</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13.90%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13.00%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13.80%</a:t>
                      </a:r>
                      <a:endParaRPr lang="en-US"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207964159"/>
                  </a:ext>
                </a:extLst>
              </a:tr>
              <a:tr h="203200">
                <a:tc>
                  <a:txBody>
                    <a:bodyPr/>
                    <a:lstStyle/>
                    <a:p>
                      <a:pPr algn="l" fontAlgn="b"/>
                      <a:r>
                        <a:rPr lang="en-US" sz="1200" u="none" strike="noStrike">
                          <a:effectLst/>
                        </a:rPr>
                        <a:t>Total</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100.00%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a:effectLst/>
                        </a:rPr>
                        <a:t>100.00%</a:t>
                      </a:r>
                      <a:endParaRPr lang="en-US"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200" u="none" strike="noStrike" dirty="0">
                          <a:effectLst/>
                        </a:rPr>
                        <a:t>100.00%</a:t>
                      </a:r>
                      <a:endParaRPr lang="en-US" sz="12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07518639"/>
                  </a:ext>
                </a:extLst>
              </a:tr>
            </a:tbl>
          </a:graphicData>
        </a:graphic>
      </p:graphicFrame>
    </p:spTree>
    <p:extLst>
      <p:ext uri="{BB962C8B-B14F-4D97-AF65-F5344CB8AC3E}">
        <p14:creationId xmlns:p14="http://schemas.microsoft.com/office/powerpoint/2010/main" val="3927249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1FC0FE-9A21-2242-9EB8-C0036FEAF9B6}"/>
              </a:ext>
            </a:extLst>
          </p:cNvPr>
          <p:cNvSpPr>
            <a:spLocks noGrp="1"/>
          </p:cNvSpPr>
          <p:nvPr>
            <p:ph type="body" sz="quarter" idx="13"/>
          </p:nvPr>
        </p:nvSpPr>
        <p:spPr/>
        <p:txBody>
          <a:bodyPr/>
          <a:lstStyle/>
          <a:p>
            <a:r>
              <a:rPr lang="en-US" dirty="0"/>
              <a:t>Moving Forward</a:t>
            </a:r>
          </a:p>
        </p:txBody>
      </p:sp>
      <p:sp>
        <p:nvSpPr>
          <p:cNvPr id="3" name="Text Placeholder 2">
            <a:extLst>
              <a:ext uri="{FF2B5EF4-FFF2-40B4-BE49-F238E27FC236}">
                <a16:creationId xmlns:a16="http://schemas.microsoft.com/office/drawing/2014/main" id="{8F5E0606-043B-D741-8452-BEC5595AF9A1}"/>
              </a:ext>
            </a:extLst>
          </p:cNvPr>
          <p:cNvSpPr>
            <a:spLocks noGrp="1"/>
          </p:cNvSpPr>
          <p:nvPr>
            <p:ph type="body" sz="quarter" idx="14"/>
          </p:nvPr>
        </p:nvSpPr>
        <p:spPr>
          <a:xfrm>
            <a:off x="415636" y="868507"/>
            <a:ext cx="8294915" cy="3217863"/>
          </a:xfrm>
        </p:spPr>
        <p:txBody>
          <a:bodyPr/>
          <a:lstStyle/>
          <a:p>
            <a:r>
              <a:rPr lang="en-US" dirty="0"/>
              <a:t>After this initial year of implementation, we are in a good position to evaluate the methods and impact. </a:t>
            </a:r>
          </a:p>
          <a:p>
            <a:r>
              <a:rPr lang="en-US" dirty="0"/>
              <a:t>MDE discussed this component with the state’s Technical Advisory Committee (TAC) and with a national consultant from CCSSO.  </a:t>
            </a:r>
          </a:p>
          <a:p>
            <a:r>
              <a:rPr lang="en-US" dirty="0"/>
              <a:t>These groups identified four (4) potential changes for consideration by the ATF.</a:t>
            </a:r>
          </a:p>
        </p:txBody>
      </p:sp>
      <p:sp>
        <p:nvSpPr>
          <p:cNvPr id="4" name="Slide Number Placeholder 3">
            <a:extLst>
              <a:ext uri="{FF2B5EF4-FFF2-40B4-BE49-F238E27FC236}">
                <a16:creationId xmlns:a16="http://schemas.microsoft.com/office/drawing/2014/main" id="{354C2F77-6FDD-E049-9131-ECBE62A8B5FC}"/>
              </a:ext>
            </a:extLst>
          </p:cNvPr>
          <p:cNvSpPr>
            <a:spLocks noGrp="1"/>
          </p:cNvSpPr>
          <p:nvPr>
            <p:ph type="sldNum" idx="12"/>
          </p:nvPr>
        </p:nvSpPr>
        <p:spPr/>
        <p:txBody>
          <a:bodyPr/>
          <a:lstStyle/>
          <a:p>
            <a:fld id="{00000000-1234-1234-1234-123412341234}" type="slidenum">
              <a:rPr lang="en" smtClean="0"/>
              <a:pPr/>
              <a:t>42</a:t>
            </a:fld>
            <a:endParaRPr lang="en" dirty="0"/>
          </a:p>
        </p:txBody>
      </p:sp>
    </p:spTree>
    <p:extLst>
      <p:ext uri="{BB962C8B-B14F-4D97-AF65-F5344CB8AC3E}">
        <p14:creationId xmlns:p14="http://schemas.microsoft.com/office/powerpoint/2010/main" val="4146887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7D559C-FB50-3542-8DFE-613A19E4F806}"/>
              </a:ext>
            </a:extLst>
          </p:cNvPr>
          <p:cNvSpPr>
            <a:spLocks noGrp="1"/>
          </p:cNvSpPr>
          <p:nvPr>
            <p:ph type="body" sz="quarter" idx="13"/>
          </p:nvPr>
        </p:nvSpPr>
        <p:spPr/>
        <p:txBody>
          <a:bodyPr/>
          <a:lstStyle/>
          <a:p>
            <a:r>
              <a:rPr lang="en-US" dirty="0"/>
              <a:t>Potential Changes</a:t>
            </a:r>
          </a:p>
        </p:txBody>
      </p:sp>
      <p:sp>
        <p:nvSpPr>
          <p:cNvPr id="3" name="Text Placeholder 2">
            <a:extLst>
              <a:ext uri="{FF2B5EF4-FFF2-40B4-BE49-F238E27FC236}">
                <a16:creationId xmlns:a16="http://schemas.microsoft.com/office/drawing/2014/main" id="{9E827CF9-C9F0-FA4B-8AD9-B9DCC5B99CED}"/>
              </a:ext>
            </a:extLst>
          </p:cNvPr>
          <p:cNvSpPr>
            <a:spLocks noGrp="1"/>
          </p:cNvSpPr>
          <p:nvPr>
            <p:ph type="body" sz="quarter" idx="14"/>
          </p:nvPr>
        </p:nvSpPr>
        <p:spPr>
          <a:xfrm>
            <a:off x="424542" y="757318"/>
            <a:ext cx="8294915" cy="3217863"/>
          </a:xfrm>
        </p:spPr>
        <p:txBody>
          <a:bodyPr/>
          <a:lstStyle/>
          <a:p>
            <a:pPr marL="0" indent="0">
              <a:buNone/>
            </a:pPr>
            <a:r>
              <a:rPr lang="en-US" dirty="0"/>
              <a:t>1. Adjust the method of aggregation to better reflect the intended weight/ influence of progress in ELP.</a:t>
            </a:r>
          </a:p>
          <a:p>
            <a:pPr marL="0" indent="0">
              <a:buNone/>
            </a:pPr>
            <a:r>
              <a:rPr lang="en-US" dirty="0"/>
              <a:t>2. Remove the point adjustment after the target exit year</a:t>
            </a:r>
          </a:p>
          <a:p>
            <a:pPr marL="0" indent="0">
              <a:buNone/>
            </a:pPr>
            <a:r>
              <a:rPr lang="en-US" dirty="0"/>
              <a:t>3. Explore different goals for time to proficiency based on starting level and/or grade band</a:t>
            </a:r>
          </a:p>
          <a:p>
            <a:pPr marL="0" indent="0">
              <a:buNone/>
            </a:pPr>
            <a:r>
              <a:rPr lang="en-US" dirty="0"/>
              <a:t>4. Award maximum points for achieving 70% progress toward or attainment of ELP </a:t>
            </a:r>
          </a:p>
          <a:p>
            <a:endParaRPr lang="en-US" dirty="0"/>
          </a:p>
          <a:p>
            <a:endParaRPr lang="en-US" dirty="0"/>
          </a:p>
        </p:txBody>
      </p:sp>
      <p:sp>
        <p:nvSpPr>
          <p:cNvPr id="4" name="Slide Number Placeholder 3">
            <a:extLst>
              <a:ext uri="{FF2B5EF4-FFF2-40B4-BE49-F238E27FC236}">
                <a16:creationId xmlns:a16="http://schemas.microsoft.com/office/drawing/2014/main" id="{059190CB-AA08-0E4E-B71D-F43436C8F4AC}"/>
              </a:ext>
            </a:extLst>
          </p:cNvPr>
          <p:cNvSpPr>
            <a:spLocks noGrp="1"/>
          </p:cNvSpPr>
          <p:nvPr>
            <p:ph type="sldNum" idx="12"/>
          </p:nvPr>
        </p:nvSpPr>
        <p:spPr/>
        <p:txBody>
          <a:bodyPr/>
          <a:lstStyle/>
          <a:p>
            <a:fld id="{00000000-1234-1234-1234-123412341234}" type="slidenum">
              <a:rPr lang="en" smtClean="0"/>
              <a:pPr/>
              <a:t>43</a:t>
            </a:fld>
            <a:endParaRPr lang="en" dirty="0"/>
          </a:p>
        </p:txBody>
      </p:sp>
    </p:spTree>
    <p:extLst>
      <p:ext uri="{BB962C8B-B14F-4D97-AF65-F5344CB8AC3E}">
        <p14:creationId xmlns:p14="http://schemas.microsoft.com/office/powerpoint/2010/main" val="3831101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41F1A3-976B-7643-9CFF-ADFAA2AAD155}"/>
              </a:ext>
            </a:extLst>
          </p:cNvPr>
          <p:cNvSpPr>
            <a:spLocks noGrp="1"/>
          </p:cNvSpPr>
          <p:nvPr>
            <p:ph type="body" sz="quarter" idx="13"/>
          </p:nvPr>
        </p:nvSpPr>
        <p:spPr/>
        <p:txBody>
          <a:bodyPr/>
          <a:lstStyle/>
          <a:p>
            <a:r>
              <a:rPr lang="en-US" dirty="0"/>
              <a:t>Aggregation</a:t>
            </a:r>
          </a:p>
        </p:txBody>
      </p:sp>
      <p:sp>
        <p:nvSpPr>
          <p:cNvPr id="3" name="Text Placeholder 2">
            <a:extLst>
              <a:ext uri="{FF2B5EF4-FFF2-40B4-BE49-F238E27FC236}">
                <a16:creationId xmlns:a16="http://schemas.microsoft.com/office/drawing/2014/main" id="{FE3C6B91-C698-5444-8097-56F95E3A8BB9}"/>
              </a:ext>
            </a:extLst>
          </p:cNvPr>
          <p:cNvSpPr>
            <a:spLocks noGrp="1"/>
          </p:cNvSpPr>
          <p:nvPr>
            <p:ph type="body" sz="quarter" idx="14"/>
          </p:nvPr>
        </p:nvSpPr>
        <p:spPr>
          <a:xfrm>
            <a:off x="311700" y="788315"/>
            <a:ext cx="8294915" cy="3658994"/>
          </a:xfrm>
        </p:spPr>
        <p:txBody>
          <a:bodyPr/>
          <a:lstStyle/>
          <a:p>
            <a:pPr marL="0" indent="0">
              <a:buNone/>
            </a:pPr>
            <a:r>
              <a:rPr lang="en-US" sz="1600" b="1" dirty="0"/>
              <a:t>- The current method involves an adjustment to the final score for schools that meet minimum n-size for ELP.</a:t>
            </a:r>
          </a:p>
          <a:p>
            <a:pPr lvl="1"/>
            <a:r>
              <a:rPr lang="en-US" sz="1600" dirty="0"/>
              <a:t>This adjustment subtracts the difference between earned ELP points and maximum points.</a:t>
            </a:r>
          </a:p>
          <a:p>
            <a:pPr lvl="1"/>
            <a:r>
              <a:rPr lang="en-US" sz="1600" dirty="0"/>
              <a:t>The points earned for the other indicators are preserved.</a:t>
            </a:r>
          </a:p>
          <a:p>
            <a:pPr marL="0" indent="0">
              <a:buNone/>
            </a:pPr>
            <a:r>
              <a:rPr lang="en-US" sz="1600" b="1" dirty="0"/>
              <a:t>- An alternative approach is to adjust the points earned on the other indicators first, then add the EL points.</a:t>
            </a:r>
          </a:p>
          <a:p>
            <a:pPr lvl="1"/>
            <a:r>
              <a:rPr lang="en-US" sz="1600" dirty="0"/>
              <a:t>Schools with an EL component would get 95% of their earned points on the other indicators plus the EL points.</a:t>
            </a:r>
          </a:p>
          <a:p>
            <a:pPr lvl="1"/>
            <a:endParaRPr lang="en-US" dirty="0"/>
          </a:p>
        </p:txBody>
      </p:sp>
      <p:sp>
        <p:nvSpPr>
          <p:cNvPr id="4" name="Slide Number Placeholder 3">
            <a:extLst>
              <a:ext uri="{FF2B5EF4-FFF2-40B4-BE49-F238E27FC236}">
                <a16:creationId xmlns:a16="http://schemas.microsoft.com/office/drawing/2014/main" id="{7C41FB89-AA1C-864F-A127-0D3E56C64110}"/>
              </a:ext>
            </a:extLst>
          </p:cNvPr>
          <p:cNvSpPr>
            <a:spLocks noGrp="1"/>
          </p:cNvSpPr>
          <p:nvPr>
            <p:ph type="sldNum" idx="12"/>
          </p:nvPr>
        </p:nvSpPr>
        <p:spPr/>
        <p:txBody>
          <a:bodyPr/>
          <a:lstStyle/>
          <a:p>
            <a:fld id="{00000000-1234-1234-1234-123412341234}" type="slidenum">
              <a:rPr lang="en" smtClean="0"/>
              <a:pPr/>
              <a:t>44</a:t>
            </a:fld>
            <a:endParaRPr lang="en" dirty="0"/>
          </a:p>
        </p:txBody>
      </p:sp>
    </p:spTree>
    <p:extLst>
      <p:ext uri="{BB962C8B-B14F-4D97-AF65-F5344CB8AC3E}">
        <p14:creationId xmlns:p14="http://schemas.microsoft.com/office/powerpoint/2010/main" val="291305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9CEBE9-5D4E-A649-A874-49AB89BB1AA3}"/>
              </a:ext>
            </a:extLst>
          </p:cNvPr>
          <p:cNvSpPr>
            <a:spLocks noGrp="1"/>
          </p:cNvSpPr>
          <p:nvPr>
            <p:ph type="body" sz="quarter" idx="13"/>
          </p:nvPr>
        </p:nvSpPr>
        <p:spPr/>
        <p:txBody>
          <a:bodyPr/>
          <a:lstStyle/>
          <a:p>
            <a:r>
              <a:rPr lang="en-US" dirty="0"/>
              <a:t>Remove Point Adjustment </a:t>
            </a:r>
          </a:p>
        </p:txBody>
      </p:sp>
      <p:sp>
        <p:nvSpPr>
          <p:cNvPr id="3" name="Text Placeholder 2">
            <a:extLst>
              <a:ext uri="{FF2B5EF4-FFF2-40B4-BE49-F238E27FC236}">
                <a16:creationId xmlns:a16="http://schemas.microsoft.com/office/drawing/2014/main" id="{80411BC5-F3B8-DF4E-A16D-7E29E143CC5D}"/>
              </a:ext>
            </a:extLst>
          </p:cNvPr>
          <p:cNvSpPr>
            <a:spLocks noGrp="1"/>
          </p:cNvSpPr>
          <p:nvPr>
            <p:ph type="body" sz="quarter" idx="14"/>
          </p:nvPr>
        </p:nvSpPr>
        <p:spPr/>
        <p:txBody>
          <a:bodyPr/>
          <a:lstStyle/>
          <a:p>
            <a:r>
              <a:rPr lang="en-US" dirty="0"/>
              <a:t>The current approach reduces earned points by 25% for each student one (1) year after target exit year and by 50% for each student two (2) or more years following the exit year.  </a:t>
            </a:r>
          </a:p>
          <a:p>
            <a:r>
              <a:rPr lang="en-US" dirty="0"/>
              <a:t>An alternative approach would be to remove this adjustment. </a:t>
            </a:r>
          </a:p>
          <a:p>
            <a:pPr marL="0" indent="0">
              <a:buNone/>
            </a:pPr>
            <a:endParaRPr lang="en-US" dirty="0"/>
          </a:p>
        </p:txBody>
      </p:sp>
      <p:sp>
        <p:nvSpPr>
          <p:cNvPr id="4" name="Slide Number Placeholder 3">
            <a:extLst>
              <a:ext uri="{FF2B5EF4-FFF2-40B4-BE49-F238E27FC236}">
                <a16:creationId xmlns:a16="http://schemas.microsoft.com/office/drawing/2014/main" id="{43AD3D86-4FB0-1344-BE42-B5C2D3334E26}"/>
              </a:ext>
            </a:extLst>
          </p:cNvPr>
          <p:cNvSpPr>
            <a:spLocks noGrp="1"/>
          </p:cNvSpPr>
          <p:nvPr>
            <p:ph type="sldNum" idx="12"/>
          </p:nvPr>
        </p:nvSpPr>
        <p:spPr/>
        <p:txBody>
          <a:bodyPr/>
          <a:lstStyle/>
          <a:p>
            <a:fld id="{00000000-1234-1234-1234-123412341234}" type="slidenum">
              <a:rPr lang="en" smtClean="0"/>
              <a:pPr/>
              <a:t>45</a:t>
            </a:fld>
            <a:endParaRPr lang="en" dirty="0"/>
          </a:p>
        </p:txBody>
      </p:sp>
    </p:spTree>
    <p:extLst>
      <p:ext uri="{BB962C8B-B14F-4D97-AF65-F5344CB8AC3E}">
        <p14:creationId xmlns:p14="http://schemas.microsoft.com/office/powerpoint/2010/main" val="4077770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BE05C8-5AC8-3543-A9B8-087EDDD62B82}"/>
              </a:ext>
            </a:extLst>
          </p:cNvPr>
          <p:cNvSpPr>
            <a:spLocks noGrp="1"/>
          </p:cNvSpPr>
          <p:nvPr>
            <p:ph type="body" sz="quarter" idx="13"/>
          </p:nvPr>
        </p:nvSpPr>
        <p:spPr/>
        <p:txBody>
          <a:bodyPr/>
          <a:lstStyle/>
          <a:p>
            <a:r>
              <a:rPr lang="en-US" dirty="0"/>
              <a:t>Different Time to Proficient Goals</a:t>
            </a:r>
          </a:p>
        </p:txBody>
      </p:sp>
      <p:sp>
        <p:nvSpPr>
          <p:cNvPr id="3" name="Text Placeholder 2">
            <a:extLst>
              <a:ext uri="{FF2B5EF4-FFF2-40B4-BE49-F238E27FC236}">
                <a16:creationId xmlns:a16="http://schemas.microsoft.com/office/drawing/2014/main" id="{A57EE169-AB7D-C94F-8F3B-2DD8562D15AE}"/>
              </a:ext>
            </a:extLst>
          </p:cNvPr>
          <p:cNvSpPr>
            <a:spLocks noGrp="1"/>
          </p:cNvSpPr>
          <p:nvPr>
            <p:ph type="body" sz="quarter" idx="14"/>
          </p:nvPr>
        </p:nvSpPr>
        <p:spPr>
          <a:xfrm>
            <a:off x="311700" y="741820"/>
            <a:ext cx="8294915" cy="3217863"/>
          </a:xfrm>
        </p:spPr>
        <p:txBody>
          <a:bodyPr/>
          <a:lstStyle/>
          <a:p>
            <a:r>
              <a:rPr lang="en-US" dirty="0"/>
              <a:t>Currently, the time to proficient target is five (5) years for all students.</a:t>
            </a:r>
          </a:p>
          <a:p>
            <a:r>
              <a:rPr lang="en-US" dirty="0"/>
              <a:t>Alternatively, we propose to explore targets that vary by starting level or starting level and grade (or grade band).</a:t>
            </a:r>
          </a:p>
          <a:p>
            <a:r>
              <a:rPr lang="en-US" dirty="0"/>
              <a:t>The desire is to make the standard for every student in every year more equivalent.  </a:t>
            </a:r>
          </a:p>
          <a:p>
            <a:pPr lvl="1"/>
            <a:r>
              <a:rPr lang="en-US" dirty="0"/>
              <a:t>Note: This may have the effect of increasing the rigor for some students who currently have ‘lenient’ progress goals.</a:t>
            </a:r>
          </a:p>
        </p:txBody>
      </p:sp>
      <p:sp>
        <p:nvSpPr>
          <p:cNvPr id="4" name="Slide Number Placeholder 3">
            <a:extLst>
              <a:ext uri="{FF2B5EF4-FFF2-40B4-BE49-F238E27FC236}">
                <a16:creationId xmlns:a16="http://schemas.microsoft.com/office/drawing/2014/main" id="{62C490F1-FAC5-5548-9312-D207D4940C83}"/>
              </a:ext>
            </a:extLst>
          </p:cNvPr>
          <p:cNvSpPr>
            <a:spLocks noGrp="1"/>
          </p:cNvSpPr>
          <p:nvPr>
            <p:ph type="sldNum" idx="12"/>
          </p:nvPr>
        </p:nvSpPr>
        <p:spPr/>
        <p:txBody>
          <a:bodyPr/>
          <a:lstStyle/>
          <a:p>
            <a:fld id="{00000000-1234-1234-1234-123412341234}" type="slidenum">
              <a:rPr lang="en" smtClean="0"/>
              <a:pPr/>
              <a:t>46</a:t>
            </a:fld>
            <a:endParaRPr lang="en" dirty="0"/>
          </a:p>
        </p:txBody>
      </p:sp>
    </p:spTree>
    <p:extLst>
      <p:ext uri="{BB962C8B-B14F-4D97-AF65-F5344CB8AC3E}">
        <p14:creationId xmlns:p14="http://schemas.microsoft.com/office/powerpoint/2010/main" val="22572002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BFBFBC-252A-F24F-B2D4-922A79D4237B}"/>
              </a:ext>
            </a:extLst>
          </p:cNvPr>
          <p:cNvSpPr>
            <a:spLocks noGrp="1"/>
          </p:cNvSpPr>
          <p:nvPr>
            <p:ph type="body" sz="quarter" idx="13"/>
          </p:nvPr>
        </p:nvSpPr>
        <p:spPr/>
        <p:txBody>
          <a:bodyPr/>
          <a:lstStyle/>
          <a:p>
            <a:r>
              <a:rPr lang="en-US" dirty="0"/>
              <a:t>Award Maximum Points at 70%</a:t>
            </a:r>
          </a:p>
        </p:txBody>
      </p:sp>
      <p:sp>
        <p:nvSpPr>
          <p:cNvPr id="3" name="Text Placeholder 2">
            <a:extLst>
              <a:ext uri="{FF2B5EF4-FFF2-40B4-BE49-F238E27FC236}">
                <a16:creationId xmlns:a16="http://schemas.microsoft.com/office/drawing/2014/main" id="{D6375355-1012-6344-B7C9-84DFD1E457AE}"/>
              </a:ext>
            </a:extLst>
          </p:cNvPr>
          <p:cNvSpPr>
            <a:spLocks noGrp="1"/>
          </p:cNvSpPr>
          <p:nvPr>
            <p:ph type="body" sz="quarter" idx="14"/>
          </p:nvPr>
        </p:nvSpPr>
        <p:spPr/>
        <p:txBody>
          <a:bodyPr/>
          <a:lstStyle/>
          <a:p>
            <a:r>
              <a:rPr lang="en-US" dirty="0"/>
              <a:t>Currently, maximum points (35 or 50) are awarded to schools that demonstrate 90% or more of the students have achieved or are making adequate progress to ELP.</a:t>
            </a:r>
          </a:p>
          <a:p>
            <a:r>
              <a:rPr lang="en-US" dirty="0"/>
              <a:t>Alternatively, this can be adjusted to 70%, which is in line with the state’s long-term goal outlined in the state’s ESSA plan.</a:t>
            </a:r>
          </a:p>
          <a:p>
            <a:pPr marL="0" indent="0">
              <a:buNone/>
            </a:pPr>
            <a:endParaRPr lang="en-US" dirty="0"/>
          </a:p>
        </p:txBody>
      </p:sp>
      <p:sp>
        <p:nvSpPr>
          <p:cNvPr id="4" name="Slide Number Placeholder 3">
            <a:extLst>
              <a:ext uri="{FF2B5EF4-FFF2-40B4-BE49-F238E27FC236}">
                <a16:creationId xmlns:a16="http://schemas.microsoft.com/office/drawing/2014/main" id="{83A03408-8FFE-A447-A153-E90C2A239FF7}"/>
              </a:ext>
            </a:extLst>
          </p:cNvPr>
          <p:cNvSpPr>
            <a:spLocks noGrp="1"/>
          </p:cNvSpPr>
          <p:nvPr>
            <p:ph type="sldNum" idx="12"/>
          </p:nvPr>
        </p:nvSpPr>
        <p:spPr/>
        <p:txBody>
          <a:bodyPr/>
          <a:lstStyle/>
          <a:p>
            <a:fld id="{00000000-1234-1234-1234-123412341234}" type="slidenum">
              <a:rPr lang="en" smtClean="0"/>
              <a:pPr/>
              <a:t>47</a:t>
            </a:fld>
            <a:endParaRPr lang="en" dirty="0"/>
          </a:p>
        </p:txBody>
      </p:sp>
    </p:spTree>
    <p:extLst>
      <p:ext uri="{BB962C8B-B14F-4D97-AF65-F5344CB8AC3E}">
        <p14:creationId xmlns:p14="http://schemas.microsoft.com/office/powerpoint/2010/main" val="3707921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7511A1-6BAC-154B-8EB9-0BF8DE852E6A}"/>
              </a:ext>
            </a:extLst>
          </p:cNvPr>
          <p:cNvSpPr>
            <a:spLocks noGrp="1"/>
          </p:cNvSpPr>
          <p:nvPr>
            <p:ph type="body" sz="quarter" idx="13"/>
          </p:nvPr>
        </p:nvSpPr>
        <p:spPr/>
        <p:txBody>
          <a:bodyPr/>
          <a:lstStyle/>
          <a:p>
            <a:r>
              <a:rPr lang="en-US" dirty="0"/>
              <a:t>Next Steps</a:t>
            </a:r>
          </a:p>
        </p:txBody>
      </p:sp>
      <p:sp>
        <p:nvSpPr>
          <p:cNvPr id="3" name="Text Placeholder 2">
            <a:extLst>
              <a:ext uri="{FF2B5EF4-FFF2-40B4-BE49-F238E27FC236}">
                <a16:creationId xmlns:a16="http://schemas.microsoft.com/office/drawing/2014/main" id="{28BBBCB9-3A80-874D-A994-78EBBE9B605C}"/>
              </a:ext>
            </a:extLst>
          </p:cNvPr>
          <p:cNvSpPr>
            <a:spLocks noGrp="1"/>
          </p:cNvSpPr>
          <p:nvPr>
            <p:ph type="body" sz="quarter" idx="14"/>
          </p:nvPr>
        </p:nvSpPr>
        <p:spPr/>
        <p:txBody>
          <a:bodyPr/>
          <a:lstStyle/>
          <a:p>
            <a:r>
              <a:rPr lang="en-US" dirty="0"/>
              <a:t>What feedback does the ATF have on these proposals? </a:t>
            </a:r>
          </a:p>
          <a:p>
            <a:r>
              <a:rPr lang="en-US" dirty="0"/>
              <a:t>What other suggestions do you have? </a:t>
            </a:r>
          </a:p>
          <a:p>
            <a:r>
              <a:rPr lang="en-US" dirty="0"/>
              <a:t>What proposals are the highest priority? </a:t>
            </a:r>
          </a:p>
          <a:p>
            <a:r>
              <a:rPr lang="en-US" dirty="0"/>
              <a:t>The MDE proposes to model impact and report back to the ATF. </a:t>
            </a:r>
          </a:p>
        </p:txBody>
      </p:sp>
      <p:sp>
        <p:nvSpPr>
          <p:cNvPr id="4" name="Slide Number Placeholder 3">
            <a:extLst>
              <a:ext uri="{FF2B5EF4-FFF2-40B4-BE49-F238E27FC236}">
                <a16:creationId xmlns:a16="http://schemas.microsoft.com/office/drawing/2014/main" id="{5B31392F-6914-404B-9069-62838EE77391}"/>
              </a:ext>
            </a:extLst>
          </p:cNvPr>
          <p:cNvSpPr>
            <a:spLocks noGrp="1"/>
          </p:cNvSpPr>
          <p:nvPr>
            <p:ph type="sldNum" idx="12"/>
          </p:nvPr>
        </p:nvSpPr>
        <p:spPr/>
        <p:txBody>
          <a:bodyPr/>
          <a:lstStyle/>
          <a:p>
            <a:fld id="{00000000-1234-1234-1234-123412341234}" type="slidenum">
              <a:rPr lang="en" smtClean="0"/>
              <a:pPr/>
              <a:t>48</a:t>
            </a:fld>
            <a:endParaRPr lang="en" dirty="0"/>
          </a:p>
        </p:txBody>
      </p:sp>
    </p:spTree>
    <p:extLst>
      <p:ext uri="{BB962C8B-B14F-4D97-AF65-F5344CB8AC3E}">
        <p14:creationId xmlns:p14="http://schemas.microsoft.com/office/powerpoint/2010/main" val="1904725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sz="2400" dirty="0"/>
              <a:t>High School Grade Configurations </a:t>
            </a:r>
          </a:p>
        </p:txBody>
      </p:sp>
      <p:sp>
        <p:nvSpPr>
          <p:cNvPr id="3" name="Slide Number Placeholder 2"/>
          <p:cNvSpPr>
            <a:spLocks noGrp="1"/>
          </p:cNvSpPr>
          <p:nvPr>
            <p:ph type="sldNum" idx="12"/>
          </p:nvPr>
        </p:nvSpPr>
        <p:spPr>
          <a:xfrm>
            <a:off x="8481083" y="4899418"/>
            <a:ext cx="548700" cy="233671"/>
          </a:xfrm>
        </p:spPr>
        <p:txBody>
          <a:bodyPr/>
          <a:lstStyle/>
          <a:p>
            <a:fld id="{00000000-1234-1234-1234-123412341234}" type="slidenum">
              <a:rPr lang="en" smtClean="0"/>
              <a:pPr/>
              <a:t>49</a:t>
            </a:fld>
            <a:endParaRPr lang="en" dirty="0"/>
          </a:p>
        </p:txBody>
      </p:sp>
    </p:spTree>
    <p:extLst>
      <p:ext uri="{BB962C8B-B14F-4D97-AF65-F5344CB8AC3E}">
        <p14:creationId xmlns:p14="http://schemas.microsoft.com/office/powerpoint/2010/main" val="866525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Agenda</a:t>
            </a:r>
          </a:p>
        </p:txBody>
      </p:sp>
      <p:sp>
        <p:nvSpPr>
          <p:cNvPr id="7" name="Slide Number Placeholder 6"/>
          <p:cNvSpPr>
            <a:spLocks noGrp="1"/>
          </p:cNvSpPr>
          <p:nvPr>
            <p:ph type="sldNum" idx="12"/>
          </p:nvPr>
        </p:nvSpPr>
        <p:spPr/>
        <p:txBody>
          <a:bodyPr/>
          <a:lstStyle/>
          <a:p>
            <a:fld id="{D08566EF-9BD0-2144-8D55-0DE38D33785A}" type="slidenum">
              <a:rPr lang="en-US" smtClean="0"/>
              <a:t>5</a:t>
            </a:fld>
            <a:endParaRPr lang="en-US" dirty="0"/>
          </a:p>
        </p:txBody>
      </p:sp>
      <p:graphicFrame>
        <p:nvGraphicFramePr>
          <p:cNvPr id="4" name="Table 3">
            <a:extLst>
              <a:ext uri="{FF2B5EF4-FFF2-40B4-BE49-F238E27FC236}">
                <a16:creationId xmlns:a16="http://schemas.microsoft.com/office/drawing/2014/main" id="{AE94261E-571A-AF41-B8F7-C450A6BA42B8}"/>
              </a:ext>
            </a:extLst>
          </p:cNvPr>
          <p:cNvGraphicFramePr>
            <a:graphicFrameLocks noGrp="1"/>
          </p:cNvGraphicFramePr>
          <p:nvPr>
            <p:extLst>
              <p:ext uri="{D42A27DB-BD31-4B8C-83A1-F6EECF244321}">
                <p14:modId xmlns:p14="http://schemas.microsoft.com/office/powerpoint/2010/main" val="1348091445"/>
              </p:ext>
            </p:extLst>
          </p:nvPr>
        </p:nvGraphicFramePr>
        <p:xfrm>
          <a:off x="498279" y="750197"/>
          <a:ext cx="6665845" cy="3861096"/>
        </p:xfrm>
        <a:graphic>
          <a:graphicData uri="http://schemas.openxmlformats.org/drawingml/2006/table">
            <a:tbl>
              <a:tblPr firstRow="1" bandRow="1">
                <a:tableStyleId>{2D5ABB26-0587-4C30-8999-92F81FD0307C}</a:tableStyleId>
              </a:tblPr>
              <a:tblGrid>
                <a:gridCol w="1578473">
                  <a:extLst>
                    <a:ext uri="{9D8B030D-6E8A-4147-A177-3AD203B41FA5}">
                      <a16:colId xmlns:a16="http://schemas.microsoft.com/office/drawing/2014/main" val="1956587475"/>
                    </a:ext>
                  </a:extLst>
                </a:gridCol>
                <a:gridCol w="5087372">
                  <a:extLst>
                    <a:ext uri="{9D8B030D-6E8A-4147-A177-3AD203B41FA5}">
                      <a16:colId xmlns:a16="http://schemas.microsoft.com/office/drawing/2014/main" val="3388557006"/>
                    </a:ext>
                  </a:extLst>
                </a:gridCol>
              </a:tblGrid>
              <a:tr h="441452">
                <a:tc>
                  <a:txBody>
                    <a:bodyPr/>
                    <a:lstStyle/>
                    <a:p>
                      <a:r>
                        <a:rPr lang="en-US" dirty="0"/>
                        <a:t>9:00 a.m.</a:t>
                      </a:r>
                    </a:p>
                  </a:txBody>
                  <a:tcPr/>
                </a:tc>
                <a:tc>
                  <a:txBody>
                    <a:bodyPr/>
                    <a:lstStyle/>
                    <a:p>
                      <a:r>
                        <a:rPr lang="en-US" dirty="0"/>
                        <a:t>Welcome and Introductions</a:t>
                      </a:r>
                    </a:p>
                    <a:p>
                      <a:r>
                        <a:rPr lang="en-US" dirty="0"/>
                        <a:t>Context and Group Norms</a:t>
                      </a:r>
                    </a:p>
                  </a:txBody>
                  <a:tcPr/>
                </a:tc>
                <a:extLst>
                  <a:ext uri="{0D108BD9-81ED-4DB2-BD59-A6C34878D82A}">
                    <a16:rowId xmlns:a16="http://schemas.microsoft.com/office/drawing/2014/main" val="1857295802"/>
                  </a:ext>
                </a:extLst>
              </a:tr>
              <a:tr h="384436">
                <a:tc>
                  <a:txBody>
                    <a:bodyPr/>
                    <a:lstStyle/>
                    <a:p>
                      <a:r>
                        <a:rPr lang="en-US" dirty="0"/>
                        <a:t>9:30 a.m.</a:t>
                      </a:r>
                    </a:p>
                  </a:txBody>
                  <a:tcPr/>
                </a:tc>
                <a:tc>
                  <a:txBody>
                    <a:bodyPr/>
                    <a:lstStyle/>
                    <a:p>
                      <a:r>
                        <a:rPr lang="en-US" dirty="0"/>
                        <a:t>Background: Accountability in Mississippi</a:t>
                      </a:r>
                    </a:p>
                  </a:txBody>
                  <a:tcPr/>
                </a:tc>
                <a:extLst>
                  <a:ext uri="{0D108BD9-81ED-4DB2-BD59-A6C34878D82A}">
                    <a16:rowId xmlns:a16="http://schemas.microsoft.com/office/drawing/2014/main" val="1416706729"/>
                  </a:ext>
                </a:extLst>
              </a:tr>
              <a:tr h="384436">
                <a:tc>
                  <a:txBody>
                    <a:bodyPr/>
                    <a:lstStyle/>
                    <a:p>
                      <a:r>
                        <a:rPr lang="en-US" dirty="0"/>
                        <a:t>10:15 a.m.</a:t>
                      </a:r>
                    </a:p>
                  </a:txBody>
                  <a:tcPr/>
                </a:tc>
                <a:tc>
                  <a:txBody>
                    <a:bodyPr/>
                    <a:lstStyle/>
                    <a:p>
                      <a:r>
                        <a:rPr lang="en-US" dirty="0"/>
                        <a:t>Break </a:t>
                      </a:r>
                    </a:p>
                  </a:txBody>
                  <a:tcPr/>
                </a:tc>
                <a:extLst>
                  <a:ext uri="{0D108BD9-81ED-4DB2-BD59-A6C34878D82A}">
                    <a16:rowId xmlns:a16="http://schemas.microsoft.com/office/drawing/2014/main" val="1022535318"/>
                  </a:ext>
                </a:extLst>
              </a:tr>
              <a:tr h="441452">
                <a:tc>
                  <a:txBody>
                    <a:bodyPr/>
                    <a:lstStyle/>
                    <a:p>
                      <a:r>
                        <a:rPr lang="en-US" dirty="0"/>
                        <a:t>10:30 a.m.</a:t>
                      </a:r>
                    </a:p>
                  </a:txBody>
                  <a:tcPr/>
                </a:tc>
                <a:tc>
                  <a:txBody>
                    <a:bodyPr/>
                    <a:lstStyle/>
                    <a:p>
                      <a:r>
                        <a:rPr lang="en-US" dirty="0"/>
                        <a:t>Discussion of Issues Related to Progress in English Language Proficiency </a:t>
                      </a:r>
                    </a:p>
                  </a:txBody>
                  <a:tcPr/>
                </a:tc>
                <a:extLst>
                  <a:ext uri="{0D108BD9-81ED-4DB2-BD59-A6C34878D82A}">
                    <a16:rowId xmlns:a16="http://schemas.microsoft.com/office/drawing/2014/main" val="3025448082"/>
                  </a:ext>
                </a:extLst>
              </a:tr>
              <a:tr h="384436">
                <a:tc>
                  <a:txBody>
                    <a:bodyPr/>
                    <a:lstStyle/>
                    <a:p>
                      <a:r>
                        <a:rPr lang="en-US" dirty="0"/>
                        <a:t>12:00 p.m.</a:t>
                      </a:r>
                    </a:p>
                  </a:txBody>
                  <a:tcPr/>
                </a:tc>
                <a:tc>
                  <a:txBody>
                    <a:bodyPr/>
                    <a:lstStyle/>
                    <a:p>
                      <a:r>
                        <a:rPr lang="en-US" dirty="0"/>
                        <a:t>Lunch</a:t>
                      </a:r>
                    </a:p>
                  </a:txBody>
                  <a:tcPr/>
                </a:tc>
                <a:extLst>
                  <a:ext uri="{0D108BD9-81ED-4DB2-BD59-A6C34878D82A}">
                    <a16:rowId xmlns:a16="http://schemas.microsoft.com/office/drawing/2014/main" val="1203525530"/>
                  </a:ext>
                </a:extLst>
              </a:tr>
              <a:tr h="384436">
                <a:tc>
                  <a:txBody>
                    <a:bodyPr/>
                    <a:lstStyle/>
                    <a:p>
                      <a:r>
                        <a:rPr lang="en-US" dirty="0"/>
                        <a:t>1:00 p.m.</a:t>
                      </a:r>
                    </a:p>
                  </a:txBody>
                  <a:tcPr/>
                </a:tc>
                <a:tc>
                  <a:txBody>
                    <a:bodyPr/>
                    <a:lstStyle/>
                    <a:p>
                      <a:r>
                        <a:rPr lang="en-US" dirty="0"/>
                        <a:t>High School Grade Configurations</a:t>
                      </a:r>
                    </a:p>
                  </a:txBody>
                  <a:tcPr/>
                </a:tc>
                <a:extLst>
                  <a:ext uri="{0D108BD9-81ED-4DB2-BD59-A6C34878D82A}">
                    <a16:rowId xmlns:a16="http://schemas.microsoft.com/office/drawing/2014/main" val="867663631"/>
                  </a:ext>
                </a:extLst>
              </a:tr>
              <a:tr h="384436">
                <a:tc>
                  <a:txBody>
                    <a:bodyPr/>
                    <a:lstStyle/>
                    <a:p>
                      <a:r>
                        <a:rPr lang="en-US" dirty="0"/>
                        <a:t>2:00 p.m.</a:t>
                      </a:r>
                    </a:p>
                  </a:txBody>
                  <a:tcPr/>
                </a:tc>
                <a:tc>
                  <a:txBody>
                    <a:bodyPr/>
                    <a:lstStyle/>
                    <a:p>
                      <a:r>
                        <a:rPr lang="en-US" dirty="0"/>
                        <a:t>Break</a:t>
                      </a:r>
                    </a:p>
                  </a:txBody>
                  <a:tcPr/>
                </a:tc>
                <a:extLst>
                  <a:ext uri="{0D108BD9-81ED-4DB2-BD59-A6C34878D82A}">
                    <a16:rowId xmlns:a16="http://schemas.microsoft.com/office/drawing/2014/main" val="3748094776"/>
                  </a:ext>
                </a:extLst>
              </a:tr>
              <a:tr h="441452">
                <a:tc>
                  <a:txBody>
                    <a:bodyPr/>
                    <a:lstStyle/>
                    <a:p>
                      <a:r>
                        <a:rPr lang="en-US" dirty="0"/>
                        <a:t>2:15 p.m.</a:t>
                      </a:r>
                    </a:p>
                  </a:txBody>
                  <a:tcPr/>
                </a:tc>
                <a:tc>
                  <a:txBody>
                    <a:bodyPr/>
                    <a:lstStyle/>
                    <a:p>
                      <a:r>
                        <a:rPr lang="en-US" dirty="0"/>
                        <a:t>Prioritizing future meeting topics</a:t>
                      </a:r>
                    </a:p>
                    <a:p>
                      <a:r>
                        <a:rPr lang="en-US" dirty="0"/>
                        <a:t>Identify Action Items</a:t>
                      </a:r>
                    </a:p>
                  </a:txBody>
                  <a:tcPr/>
                </a:tc>
                <a:extLst>
                  <a:ext uri="{0D108BD9-81ED-4DB2-BD59-A6C34878D82A}">
                    <a16:rowId xmlns:a16="http://schemas.microsoft.com/office/drawing/2014/main" val="1965208231"/>
                  </a:ext>
                </a:extLst>
              </a:tr>
              <a:tr h="384436">
                <a:tc>
                  <a:txBody>
                    <a:bodyPr/>
                    <a:lstStyle/>
                    <a:p>
                      <a:r>
                        <a:rPr lang="en-US" dirty="0"/>
                        <a:t>3:00 p.m.</a:t>
                      </a:r>
                    </a:p>
                  </a:txBody>
                  <a:tcPr/>
                </a:tc>
                <a:tc>
                  <a:txBody>
                    <a:bodyPr/>
                    <a:lstStyle/>
                    <a:p>
                      <a:r>
                        <a:rPr lang="en-US" dirty="0"/>
                        <a:t>Adjourn</a:t>
                      </a:r>
                    </a:p>
                  </a:txBody>
                  <a:tcPr/>
                </a:tc>
                <a:extLst>
                  <a:ext uri="{0D108BD9-81ED-4DB2-BD59-A6C34878D82A}">
                    <a16:rowId xmlns:a16="http://schemas.microsoft.com/office/drawing/2014/main" val="2242844296"/>
                  </a:ext>
                </a:extLst>
              </a:tr>
            </a:tbl>
          </a:graphicData>
        </a:graphic>
      </p:graphicFrame>
    </p:spTree>
    <p:extLst>
      <p:ext uri="{BB962C8B-B14F-4D97-AF65-F5344CB8AC3E}">
        <p14:creationId xmlns:p14="http://schemas.microsoft.com/office/powerpoint/2010/main" val="3626528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D8BC19-4E05-5C42-A965-18E86329C53E}"/>
              </a:ext>
            </a:extLst>
          </p:cNvPr>
          <p:cNvSpPr>
            <a:spLocks noGrp="1"/>
          </p:cNvSpPr>
          <p:nvPr>
            <p:ph type="body" sz="quarter" idx="13"/>
          </p:nvPr>
        </p:nvSpPr>
        <p:spPr/>
        <p:txBody>
          <a:bodyPr/>
          <a:lstStyle/>
          <a:p>
            <a:r>
              <a:rPr lang="en-US" dirty="0"/>
              <a:t>Concern</a:t>
            </a:r>
          </a:p>
        </p:txBody>
      </p:sp>
      <p:sp>
        <p:nvSpPr>
          <p:cNvPr id="3" name="Text Placeholder 2">
            <a:extLst>
              <a:ext uri="{FF2B5EF4-FFF2-40B4-BE49-F238E27FC236}">
                <a16:creationId xmlns:a16="http://schemas.microsoft.com/office/drawing/2014/main" id="{72EE1122-E843-C54C-B316-0F63579038C7}"/>
              </a:ext>
            </a:extLst>
          </p:cNvPr>
          <p:cNvSpPr>
            <a:spLocks noGrp="1"/>
          </p:cNvSpPr>
          <p:nvPr>
            <p:ph type="body" sz="quarter" idx="14"/>
          </p:nvPr>
        </p:nvSpPr>
        <p:spPr/>
        <p:txBody>
          <a:bodyPr/>
          <a:lstStyle/>
          <a:p>
            <a:r>
              <a:rPr lang="en-US" dirty="0"/>
              <a:t>How should we handle schools with non-conventional grade configurations (K-12, 5-12, 6-12, 7-12, 8-12)?</a:t>
            </a:r>
          </a:p>
          <a:p>
            <a:r>
              <a:rPr lang="en-US" dirty="0"/>
              <a:t>Should schools receive one grade or a grade for ES/MS as well as HS? </a:t>
            </a:r>
          </a:p>
        </p:txBody>
      </p:sp>
      <p:sp>
        <p:nvSpPr>
          <p:cNvPr id="4" name="Slide Number Placeholder 3">
            <a:extLst>
              <a:ext uri="{FF2B5EF4-FFF2-40B4-BE49-F238E27FC236}">
                <a16:creationId xmlns:a16="http://schemas.microsoft.com/office/drawing/2014/main" id="{B6F4D2C7-986D-B74B-A91B-848A073FEF63}"/>
              </a:ext>
            </a:extLst>
          </p:cNvPr>
          <p:cNvSpPr>
            <a:spLocks noGrp="1"/>
          </p:cNvSpPr>
          <p:nvPr>
            <p:ph type="sldNum" idx="12"/>
          </p:nvPr>
        </p:nvSpPr>
        <p:spPr/>
        <p:txBody>
          <a:bodyPr/>
          <a:lstStyle/>
          <a:p>
            <a:fld id="{00000000-1234-1234-1234-123412341234}" type="slidenum">
              <a:rPr lang="en" smtClean="0"/>
              <a:pPr/>
              <a:t>50</a:t>
            </a:fld>
            <a:endParaRPr lang="en" dirty="0"/>
          </a:p>
        </p:txBody>
      </p:sp>
    </p:spTree>
    <p:extLst>
      <p:ext uri="{BB962C8B-B14F-4D97-AF65-F5344CB8AC3E}">
        <p14:creationId xmlns:p14="http://schemas.microsoft.com/office/powerpoint/2010/main" val="26425564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F74CCD-DC2A-8C4C-B9BA-144552E2AC1B}"/>
              </a:ext>
            </a:extLst>
          </p:cNvPr>
          <p:cNvSpPr>
            <a:spLocks noGrp="1"/>
          </p:cNvSpPr>
          <p:nvPr>
            <p:ph type="body" sz="quarter" idx="13"/>
          </p:nvPr>
        </p:nvSpPr>
        <p:spPr/>
        <p:txBody>
          <a:bodyPr/>
          <a:lstStyle/>
          <a:p>
            <a:r>
              <a:rPr lang="en-US" dirty="0"/>
              <a:t>Grade 9-12 Schools</a:t>
            </a:r>
          </a:p>
        </p:txBody>
      </p:sp>
      <p:sp>
        <p:nvSpPr>
          <p:cNvPr id="4" name="Slide Number Placeholder 3">
            <a:extLst>
              <a:ext uri="{FF2B5EF4-FFF2-40B4-BE49-F238E27FC236}">
                <a16:creationId xmlns:a16="http://schemas.microsoft.com/office/drawing/2014/main" id="{4643E681-973B-B440-A53F-0B31C00530E5}"/>
              </a:ext>
            </a:extLst>
          </p:cNvPr>
          <p:cNvSpPr>
            <a:spLocks noGrp="1"/>
          </p:cNvSpPr>
          <p:nvPr>
            <p:ph type="sldNum" idx="12"/>
          </p:nvPr>
        </p:nvSpPr>
        <p:spPr/>
        <p:txBody>
          <a:bodyPr/>
          <a:lstStyle/>
          <a:p>
            <a:fld id="{00000000-1234-1234-1234-123412341234}" type="slidenum">
              <a:rPr lang="en" smtClean="0"/>
              <a:pPr/>
              <a:t>51</a:t>
            </a:fld>
            <a:endParaRPr lang="en" dirty="0"/>
          </a:p>
        </p:txBody>
      </p:sp>
      <p:pic>
        <p:nvPicPr>
          <p:cNvPr id="5" name="Picture 4">
            <a:extLst>
              <a:ext uri="{FF2B5EF4-FFF2-40B4-BE49-F238E27FC236}">
                <a16:creationId xmlns:a16="http://schemas.microsoft.com/office/drawing/2014/main" id="{AADEC463-45C8-CC49-A39F-C0D245EABB5E}"/>
              </a:ext>
            </a:extLst>
          </p:cNvPr>
          <p:cNvPicPr>
            <a:picLocks noChangeAspect="1"/>
          </p:cNvPicPr>
          <p:nvPr/>
        </p:nvPicPr>
        <p:blipFill>
          <a:blip r:embed="rId2"/>
          <a:stretch>
            <a:fillRect/>
          </a:stretch>
        </p:blipFill>
        <p:spPr>
          <a:xfrm>
            <a:off x="4572000" y="1052690"/>
            <a:ext cx="4064000" cy="3263900"/>
          </a:xfrm>
          <a:prstGeom prst="rect">
            <a:avLst/>
          </a:prstGeom>
        </p:spPr>
      </p:pic>
      <p:pic>
        <p:nvPicPr>
          <p:cNvPr id="7" name="Picture 6">
            <a:extLst>
              <a:ext uri="{FF2B5EF4-FFF2-40B4-BE49-F238E27FC236}">
                <a16:creationId xmlns:a16="http://schemas.microsoft.com/office/drawing/2014/main" id="{49D71A3C-9A3B-834D-A4C7-DFA8D24F7B22}"/>
              </a:ext>
            </a:extLst>
          </p:cNvPr>
          <p:cNvPicPr>
            <a:picLocks noChangeAspect="1"/>
          </p:cNvPicPr>
          <p:nvPr/>
        </p:nvPicPr>
        <p:blipFill>
          <a:blip r:embed="rId3"/>
          <a:stretch>
            <a:fillRect/>
          </a:stretch>
        </p:blipFill>
        <p:spPr>
          <a:xfrm>
            <a:off x="445414" y="2205147"/>
            <a:ext cx="3823603" cy="1399583"/>
          </a:xfrm>
          <a:prstGeom prst="rect">
            <a:avLst/>
          </a:prstGeom>
        </p:spPr>
      </p:pic>
    </p:spTree>
    <p:extLst>
      <p:ext uri="{BB962C8B-B14F-4D97-AF65-F5344CB8AC3E}">
        <p14:creationId xmlns:p14="http://schemas.microsoft.com/office/powerpoint/2010/main" val="4242369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F74CCD-DC2A-8C4C-B9BA-144552E2AC1B}"/>
              </a:ext>
            </a:extLst>
          </p:cNvPr>
          <p:cNvSpPr>
            <a:spLocks noGrp="1"/>
          </p:cNvSpPr>
          <p:nvPr>
            <p:ph type="body" sz="quarter" idx="13"/>
          </p:nvPr>
        </p:nvSpPr>
        <p:spPr/>
        <p:txBody>
          <a:bodyPr/>
          <a:lstStyle/>
          <a:p>
            <a:r>
              <a:rPr lang="en-US" dirty="0"/>
              <a:t>Grade 7-8 Schools</a:t>
            </a:r>
          </a:p>
        </p:txBody>
      </p:sp>
      <p:sp>
        <p:nvSpPr>
          <p:cNvPr id="4" name="Slide Number Placeholder 3">
            <a:extLst>
              <a:ext uri="{FF2B5EF4-FFF2-40B4-BE49-F238E27FC236}">
                <a16:creationId xmlns:a16="http://schemas.microsoft.com/office/drawing/2014/main" id="{4643E681-973B-B440-A53F-0B31C00530E5}"/>
              </a:ext>
            </a:extLst>
          </p:cNvPr>
          <p:cNvSpPr>
            <a:spLocks noGrp="1"/>
          </p:cNvSpPr>
          <p:nvPr>
            <p:ph type="sldNum" idx="12"/>
          </p:nvPr>
        </p:nvSpPr>
        <p:spPr/>
        <p:txBody>
          <a:bodyPr/>
          <a:lstStyle/>
          <a:p>
            <a:fld id="{00000000-1234-1234-1234-123412341234}" type="slidenum">
              <a:rPr lang="en" smtClean="0"/>
              <a:pPr/>
              <a:t>52</a:t>
            </a:fld>
            <a:endParaRPr lang="en" dirty="0"/>
          </a:p>
        </p:txBody>
      </p:sp>
      <p:pic>
        <p:nvPicPr>
          <p:cNvPr id="3" name="Picture 2">
            <a:extLst>
              <a:ext uri="{FF2B5EF4-FFF2-40B4-BE49-F238E27FC236}">
                <a16:creationId xmlns:a16="http://schemas.microsoft.com/office/drawing/2014/main" id="{ABA711A9-F46F-B045-B4CC-84F26617D1DC}"/>
              </a:ext>
            </a:extLst>
          </p:cNvPr>
          <p:cNvPicPr>
            <a:picLocks noChangeAspect="1"/>
          </p:cNvPicPr>
          <p:nvPr/>
        </p:nvPicPr>
        <p:blipFill>
          <a:blip r:embed="rId2"/>
          <a:stretch>
            <a:fillRect/>
          </a:stretch>
        </p:blipFill>
        <p:spPr>
          <a:xfrm>
            <a:off x="4572000" y="1272988"/>
            <a:ext cx="4183433" cy="3359820"/>
          </a:xfrm>
          <a:prstGeom prst="rect">
            <a:avLst/>
          </a:prstGeom>
        </p:spPr>
      </p:pic>
      <p:pic>
        <p:nvPicPr>
          <p:cNvPr id="6" name="Picture 5">
            <a:extLst>
              <a:ext uri="{FF2B5EF4-FFF2-40B4-BE49-F238E27FC236}">
                <a16:creationId xmlns:a16="http://schemas.microsoft.com/office/drawing/2014/main" id="{E5C7B4DC-B50C-8F4B-9582-15B8F6140906}"/>
              </a:ext>
            </a:extLst>
          </p:cNvPr>
          <p:cNvPicPr>
            <a:picLocks noChangeAspect="1"/>
          </p:cNvPicPr>
          <p:nvPr/>
        </p:nvPicPr>
        <p:blipFill>
          <a:blip r:embed="rId3"/>
          <a:stretch>
            <a:fillRect/>
          </a:stretch>
        </p:blipFill>
        <p:spPr>
          <a:xfrm>
            <a:off x="455727" y="2104540"/>
            <a:ext cx="3748872" cy="1405827"/>
          </a:xfrm>
          <a:prstGeom prst="rect">
            <a:avLst/>
          </a:prstGeom>
        </p:spPr>
      </p:pic>
    </p:spTree>
    <p:extLst>
      <p:ext uri="{BB962C8B-B14F-4D97-AF65-F5344CB8AC3E}">
        <p14:creationId xmlns:p14="http://schemas.microsoft.com/office/powerpoint/2010/main" val="178208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1C3B6E-F882-5B4A-B2E6-AEF605147760}"/>
              </a:ext>
            </a:extLst>
          </p:cNvPr>
          <p:cNvSpPr>
            <a:spLocks noGrp="1"/>
          </p:cNvSpPr>
          <p:nvPr>
            <p:ph type="body" sz="quarter" idx="13"/>
          </p:nvPr>
        </p:nvSpPr>
        <p:spPr/>
        <p:txBody>
          <a:bodyPr/>
          <a:lstStyle/>
          <a:p>
            <a:r>
              <a:rPr lang="en-US" dirty="0"/>
              <a:t>Grade K-8 Schools</a:t>
            </a:r>
          </a:p>
        </p:txBody>
      </p:sp>
      <p:sp>
        <p:nvSpPr>
          <p:cNvPr id="4" name="Slide Number Placeholder 3">
            <a:extLst>
              <a:ext uri="{FF2B5EF4-FFF2-40B4-BE49-F238E27FC236}">
                <a16:creationId xmlns:a16="http://schemas.microsoft.com/office/drawing/2014/main" id="{24277417-A520-8441-9FCF-D476362F708D}"/>
              </a:ext>
            </a:extLst>
          </p:cNvPr>
          <p:cNvSpPr>
            <a:spLocks noGrp="1"/>
          </p:cNvSpPr>
          <p:nvPr>
            <p:ph type="sldNum" idx="12"/>
          </p:nvPr>
        </p:nvSpPr>
        <p:spPr/>
        <p:txBody>
          <a:bodyPr/>
          <a:lstStyle/>
          <a:p>
            <a:fld id="{00000000-1234-1234-1234-123412341234}" type="slidenum">
              <a:rPr lang="en" smtClean="0"/>
              <a:pPr/>
              <a:t>53</a:t>
            </a:fld>
            <a:endParaRPr lang="en" dirty="0"/>
          </a:p>
        </p:txBody>
      </p:sp>
      <p:pic>
        <p:nvPicPr>
          <p:cNvPr id="5" name="Picture 4">
            <a:extLst>
              <a:ext uri="{FF2B5EF4-FFF2-40B4-BE49-F238E27FC236}">
                <a16:creationId xmlns:a16="http://schemas.microsoft.com/office/drawing/2014/main" id="{5006E887-F815-4344-AC91-022542E1E65A}"/>
              </a:ext>
            </a:extLst>
          </p:cNvPr>
          <p:cNvPicPr>
            <a:picLocks noChangeAspect="1"/>
          </p:cNvPicPr>
          <p:nvPr/>
        </p:nvPicPr>
        <p:blipFill>
          <a:blip r:embed="rId2"/>
          <a:stretch>
            <a:fillRect/>
          </a:stretch>
        </p:blipFill>
        <p:spPr>
          <a:xfrm>
            <a:off x="4572000" y="1159915"/>
            <a:ext cx="4057973" cy="3394650"/>
          </a:xfrm>
          <a:prstGeom prst="rect">
            <a:avLst/>
          </a:prstGeom>
        </p:spPr>
      </p:pic>
      <p:pic>
        <p:nvPicPr>
          <p:cNvPr id="6" name="Picture 5">
            <a:extLst>
              <a:ext uri="{FF2B5EF4-FFF2-40B4-BE49-F238E27FC236}">
                <a16:creationId xmlns:a16="http://schemas.microsoft.com/office/drawing/2014/main" id="{C97AFD7D-C772-BD49-8416-161567942801}"/>
              </a:ext>
            </a:extLst>
          </p:cNvPr>
          <p:cNvPicPr>
            <a:picLocks noChangeAspect="1"/>
          </p:cNvPicPr>
          <p:nvPr/>
        </p:nvPicPr>
        <p:blipFill>
          <a:blip r:embed="rId3"/>
          <a:stretch>
            <a:fillRect/>
          </a:stretch>
        </p:blipFill>
        <p:spPr>
          <a:xfrm>
            <a:off x="631269" y="2064287"/>
            <a:ext cx="3736671" cy="1562315"/>
          </a:xfrm>
          <a:prstGeom prst="rect">
            <a:avLst/>
          </a:prstGeom>
        </p:spPr>
      </p:pic>
    </p:spTree>
    <p:extLst>
      <p:ext uri="{BB962C8B-B14F-4D97-AF65-F5344CB8AC3E}">
        <p14:creationId xmlns:p14="http://schemas.microsoft.com/office/powerpoint/2010/main" val="18766607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2E2C85-6983-5F42-9249-A3CEE4EDB904}"/>
              </a:ext>
            </a:extLst>
          </p:cNvPr>
          <p:cNvSpPr>
            <a:spLocks noGrp="1"/>
          </p:cNvSpPr>
          <p:nvPr>
            <p:ph type="body" sz="quarter" idx="13"/>
          </p:nvPr>
        </p:nvSpPr>
        <p:spPr/>
        <p:txBody>
          <a:bodyPr/>
          <a:lstStyle/>
          <a:p>
            <a:r>
              <a:rPr lang="en-US" dirty="0"/>
              <a:t>Grade PK-8 Schools</a:t>
            </a:r>
          </a:p>
        </p:txBody>
      </p:sp>
      <p:sp>
        <p:nvSpPr>
          <p:cNvPr id="4" name="Slide Number Placeholder 3">
            <a:extLst>
              <a:ext uri="{FF2B5EF4-FFF2-40B4-BE49-F238E27FC236}">
                <a16:creationId xmlns:a16="http://schemas.microsoft.com/office/drawing/2014/main" id="{35787A1A-E31C-5847-8D51-FB94C6748671}"/>
              </a:ext>
            </a:extLst>
          </p:cNvPr>
          <p:cNvSpPr>
            <a:spLocks noGrp="1"/>
          </p:cNvSpPr>
          <p:nvPr>
            <p:ph type="sldNum" idx="12"/>
          </p:nvPr>
        </p:nvSpPr>
        <p:spPr/>
        <p:txBody>
          <a:bodyPr/>
          <a:lstStyle/>
          <a:p>
            <a:fld id="{00000000-1234-1234-1234-123412341234}" type="slidenum">
              <a:rPr lang="en" smtClean="0"/>
              <a:pPr/>
              <a:t>54</a:t>
            </a:fld>
            <a:endParaRPr lang="en" dirty="0"/>
          </a:p>
        </p:txBody>
      </p:sp>
      <p:pic>
        <p:nvPicPr>
          <p:cNvPr id="5" name="Picture 4">
            <a:extLst>
              <a:ext uri="{FF2B5EF4-FFF2-40B4-BE49-F238E27FC236}">
                <a16:creationId xmlns:a16="http://schemas.microsoft.com/office/drawing/2014/main" id="{A50A6601-9CF6-2E43-8CE5-D881F83A174F}"/>
              </a:ext>
            </a:extLst>
          </p:cNvPr>
          <p:cNvPicPr>
            <a:picLocks noChangeAspect="1"/>
          </p:cNvPicPr>
          <p:nvPr/>
        </p:nvPicPr>
        <p:blipFill>
          <a:blip r:embed="rId2"/>
          <a:stretch>
            <a:fillRect/>
          </a:stretch>
        </p:blipFill>
        <p:spPr>
          <a:xfrm>
            <a:off x="4502950" y="939800"/>
            <a:ext cx="4223472" cy="3391976"/>
          </a:xfrm>
          <a:prstGeom prst="rect">
            <a:avLst/>
          </a:prstGeom>
        </p:spPr>
      </p:pic>
      <p:pic>
        <p:nvPicPr>
          <p:cNvPr id="6" name="Picture 5">
            <a:extLst>
              <a:ext uri="{FF2B5EF4-FFF2-40B4-BE49-F238E27FC236}">
                <a16:creationId xmlns:a16="http://schemas.microsoft.com/office/drawing/2014/main" id="{0FD14D96-8D10-724C-A469-12CF396F6E08}"/>
              </a:ext>
            </a:extLst>
          </p:cNvPr>
          <p:cNvPicPr>
            <a:picLocks noChangeAspect="1"/>
          </p:cNvPicPr>
          <p:nvPr/>
        </p:nvPicPr>
        <p:blipFill>
          <a:blip r:embed="rId3"/>
          <a:stretch>
            <a:fillRect/>
          </a:stretch>
        </p:blipFill>
        <p:spPr>
          <a:xfrm>
            <a:off x="629404" y="1970544"/>
            <a:ext cx="3556862" cy="1333823"/>
          </a:xfrm>
          <a:prstGeom prst="rect">
            <a:avLst/>
          </a:prstGeom>
        </p:spPr>
      </p:pic>
    </p:spTree>
    <p:extLst>
      <p:ext uri="{BB962C8B-B14F-4D97-AF65-F5344CB8AC3E}">
        <p14:creationId xmlns:p14="http://schemas.microsoft.com/office/powerpoint/2010/main" val="340285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0B98EF-BE42-144A-A2A3-86BEA22F0CA4}"/>
              </a:ext>
            </a:extLst>
          </p:cNvPr>
          <p:cNvSpPr>
            <a:spLocks noGrp="1"/>
          </p:cNvSpPr>
          <p:nvPr>
            <p:ph type="body" sz="quarter" idx="13"/>
          </p:nvPr>
        </p:nvSpPr>
        <p:spPr/>
        <p:txBody>
          <a:bodyPr/>
          <a:lstStyle/>
          <a:p>
            <a:r>
              <a:rPr lang="en-US" dirty="0"/>
              <a:t>Discussion</a:t>
            </a:r>
          </a:p>
        </p:txBody>
      </p:sp>
      <p:sp>
        <p:nvSpPr>
          <p:cNvPr id="3" name="Text Placeholder 2">
            <a:extLst>
              <a:ext uri="{FF2B5EF4-FFF2-40B4-BE49-F238E27FC236}">
                <a16:creationId xmlns:a16="http://schemas.microsoft.com/office/drawing/2014/main" id="{A622828D-46F7-3D4B-871A-6AB4ADB38F98}"/>
              </a:ext>
            </a:extLst>
          </p:cNvPr>
          <p:cNvSpPr>
            <a:spLocks noGrp="1"/>
          </p:cNvSpPr>
          <p:nvPr>
            <p:ph type="body" sz="quarter" idx="14"/>
          </p:nvPr>
        </p:nvSpPr>
        <p:spPr/>
        <p:txBody>
          <a:bodyPr/>
          <a:lstStyle/>
          <a:p>
            <a:r>
              <a:rPr lang="en-US" dirty="0"/>
              <a:t>What feedback do you have on the current approach and or suggestions for an alternative approach? </a:t>
            </a:r>
          </a:p>
        </p:txBody>
      </p:sp>
      <p:sp>
        <p:nvSpPr>
          <p:cNvPr id="4" name="Slide Number Placeholder 3">
            <a:extLst>
              <a:ext uri="{FF2B5EF4-FFF2-40B4-BE49-F238E27FC236}">
                <a16:creationId xmlns:a16="http://schemas.microsoft.com/office/drawing/2014/main" id="{2B764746-68C0-6A46-A281-9053C6DFDEE3}"/>
              </a:ext>
            </a:extLst>
          </p:cNvPr>
          <p:cNvSpPr>
            <a:spLocks noGrp="1"/>
          </p:cNvSpPr>
          <p:nvPr>
            <p:ph type="sldNum" idx="12"/>
          </p:nvPr>
        </p:nvSpPr>
        <p:spPr/>
        <p:txBody>
          <a:bodyPr/>
          <a:lstStyle/>
          <a:p>
            <a:fld id="{00000000-1234-1234-1234-123412341234}" type="slidenum">
              <a:rPr lang="en" smtClean="0"/>
              <a:pPr/>
              <a:t>55</a:t>
            </a:fld>
            <a:endParaRPr lang="en" dirty="0"/>
          </a:p>
        </p:txBody>
      </p:sp>
    </p:spTree>
    <p:extLst>
      <p:ext uri="{BB962C8B-B14F-4D97-AF65-F5344CB8AC3E}">
        <p14:creationId xmlns:p14="http://schemas.microsoft.com/office/powerpoint/2010/main" val="5139239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sz="3200" dirty="0"/>
              <a:t>Future Topics</a:t>
            </a:r>
          </a:p>
        </p:txBody>
      </p:sp>
      <p:sp>
        <p:nvSpPr>
          <p:cNvPr id="3" name="Slide Number Placeholder 2"/>
          <p:cNvSpPr>
            <a:spLocks noGrp="1"/>
          </p:cNvSpPr>
          <p:nvPr>
            <p:ph type="sldNum" idx="12"/>
          </p:nvPr>
        </p:nvSpPr>
        <p:spPr>
          <a:xfrm>
            <a:off x="8481083" y="4899418"/>
            <a:ext cx="548700" cy="233671"/>
          </a:xfrm>
        </p:spPr>
        <p:txBody>
          <a:bodyPr/>
          <a:lstStyle/>
          <a:p>
            <a:fld id="{00000000-1234-1234-1234-123412341234}" type="slidenum">
              <a:rPr lang="en" smtClean="0"/>
              <a:pPr/>
              <a:t>56</a:t>
            </a:fld>
            <a:endParaRPr lang="en" dirty="0"/>
          </a:p>
        </p:txBody>
      </p:sp>
    </p:spTree>
    <p:extLst>
      <p:ext uri="{BB962C8B-B14F-4D97-AF65-F5344CB8AC3E}">
        <p14:creationId xmlns:p14="http://schemas.microsoft.com/office/powerpoint/2010/main" val="453933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4A7CE0-81C1-6F48-B399-487C91B1A7C6}"/>
              </a:ext>
            </a:extLst>
          </p:cNvPr>
          <p:cNvSpPr>
            <a:spLocks noGrp="1"/>
          </p:cNvSpPr>
          <p:nvPr>
            <p:ph type="body" sz="quarter" idx="13"/>
          </p:nvPr>
        </p:nvSpPr>
        <p:spPr/>
        <p:txBody>
          <a:bodyPr/>
          <a:lstStyle/>
          <a:p>
            <a:r>
              <a:rPr lang="en-US" dirty="0"/>
              <a:t>Future Topics/ Meetings</a:t>
            </a:r>
          </a:p>
        </p:txBody>
      </p:sp>
      <p:sp>
        <p:nvSpPr>
          <p:cNvPr id="3" name="Text Placeholder 2">
            <a:extLst>
              <a:ext uri="{FF2B5EF4-FFF2-40B4-BE49-F238E27FC236}">
                <a16:creationId xmlns:a16="http://schemas.microsoft.com/office/drawing/2014/main" id="{EDE69C1C-4660-C84F-BC6F-739CC7EBED79}"/>
              </a:ext>
            </a:extLst>
          </p:cNvPr>
          <p:cNvSpPr>
            <a:spLocks noGrp="1"/>
          </p:cNvSpPr>
          <p:nvPr>
            <p:ph type="body" sz="quarter" idx="14"/>
          </p:nvPr>
        </p:nvSpPr>
        <p:spPr/>
        <p:txBody>
          <a:bodyPr/>
          <a:lstStyle/>
          <a:p>
            <a:r>
              <a:rPr lang="en-US" dirty="0"/>
              <a:t>As we prepare for future meetings, what issues should be prioritized? </a:t>
            </a:r>
          </a:p>
          <a:p>
            <a:r>
              <a:rPr lang="en-US" dirty="0"/>
              <a:t>Please write-down your suggestions and share (no more than) your top-three.  </a:t>
            </a:r>
          </a:p>
          <a:p>
            <a:pPr marL="0" indent="0">
              <a:buNone/>
            </a:pPr>
            <a:endParaRPr lang="en-US" dirty="0"/>
          </a:p>
          <a:p>
            <a:pPr marL="0" indent="0">
              <a:buNone/>
            </a:pPr>
            <a:r>
              <a:rPr lang="en-US" dirty="0"/>
              <a:t>Schedule the next meeting</a:t>
            </a:r>
          </a:p>
          <a:p>
            <a:endParaRPr lang="en-US" dirty="0"/>
          </a:p>
        </p:txBody>
      </p:sp>
      <p:sp>
        <p:nvSpPr>
          <p:cNvPr id="4" name="Slide Number Placeholder 3">
            <a:extLst>
              <a:ext uri="{FF2B5EF4-FFF2-40B4-BE49-F238E27FC236}">
                <a16:creationId xmlns:a16="http://schemas.microsoft.com/office/drawing/2014/main" id="{67A6CB64-D53E-EB43-9A10-3DE490C98B45}"/>
              </a:ext>
            </a:extLst>
          </p:cNvPr>
          <p:cNvSpPr>
            <a:spLocks noGrp="1"/>
          </p:cNvSpPr>
          <p:nvPr>
            <p:ph type="sldNum" idx="12"/>
          </p:nvPr>
        </p:nvSpPr>
        <p:spPr/>
        <p:txBody>
          <a:bodyPr/>
          <a:lstStyle/>
          <a:p>
            <a:fld id="{00000000-1234-1234-1234-123412341234}" type="slidenum">
              <a:rPr lang="en" smtClean="0"/>
              <a:pPr/>
              <a:t>57</a:t>
            </a:fld>
            <a:endParaRPr lang="en" dirty="0"/>
          </a:p>
        </p:txBody>
      </p:sp>
    </p:spTree>
    <p:extLst>
      <p:ext uri="{BB962C8B-B14F-4D97-AF65-F5344CB8AC3E}">
        <p14:creationId xmlns:p14="http://schemas.microsoft.com/office/powerpoint/2010/main" val="23326334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dirty="0"/>
              <a:t>Thank you for your participation</a:t>
            </a:r>
          </a:p>
          <a:p>
            <a:endParaRPr lang="en-US" dirty="0"/>
          </a:p>
        </p:txBody>
      </p:sp>
      <p:sp>
        <p:nvSpPr>
          <p:cNvPr id="4" name="Slide Number Placeholder 3"/>
          <p:cNvSpPr>
            <a:spLocks noGrp="1"/>
          </p:cNvSpPr>
          <p:nvPr>
            <p:ph type="sldNum" idx="12"/>
          </p:nvPr>
        </p:nvSpPr>
        <p:spPr>
          <a:xfrm>
            <a:off x="8481083" y="4899418"/>
            <a:ext cx="548700" cy="233671"/>
          </a:xfrm>
        </p:spPr>
        <p:txBody>
          <a:bodyPr/>
          <a:lstStyle/>
          <a:p>
            <a:fld id="{00000000-1234-1234-1234-123412341234}" type="slidenum">
              <a:rPr lang="en" smtClean="0"/>
              <a:pPr/>
              <a:t>58</a:t>
            </a:fld>
            <a:endParaRPr lang="en" dirty="0"/>
          </a:p>
        </p:txBody>
      </p:sp>
    </p:spTree>
    <p:extLst>
      <p:ext uri="{BB962C8B-B14F-4D97-AF65-F5344CB8AC3E}">
        <p14:creationId xmlns:p14="http://schemas.microsoft.com/office/powerpoint/2010/main" val="107117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Purpose and Overview</a:t>
            </a:r>
          </a:p>
        </p:txBody>
      </p:sp>
      <p:sp>
        <p:nvSpPr>
          <p:cNvPr id="3" name="Slide Number Placeholder 2"/>
          <p:cNvSpPr>
            <a:spLocks noGrp="1"/>
          </p:cNvSpPr>
          <p:nvPr>
            <p:ph type="sldNum" idx="12"/>
          </p:nvPr>
        </p:nvSpPr>
        <p:spPr/>
        <p:txBody>
          <a:bodyPr/>
          <a:lstStyle/>
          <a:p>
            <a:fld id="{00000000-1234-1234-1234-123412341234}" type="slidenum">
              <a:rPr lang="en" smtClean="0"/>
              <a:pPr/>
              <a:t>6</a:t>
            </a:fld>
            <a:endParaRPr lang="en" dirty="0"/>
          </a:p>
        </p:txBody>
      </p:sp>
      <p:sp>
        <p:nvSpPr>
          <p:cNvPr id="6" name="Content Placeholder 2"/>
          <p:cNvSpPr>
            <a:spLocks noGrp="1"/>
          </p:cNvSpPr>
          <p:nvPr>
            <p:ph type="body" sz="quarter" idx="14"/>
          </p:nvPr>
        </p:nvSpPr>
        <p:spPr/>
        <p:txBody>
          <a:bodyPr>
            <a:normAutofit fontScale="92500" lnSpcReduction="20000"/>
          </a:bodyPr>
          <a:lstStyle/>
          <a:p>
            <a:r>
              <a:rPr lang="en-US" dirty="0"/>
              <a:t>Primary purpose is to assist MDE in the design and implementation of the state, school accountability system under ESSA</a:t>
            </a:r>
          </a:p>
          <a:p>
            <a:r>
              <a:rPr lang="en-US" dirty="0"/>
              <a:t>We will focus on </a:t>
            </a:r>
            <a:r>
              <a:rPr lang="en-US" b="1" i="1" dirty="0"/>
              <a:t>identifying policy priorities </a:t>
            </a:r>
            <a:r>
              <a:rPr lang="en-US" dirty="0"/>
              <a:t>and identifying decisions in support of those priorities that are technically defensible and operationally feasible</a:t>
            </a:r>
          </a:p>
          <a:p>
            <a:r>
              <a:rPr lang="en-US" dirty="0"/>
              <a:t>Feedback from the </a:t>
            </a:r>
            <a:r>
              <a:rPr lang="en-US" dirty="0" err="1"/>
              <a:t>Accountabily</a:t>
            </a:r>
            <a:r>
              <a:rPr lang="en-US" dirty="0"/>
              <a:t> Task Force is received as a recommendation to the Department </a:t>
            </a:r>
          </a:p>
        </p:txBody>
      </p:sp>
    </p:spTree>
    <p:extLst>
      <p:ext uri="{BB962C8B-B14F-4D97-AF65-F5344CB8AC3E}">
        <p14:creationId xmlns:p14="http://schemas.microsoft.com/office/powerpoint/2010/main" val="4077544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79B10-F168-1743-AD27-9CFFCDE4E61D}"/>
              </a:ext>
            </a:extLst>
          </p:cNvPr>
          <p:cNvSpPr>
            <a:spLocks noGrp="1"/>
          </p:cNvSpPr>
          <p:nvPr>
            <p:ph type="body" sz="quarter" idx="13"/>
          </p:nvPr>
        </p:nvSpPr>
        <p:spPr/>
        <p:txBody>
          <a:bodyPr/>
          <a:lstStyle/>
          <a:p>
            <a:r>
              <a:rPr lang="en-US" dirty="0"/>
              <a:t>Ground Rules/ Group Norms</a:t>
            </a:r>
          </a:p>
        </p:txBody>
      </p:sp>
      <p:sp>
        <p:nvSpPr>
          <p:cNvPr id="3" name="Text Placeholder 2">
            <a:extLst>
              <a:ext uri="{FF2B5EF4-FFF2-40B4-BE49-F238E27FC236}">
                <a16:creationId xmlns:a16="http://schemas.microsoft.com/office/drawing/2014/main" id="{3CA0625B-3DD4-D54D-9627-D048A6633244}"/>
              </a:ext>
            </a:extLst>
          </p:cNvPr>
          <p:cNvSpPr>
            <a:spLocks noGrp="1"/>
          </p:cNvSpPr>
          <p:nvPr>
            <p:ph type="body" sz="quarter" idx="14"/>
          </p:nvPr>
        </p:nvSpPr>
        <p:spPr>
          <a:xfrm>
            <a:off x="424542" y="720364"/>
            <a:ext cx="8294915" cy="3217863"/>
          </a:xfrm>
        </p:spPr>
        <p:txBody>
          <a:bodyPr/>
          <a:lstStyle/>
          <a:p>
            <a:r>
              <a:rPr lang="en-US" sz="1400" b="1" dirty="0"/>
              <a:t>Listen actively and attentively; ask for clarification as needed</a:t>
            </a:r>
          </a:p>
          <a:p>
            <a:r>
              <a:rPr lang="en-US" sz="1400" b="1" dirty="0"/>
              <a:t>Everyone should have an opportunity to ‘be heard’ without interruption and to receive courteous feedback</a:t>
            </a:r>
          </a:p>
          <a:p>
            <a:r>
              <a:rPr lang="en-US" sz="1400" b="1" dirty="0"/>
              <a:t>Critique ideas, not people or organizations</a:t>
            </a:r>
          </a:p>
          <a:p>
            <a:r>
              <a:rPr lang="en-US" sz="1400" b="1" dirty="0"/>
              <a:t>Build on one another’s comments; work toward shared understanding</a:t>
            </a:r>
          </a:p>
          <a:p>
            <a:r>
              <a:rPr lang="en-US" sz="1400" b="1" dirty="0"/>
              <a:t>We will attempt to make decisions based on group consensus, but when necessary we will take a vote</a:t>
            </a:r>
          </a:p>
          <a:p>
            <a:r>
              <a:rPr lang="en-US" sz="1400" b="1" dirty="0"/>
              <a:t>When/ if requested do not disclose confidential information </a:t>
            </a:r>
          </a:p>
          <a:p>
            <a:r>
              <a:rPr lang="en-US" sz="1400" b="1" dirty="0"/>
              <a:t>At the end of each meeting we will prioritize topics for future meetings and discuss action items</a:t>
            </a:r>
          </a:p>
          <a:p>
            <a:pPr marL="0" indent="0">
              <a:buNone/>
            </a:pPr>
            <a:endParaRPr lang="en-US" sz="1400" dirty="0"/>
          </a:p>
        </p:txBody>
      </p:sp>
      <p:sp>
        <p:nvSpPr>
          <p:cNvPr id="4" name="Slide Number Placeholder 3">
            <a:extLst>
              <a:ext uri="{FF2B5EF4-FFF2-40B4-BE49-F238E27FC236}">
                <a16:creationId xmlns:a16="http://schemas.microsoft.com/office/drawing/2014/main" id="{23D90086-C340-3946-A242-6A54B2E87670}"/>
              </a:ext>
            </a:extLst>
          </p:cNvPr>
          <p:cNvSpPr>
            <a:spLocks noGrp="1"/>
          </p:cNvSpPr>
          <p:nvPr>
            <p:ph type="sldNum" idx="12"/>
          </p:nvPr>
        </p:nvSpPr>
        <p:spPr/>
        <p:txBody>
          <a:bodyPr/>
          <a:lstStyle/>
          <a:p>
            <a:fld id="{00000000-1234-1234-1234-123412341234}" type="slidenum">
              <a:rPr lang="en" smtClean="0"/>
              <a:pPr/>
              <a:t>7</a:t>
            </a:fld>
            <a:endParaRPr lang="en" dirty="0"/>
          </a:p>
        </p:txBody>
      </p:sp>
    </p:spTree>
    <p:extLst>
      <p:ext uri="{BB962C8B-B14F-4D97-AF65-F5344CB8AC3E}">
        <p14:creationId xmlns:p14="http://schemas.microsoft.com/office/powerpoint/2010/main" val="168216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401639" y="1701800"/>
            <a:ext cx="5585694" cy="855663"/>
          </a:xfrm>
        </p:spPr>
        <p:txBody>
          <a:bodyPr/>
          <a:lstStyle/>
          <a:p>
            <a:r>
              <a:rPr lang="en-US" sz="3200" dirty="0"/>
              <a:t>Accountability in Mississippi</a:t>
            </a:r>
          </a:p>
        </p:txBody>
      </p:sp>
      <p:sp>
        <p:nvSpPr>
          <p:cNvPr id="3" name="Slide Number Placeholder 2"/>
          <p:cNvSpPr>
            <a:spLocks noGrp="1"/>
          </p:cNvSpPr>
          <p:nvPr>
            <p:ph type="sldNum" idx="12"/>
          </p:nvPr>
        </p:nvSpPr>
        <p:spPr>
          <a:xfrm>
            <a:off x="8481083" y="4899418"/>
            <a:ext cx="548700" cy="233671"/>
          </a:xfrm>
        </p:spPr>
        <p:txBody>
          <a:bodyPr/>
          <a:lstStyle/>
          <a:p>
            <a:fld id="{00000000-1234-1234-1234-123412341234}" type="slidenum">
              <a:rPr lang="en" smtClean="0"/>
              <a:pPr/>
              <a:t>8</a:t>
            </a:fld>
            <a:endParaRPr lang="en" dirty="0"/>
          </a:p>
        </p:txBody>
      </p:sp>
    </p:spTree>
    <p:extLst>
      <p:ext uri="{BB962C8B-B14F-4D97-AF65-F5344CB8AC3E}">
        <p14:creationId xmlns:p14="http://schemas.microsoft.com/office/powerpoint/2010/main" val="1240400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656A22-C6A2-49C4-AD99-FBABCC38F630}"/>
              </a:ext>
            </a:extLst>
          </p:cNvPr>
          <p:cNvSpPr>
            <a:spLocks noGrp="1"/>
          </p:cNvSpPr>
          <p:nvPr>
            <p:ph type="body" sz="quarter" idx="13"/>
          </p:nvPr>
        </p:nvSpPr>
        <p:spPr/>
        <p:txBody>
          <a:bodyPr/>
          <a:lstStyle/>
          <a:p>
            <a:r>
              <a:rPr lang="en-US" dirty="0"/>
              <a:t>Prior to 2013…</a:t>
            </a:r>
          </a:p>
        </p:txBody>
      </p:sp>
      <p:sp>
        <p:nvSpPr>
          <p:cNvPr id="4" name="Slide Number Placeholder 3">
            <a:extLst>
              <a:ext uri="{FF2B5EF4-FFF2-40B4-BE49-F238E27FC236}">
                <a16:creationId xmlns:a16="http://schemas.microsoft.com/office/drawing/2014/main" id="{7F4E8C21-63CB-4317-BD28-3CB9D5384A3A}"/>
              </a:ext>
            </a:extLst>
          </p:cNvPr>
          <p:cNvSpPr>
            <a:spLocks noGrp="1"/>
          </p:cNvSpPr>
          <p:nvPr>
            <p:ph type="sldNum" idx="12"/>
          </p:nvPr>
        </p:nvSpPr>
        <p:spPr/>
        <p:txBody>
          <a:bodyPr/>
          <a:lstStyle/>
          <a:p>
            <a:fld id="{00000000-1234-1234-1234-123412341234}" type="slidenum">
              <a:rPr lang="en" smtClean="0"/>
              <a:pPr/>
              <a:t>9</a:t>
            </a:fld>
            <a:endParaRPr lang="en" dirty="0"/>
          </a:p>
        </p:txBody>
      </p:sp>
      <p:graphicFrame>
        <p:nvGraphicFramePr>
          <p:cNvPr id="5" name="Diagram 4">
            <a:extLst>
              <a:ext uri="{FF2B5EF4-FFF2-40B4-BE49-F238E27FC236}">
                <a16:creationId xmlns:a16="http://schemas.microsoft.com/office/drawing/2014/main" id="{13BB4028-F866-45C6-853D-EB93B0ADC860}"/>
              </a:ext>
            </a:extLst>
          </p:cNvPr>
          <p:cNvGraphicFramePr/>
          <p:nvPr>
            <p:extLst/>
          </p:nvPr>
        </p:nvGraphicFramePr>
        <p:xfrm>
          <a:off x="311700" y="539750"/>
          <a:ext cx="8070300" cy="4286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1023558"/>
      </p:ext>
    </p:extLst>
  </p:cSld>
  <p:clrMapOvr>
    <a:masterClrMapping/>
  </p:clrMapOvr>
</p:sld>
</file>

<file path=ppt/theme/theme1.xml><?xml version="1.0" encoding="utf-8"?>
<a:theme xmlns:a="http://schemas.openxmlformats.org/drawingml/2006/main" name="simple-light-2">
  <a:themeElements>
    <a:clrScheme name="MDE Template_NEW 1">
      <a:dk1>
        <a:srgbClr val="000000"/>
      </a:dk1>
      <a:lt1>
        <a:srgbClr val="FFFFFF"/>
      </a:lt1>
      <a:dk2>
        <a:srgbClr val="797979"/>
      </a:dk2>
      <a:lt2>
        <a:srgbClr val="B0D357"/>
      </a:lt2>
      <a:accent1>
        <a:srgbClr val="B7618C"/>
      </a:accent1>
      <a:accent2>
        <a:srgbClr val="CC0000"/>
      </a:accent2>
      <a:accent3>
        <a:srgbClr val="78909C"/>
      </a:accent3>
      <a:accent4>
        <a:srgbClr val="FFAB40"/>
      </a:accent4>
      <a:accent5>
        <a:srgbClr val="68C7C3"/>
      </a:accent5>
      <a:accent6>
        <a:srgbClr val="1071BD"/>
      </a:accent6>
      <a:hlink>
        <a:srgbClr val="5EAADE"/>
      </a:hlink>
      <a:folHlink>
        <a:srgbClr val="00539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E_blank template" id="{A72772A2-276F-5A4A-AF91-CCDCB75C27E9}" vid="{D5DF34BD-99C2-DE4E-BC83-08FF9AC52062}"/>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1426</TotalTime>
  <Words>3344</Words>
  <Application>Microsoft Office PowerPoint</Application>
  <PresentationFormat>On-screen Show (16:9)</PresentationFormat>
  <Paragraphs>886</Paragraphs>
  <Slides>58</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Arial Narrow</vt:lpstr>
      <vt:lpstr>Calibri</vt:lpstr>
      <vt:lpstr>Cambria Math</vt:lpstr>
      <vt:lpstr>Georgia</vt:lpstr>
      <vt:lpstr>Helvetica</vt:lpstr>
      <vt:lpstr>Open Sans</vt:lpstr>
      <vt:lpstr>Times New Roman</vt:lpstr>
      <vt:lpstr>simple-light-2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Banks</dc:creator>
  <cp:lastModifiedBy>Alan Burrow</cp:lastModifiedBy>
  <cp:revision>82</cp:revision>
  <cp:lastPrinted>2017-08-10T17:40:56Z</cp:lastPrinted>
  <dcterms:created xsi:type="dcterms:W3CDTF">2017-07-07T21:24:14Z</dcterms:created>
  <dcterms:modified xsi:type="dcterms:W3CDTF">2018-11-29T21:52:45Z</dcterms:modified>
</cp:coreProperties>
</file>