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comments/modernComment_14E_64C37CCF.xml" ContentType="application/vnd.ms-powerpoint.comments+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4"/>
  </p:sldMasterIdLst>
  <p:notesMasterIdLst>
    <p:notesMasterId r:id="rId45"/>
  </p:notesMasterIdLst>
  <p:sldIdLst>
    <p:sldId id="288" r:id="rId5"/>
    <p:sldId id="326" r:id="rId6"/>
    <p:sldId id="327" r:id="rId7"/>
    <p:sldId id="287" r:id="rId8"/>
    <p:sldId id="286" r:id="rId9"/>
    <p:sldId id="381" r:id="rId10"/>
    <p:sldId id="380" r:id="rId11"/>
    <p:sldId id="382" r:id="rId12"/>
    <p:sldId id="330" r:id="rId13"/>
    <p:sldId id="331" r:id="rId14"/>
    <p:sldId id="332" r:id="rId15"/>
    <p:sldId id="333" r:id="rId16"/>
    <p:sldId id="334" r:id="rId17"/>
    <p:sldId id="347" r:id="rId18"/>
    <p:sldId id="348" r:id="rId19"/>
    <p:sldId id="349" r:id="rId20"/>
    <p:sldId id="350" r:id="rId21"/>
    <p:sldId id="351" r:id="rId22"/>
    <p:sldId id="354" r:id="rId23"/>
    <p:sldId id="355" r:id="rId24"/>
    <p:sldId id="383" r:id="rId25"/>
    <p:sldId id="357" r:id="rId26"/>
    <p:sldId id="384" r:id="rId27"/>
    <p:sldId id="385" r:id="rId28"/>
    <p:sldId id="386" r:id="rId29"/>
    <p:sldId id="361" r:id="rId30"/>
    <p:sldId id="387" r:id="rId31"/>
    <p:sldId id="363" r:id="rId32"/>
    <p:sldId id="388" r:id="rId33"/>
    <p:sldId id="371" r:id="rId34"/>
    <p:sldId id="364" r:id="rId35"/>
    <p:sldId id="365" r:id="rId36"/>
    <p:sldId id="389" r:id="rId37"/>
    <p:sldId id="369" r:id="rId38"/>
    <p:sldId id="368" r:id="rId39"/>
    <p:sldId id="374" r:id="rId40"/>
    <p:sldId id="372" r:id="rId41"/>
    <p:sldId id="377" r:id="rId42"/>
    <p:sldId id="378" r:id="rId43"/>
    <p:sldId id="376"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3DDB38-5203-7BB9-8C00-1F8861622B2C}" name="Sonya Amis" initials="SA" userId="S::sonya@mdek12.org::dfb70890-4a67-4fa8-a6a4-f866e5e9bc9b" providerId="AD"/>
  <p188:author id="{F3D82DBB-174A-4C86-3A1D-E9142B1BDA6C}" name="Erin Meyer" initials="EM" userId="S::emeyer@mdek12.org::4a6a928d-6477-4713-9847-5a98c8a13956" providerId="AD"/>
  <p188:author id="{6B24DBBD-1CF4-9BDC-5C34-0BA8ED1D8CBC}" name="Elisha Campbell" initials="EC" userId="S::ecampbell@mdek12.org::a75a36b0-552a-4231-bd92-dca7556272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663"/>
    <a:srgbClr val="EF3A5B"/>
    <a:srgbClr val="CF0A2C"/>
    <a:srgbClr val="5FAADE"/>
    <a:srgbClr val="A74A7A"/>
    <a:srgbClr val="AA0E2A"/>
    <a:srgbClr val="1F6698"/>
    <a:srgbClr val="003B71"/>
    <a:srgbClr val="E9F7FE"/>
    <a:srgbClr val="F3A5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260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4E_64C37CCF.xml><?xml version="1.0" encoding="utf-8"?>
<p188:cmLst xmlns:a="http://schemas.openxmlformats.org/drawingml/2006/main" xmlns:r="http://schemas.openxmlformats.org/officeDocument/2006/relationships" xmlns:p188="http://schemas.microsoft.com/office/powerpoint/2018/8/main">
  <p188:cm id="{CF414BBA-E0C2-4DD5-AC0C-91A4CFB804F2}" authorId="{6B24DBBD-1CF4-9BDC-5C34-0BA8ED1D8CBC}" created="2024-06-17T21:13:31.945">
    <ac:deMkLst xmlns:ac="http://schemas.microsoft.com/office/drawing/2013/main/command">
      <pc:docMk xmlns:pc="http://schemas.microsoft.com/office/powerpoint/2013/main/command"/>
      <pc:sldMk xmlns:pc="http://schemas.microsoft.com/office/powerpoint/2013/main/command" cId="1690533071" sldId="334"/>
      <ac:picMk id="8" creationId="{33F9B77B-A407-D292-1E02-44CBBAA8FA9F}"/>
    </ac:deMkLst>
    <p188:txBody>
      <a:bodyPr/>
      <a:lstStyle/>
      <a:p>
        <a:r>
          <a:rPr lang="en-US"/>
          <a:t>Update chart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50" tIns="46576" rIns="93150" bIns="46576" rtlCol="0"/>
          <a:lstStyle>
            <a:lvl1pPr algn="r">
              <a:defRPr sz="1200"/>
            </a:lvl1pPr>
          </a:lstStyle>
          <a:p>
            <a:fld id="{7CE7CCA9-ED3A-F045-97E2-A2791CD30ACD}" type="datetimeFigureOut">
              <a:rPr lang="en-US" smtClean="0"/>
              <a:t>6/19/2024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6433"/>
          </a:xfrm>
          <a:prstGeom prst="rect">
            <a:avLst/>
          </a:prstGeom>
        </p:spPr>
        <p:txBody>
          <a:bodyPr vert="horz" lIns="93150" tIns="46576" rIns="93150" bIns="46576" rtlCol="0" anchor="b"/>
          <a:lstStyle>
            <a:lvl1pPr algn="r">
              <a:defRPr sz="1200"/>
            </a:lvl1pPr>
          </a:lstStyle>
          <a:p>
            <a:fld id="{D074287C-F1A9-1F49-875F-770B5241E278}" type="slidenum">
              <a:rPr lang="en-US" smtClean="0"/>
              <a:t>‹#›</a:t>
            </a:fld>
            <a:endParaRPr lang="en-US" dirty="0"/>
          </a:p>
        </p:txBody>
      </p:sp>
    </p:spTree>
    <p:extLst>
      <p:ext uri="{BB962C8B-B14F-4D97-AF65-F5344CB8AC3E}">
        <p14:creationId xmlns:p14="http://schemas.microsoft.com/office/powerpoint/2010/main" val="599804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81390"/>
            <a:fld id="{D074287C-F1A9-1F49-875F-770B5241E278}" type="slidenum">
              <a:rPr lang="en-US">
                <a:solidFill>
                  <a:prstClr val="black"/>
                </a:solidFill>
                <a:latin typeface="Calibri" panose="020F0502020204030204"/>
              </a:rPr>
              <a:pPr defTabSz="881390"/>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68732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3B22B5-418E-C14A-82F2-8BFB743584A1}"/>
              </a:ext>
            </a:extLst>
          </p:cNvPr>
          <p:cNvSpPr/>
          <p:nvPr userDrawn="1"/>
        </p:nvSpPr>
        <p:spPr>
          <a:xfrm>
            <a:off x="0" y="6022428"/>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dirty="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2" name="Date Placeholder 1">
            <a:extLst>
              <a:ext uri="{FF2B5EF4-FFF2-40B4-BE49-F238E27FC236}">
                <a16:creationId xmlns:a16="http://schemas.microsoft.com/office/drawing/2014/main" id="{3BD85D41-2E52-6F76-0934-8004554A1878}"/>
              </a:ext>
            </a:extLst>
          </p:cNvPr>
          <p:cNvSpPr>
            <a:spLocks noGrp="1"/>
          </p:cNvSpPr>
          <p:nvPr>
            <p:ph type="dt" sz="half" idx="15"/>
          </p:nvPr>
        </p:nvSpPr>
        <p:spPr/>
        <p:txBody>
          <a:bodyPr/>
          <a:lstStyle/>
          <a:p>
            <a:endParaRPr lang="en-US" dirty="0"/>
          </a:p>
        </p:txBody>
      </p:sp>
      <p:sp>
        <p:nvSpPr>
          <p:cNvPr id="3" name="Footer Placeholder 2">
            <a:extLst>
              <a:ext uri="{FF2B5EF4-FFF2-40B4-BE49-F238E27FC236}">
                <a16:creationId xmlns:a16="http://schemas.microsoft.com/office/drawing/2014/main" id="{C01016CF-9980-70FB-79F4-FA74599E2AD9}"/>
              </a:ext>
            </a:extLst>
          </p:cNvPr>
          <p:cNvSpPr>
            <a:spLocks noGrp="1"/>
          </p:cNvSpPr>
          <p:nvPr>
            <p:ph type="ftr" sz="quarter" idx="16"/>
          </p:nvPr>
        </p:nvSpPr>
        <p:spPr>
          <a:xfrm>
            <a:off x="4038600" y="6356350"/>
            <a:ext cx="4114800" cy="365125"/>
          </a:xfrm>
          <a:prstGeom prst="rect">
            <a:avLst/>
          </a:prstGeom>
        </p:spPr>
        <p:txBody>
          <a:bodyPr/>
          <a:lstStyle>
            <a:lvl1pPr>
              <a:defRPr>
                <a:solidFill>
                  <a:srgbClr val="FAD663"/>
                </a:solidFill>
              </a:defRPr>
            </a:lvl1pPr>
          </a:lstStyle>
          <a:p>
            <a:r>
              <a:rPr lang="en-US" dirty="0"/>
              <a:t>DRAFT</a:t>
            </a:r>
          </a:p>
        </p:txBody>
      </p:sp>
      <p:sp>
        <p:nvSpPr>
          <p:cNvPr id="4" name="Slide Number Placeholder 3">
            <a:extLst>
              <a:ext uri="{FF2B5EF4-FFF2-40B4-BE49-F238E27FC236}">
                <a16:creationId xmlns:a16="http://schemas.microsoft.com/office/drawing/2014/main" id="{E35634F0-DB57-C953-C655-67C8AA800BE9}"/>
              </a:ext>
            </a:extLst>
          </p:cNvPr>
          <p:cNvSpPr>
            <a:spLocks noGrp="1"/>
          </p:cNvSpPr>
          <p:nvPr>
            <p:ph type="sldNum" sz="quarter" idx="17"/>
          </p:nvPr>
        </p:nvSpPr>
        <p:spPr/>
        <p:txBody>
          <a:bodyPr/>
          <a:lstStyle/>
          <a:p>
            <a:fld id="{84E24DD3-0117-F947-8F74-C808912B5A2D}" type="slidenum">
              <a:rPr lang="en-US" smtClean="0"/>
              <a:t>‹#›</a:t>
            </a:fld>
            <a:endParaRPr lang="en-US" dirty="0"/>
          </a:p>
        </p:txBody>
      </p:sp>
    </p:spTree>
    <p:extLst>
      <p:ext uri="{BB962C8B-B14F-4D97-AF65-F5344CB8AC3E}">
        <p14:creationId xmlns:p14="http://schemas.microsoft.com/office/powerpoint/2010/main" val="581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291941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181804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993620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013365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99034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5FA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2789709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AD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4187430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flipH="1">
            <a:off x="-50111" y="0"/>
            <a:ext cx="12292223" cy="8194815"/>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87870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50112" y="-55157"/>
            <a:ext cx="12292224" cy="8194816"/>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161236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50112" y="-636963"/>
            <a:ext cx="13239322" cy="8817595"/>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06071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dirty="0"/>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dirty="0">
                <a:solidFill>
                  <a:schemeClr val="tx1">
                    <a:lumMod val="75000"/>
                    <a:lumOff val="25000"/>
                  </a:schemeClr>
                </a:solidFill>
                <a:latin typeface="Arial Black" panose="020B0604020202020204" pitchFamily="34" charset="0"/>
                <a:cs typeface="Arial Black" panose="020B0604020202020204" pitchFamily="34" charset="0"/>
              </a:rPr>
              <a:t>ALL</a:t>
            </a:r>
            <a:r>
              <a:rPr lang="en-US" dirty="0">
                <a:solidFill>
                  <a:schemeClr val="tx1">
                    <a:lumMod val="75000"/>
                    <a:lumOff val="25000"/>
                  </a:schemeClr>
                </a:solidFill>
                <a:latin typeface="Arial" panose="020B0604020202020204" pitchFamily="34" charset="0"/>
                <a:cs typeface="Arial" panose="020B0604020202020204" pitchFamily="34" charset="0"/>
              </a:rPr>
              <a:t> Students Proficient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dirty="0">
                <a:solidFill>
                  <a:schemeClr val="tx1">
                    <a:lumMod val="75000"/>
                    <a:lumOff val="25000"/>
                  </a:schemeClr>
                </a:solidFill>
                <a:latin typeface="Arial Black" panose="020B0604020202020204" pitchFamily="34" charset="0"/>
                <a:cs typeface="Arial Black" panose="020B0604020202020204" pitchFamily="34" charset="0"/>
              </a:rPr>
              <a:t>EVERY</a:t>
            </a:r>
            <a:r>
              <a:rPr lang="en-US" dirty="0">
                <a:solidFill>
                  <a:schemeClr val="tx1">
                    <a:lumMod val="75000"/>
                    <a:lumOff val="25000"/>
                  </a:schemeClr>
                </a:solidFill>
                <a:latin typeface="Arial" panose="020B0604020202020204" pitchFamily="34" charset="0"/>
                <a:cs typeface="Arial" panose="020B0604020202020204" pitchFamily="34" charset="0"/>
              </a:rPr>
              <a:t> Student Graduates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dirty="0">
                <a:solidFill>
                  <a:schemeClr val="tx1">
                    <a:lumMod val="75000"/>
                    <a:lumOff val="25000"/>
                  </a:schemeClr>
                </a:solidFill>
                <a:latin typeface="Arial Black" panose="020B0604020202020204" pitchFamily="34" charset="0"/>
                <a:cs typeface="Arial Black" panose="020B0604020202020204" pitchFamily="34" charset="0"/>
              </a:rPr>
              <a:t>EVERY</a:t>
            </a:r>
            <a:r>
              <a:rPr lang="en-US" dirty="0">
                <a:solidFill>
                  <a:schemeClr val="tx1">
                    <a:lumMod val="75000"/>
                    <a:lumOff val="25000"/>
                  </a:schemeClr>
                </a:solidFill>
                <a:latin typeface="Arial" panose="020B0604020202020204" pitchFamily="34" charset="0"/>
                <a:cs typeface="Arial" panose="020B0604020202020204" pitchFamily="34" charset="0"/>
              </a:rPr>
              <a:t> Child Has Access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to a High-Quality Early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dirty="0">
                <a:solidFill>
                  <a:schemeClr val="tx1">
                    <a:lumMod val="75000"/>
                    <a:lumOff val="25000"/>
                  </a:schemeClr>
                </a:solidFill>
                <a:latin typeface="Arial Black"/>
                <a:cs typeface="Arial Black" panose="020B0604020202020204" pitchFamily="34" charset="0"/>
              </a:rPr>
              <a:t>EVERY </a:t>
            </a:r>
            <a:r>
              <a:rPr lang="en-US" dirty="0">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dirty="0">
                <a:solidFill>
                  <a:schemeClr val="tx1">
                    <a:lumMod val="75000"/>
                    <a:lumOff val="25000"/>
                  </a:schemeClr>
                </a:solidFill>
                <a:latin typeface="Arial Black" panose="020B0604020202020204" pitchFamily="34" charset="0"/>
                <a:cs typeface="Arial Black" panose="020B0604020202020204" pitchFamily="34" charset="0"/>
              </a:rPr>
              <a:t>EVERY</a:t>
            </a:r>
            <a:r>
              <a:rPr lang="en-US" dirty="0">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dirty="0">
                <a:solidFill>
                  <a:schemeClr val="tx1">
                    <a:lumMod val="75000"/>
                    <a:lumOff val="25000"/>
                  </a:schemeClr>
                </a:solidFill>
                <a:latin typeface="Arial Black" panose="020B0604020202020204" pitchFamily="34" charset="0"/>
                <a:cs typeface="Arial Black" panose="020B0604020202020204" pitchFamily="34" charset="0"/>
              </a:rPr>
              <a:t>EVERY </a:t>
            </a:r>
            <a:r>
              <a:rPr lang="en-US" dirty="0">
                <a:solidFill>
                  <a:schemeClr val="tx1">
                    <a:lumMod val="75000"/>
                    <a:lumOff val="25000"/>
                  </a:schemeClr>
                </a:solidFill>
                <a:latin typeface="Arial" panose="020B0604020202020204" pitchFamily="34" charset="0"/>
                <a:cs typeface="Arial" panose="020B0604020202020204" pitchFamily="34" charset="0"/>
              </a:rPr>
              <a:t>School and District is </a:t>
            </a:r>
            <a:br>
              <a:rPr lang="en-US" dirty="0">
                <a:solidFill>
                  <a:schemeClr val="tx1">
                    <a:lumMod val="75000"/>
                    <a:lumOff val="25000"/>
                  </a:schemeClr>
                </a:solidFill>
                <a:latin typeface="Arial" panose="020B0604020202020204" pitchFamily="34" charset="0"/>
                <a:cs typeface="Arial" panose="020B0604020202020204" pitchFamily="34" charset="0"/>
              </a:rPr>
            </a:br>
            <a:r>
              <a:rPr lang="en-US" dirty="0">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dirty="0">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dirty="0">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dirty="0">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dirty="0">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dirty="0">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dirty="0">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2370117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50112" y="-55157"/>
            <a:ext cx="12292224" cy="8194816"/>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87293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42982" y="-52090"/>
            <a:ext cx="12277962" cy="8188682"/>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71797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a:off x="-42981" y="-525335"/>
            <a:ext cx="12277962" cy="8185308"/>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5892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ransition_Imag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6389C0-BABF-AE41-8EEA-3CD9FFCC1B18}"/>
              </a:ext>
            </a:extLst>
          </p:cNvPr>
          <p:cNvPicPr>
            <a:picLocks noChangeAspect="1"/>
          </p:cNvPicPr>
          <p:nvPr userDrawn="1"/>
        </p:nvPicPr>
        <p:blipFill>
          <a:blip r:embed="rId2"/>
          <a:srcRect/>
          <a:stretch/>
        </p:blipFill>
        <p:spPr>
          <a:xfrm flipH="1">
            <a:off x="-50112" y="-898818"/>
            <a:ext cx="12292224" cy="8199027"/>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55158"/>
            <a:ext cx="12292224" cy="6913157"/>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459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_Image 2">
    <p:spTree>
      <p:nvGrpSpPr>
        <p:cNvPr id="1" name=""/>
        <p:cNvGrpSpPr/>
        <p:nvPr/>
      </p:nvGrpSpPr>
      <p:grpSpPr>
        <a:xfrm>
          <a:off x="0" y="0"/>
          <a:ext cx="0" cy="0"/>
          <a:chOff x="0" y="0"/>
          <a:chExt cx="0" cy="0"/>
        </a:xfrm>
      </p:grpSpPr>
      <p:pic>
        <p:nvPicPr>
          <p:cNvPr id="10" name="Picture 9" descr="Girl working while leaning over textbook">
            <a:extLst>
              <a:ext uri="{FF2B5EF4-FFF2-40B4-BE49-F238E27FC236}">
                <a16:creationId xmlns:a16="http://schemas.microsoft.com/office/drawing/2014/main" id="{AE6389C0-BABF-AE41-8EEA-3CD9FFCC1B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2835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_Image 3">
    <p:spTree>
      <p:nvGrpSpPr>
        <p:cNvPr id="1" name=""/>
        <p:cNvGrpSpPr/>
        <p:nvPr/>
      </p:nvGrpSpPr>
      <p:grpSpPr>
        <a:xfrm>
          <a:off x="0" y="0"/>
          <a:ext cx="0" cy="0"/>
          <a:chOff x="0" y="0"/>
          <a:chExt cx="0" cy="0"/>
        </a:xfrm>
      </p:grpSpPr>
      <p:pic>
        <p:nvPicPr>
          <p:cNvPr id="9" name="Picture 8" descr="A teacher teaching a class&#10;&#10;Description automatically generated with low confidence">
            <a:extLst>
              <a:ext uri="{FF2B5EF4-FFF2-40B4-BE49-F238E27FC236}">
                <a16:creationId xmlns:a16="http://schemas.microsoft.com/office/drawing/2014/main" id="{8F7DF7AC-C006-B240-B7F4-F67CAFFBC0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8BF3C42-6097-E149-AEA0-6F411938B4E3}"/>
              </a:ext>
            </a:extLst>
          </p:cNvPr>
          <p:cNvSpPr>
            <a:spLocks noGrp="1"/>
          </p:cNvSpPr>
          <p:nvPr>
            <p:ph type="title"/>
          </p:nvPr>
        </p:nvSpPr>
        <p:spPr>
          <a:xfrm>
            <a:off x="408655" y="480447"/>
            <a:ext cx="4558553" cy="4990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67886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_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2FAE2F-A945-3944-85DC-35B8286B3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 y="0"/>
            <a:ext cx="12191111"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3D068261-7C2B-2043-A313-794866D392BD}"/>
              </a:ext>
            </a:extLst>
          </p:cNvPr>
          <p:cNvSpPr>
            <a:spLocks noGrp="1"/>
          </p:cNvSpPr>
          <p:nvPr>
            <p:ph type="title"/>
          </p:nvPr>
        </p:nvSpPr>
        <p:spPr>
          <a:xfrm>
            <a:off x="408655" y="511443"/>
            <a:ext cx="4558553" cy="5021441"/>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70353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_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45222-F49A-2946-B87B-CDB9140992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0224"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100224"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7D7FFC99-FFCC-B042-B50D-2B5680E20D15}"/>
              </a:ext>
            </a:extLst>
          </p:cNvPr>
          <p:cNvSpPr>
            <a:spLocks noGrp="1"/>
          </p:cNvSpPr>
          <p:nvPr>
            <p:ph type="title"/>
          </p:nvPr>
        </p:nvSpPr>
        <p:spPr>
          <a:xfrm>
            <a:off x="408655" y="635431"/>
            <a:ext cx="4558553" cy="4866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827792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_Image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223DED-4585-F74E-BC9C-2599464E51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21265"/>
            <a:ext cx="12292224" cy="701922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37240"/>
            <a:ext cx="12292224" cy="7019224"/>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extBox 1">
            <a:extLst>
              <a:ext uri="{FF2B5EF4-FFF2-40B4-BE49-F238E27FC236}">
                <a16:creationId xmlns:a16="http://schemas.microsoft.com/office/drawing/2014/main" id="{6215581E-3ED5-CC47-BBF5-03361955FBF2}"/>
              </a:ext>
            </a:extLst>
          </p:cNvPr>
          <p:cNvSpPr txBox="1"/>
          <p:nvPr userDrawn="1"/>
        </p:nvSpPr>
        <p:spPr>
          <a:xfrm>
            <a:off x="7076661" y="168965"/>
            <a:ext cx="0" cy="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570BF63-EF7F-3241-9C2D-8A00E3D8C4E5}"/>
              </a:ext>
            </a:extLst>
          </p:cNvPr>
          <p:cNvSpPr>
            <a:spLocks noGrp="1"/>
          </p:cNvSpPr>
          <p:nvPr>
            <p:ph type="title"/>
          </p:nvPr>
        </p:nvSpPr>
        <p:spPr>
          <a:xfrm>
            <a:off x="408655" y="728419"/>
            <a:ext cx="4558553" cy="4788975"/>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22011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_Image 6">
    <p:spTree>
      <p:nvGrpSpPr>
        <p:cNvPr id="1" name=""/>
        <p:cNvGrpSpPr/>
        <p:nvPr/>
      </p:nvGrpSpPr>
      <p:grpSpPr>
        <a:xfrm>
          <a:off x="0" y="0"/>
          <a:ext cx="0" cy="0"/>
          <a:chOff x="0" y="0"/>
          <a:chExt cx="0" cy="0"/>
        </a:xfrm>
      </p:grpSpPr>
      <p:pic>
        <p:nvPicPr>
          <p:cNvPr id="9" name="Picture 8" descr="A pair of headphones on a chair in a classroom&#10;&#10;Description automatically generated with low confidence">
            <a:extLst>
              <a:ext uri="{FF2B5EF4-FFF2-40B4-BE49-F238E27FC236}">
                <a16:creationId xmlns:a16="http://schemas.microsoft.com/office/drawing/2014/main" id="{1674A74B-09C5-BD4E-963B-D2A8B69ED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6"/>
          <a:stretch/>
        </p:blipFill>
        <p:spPr>
          <a:xfrm>
            <a:off x="-75168" y="1"/>
            <a:ext cx="12267168" cy="694256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98C0861C-C36B-9F4D-A3EC-F1137A1B1ED3}"/>
              </a:ext>
            </a:extLst>
          </p:cNvPr>
          <p:cNvSpPr>
            <a:spLocks noGrp="1"/>
          </p:cNvSpPr>
          <p:nvPr>
            <p:ph type="title"/>
          </p:nvPr>
        </p:nvSpPr>
        <p:spPr>
          <a:xfrm>
            <a:off x="387457" y="424562"/>
            <a:ext cx="4688237" cy="5029179"/>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275522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dirty="0"/>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A74A7A"/>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A74A7A"/>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A0E2A"/>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7134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dirty="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285649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6773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CA5A9CE-2647-A379-BBEC-C6978AA6ABD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376F23B-5C72-EBF1-46BF-D242DEB9CD03}"/>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9B98A84D-AEA8-9BB3-4839-08607E255E24}"/>
              </a:ext>
            </a:extLst>
          </p:cNvPr>
          <p:cNvSpPr>
            <a:spLocks noGrp="1"/>
          </p:cNvSpPr>
          <p:nvPr>
            <p:ph type="sldNum" sz="quarter" idx="12"/>
          </p:nvPr>
        </p:nvSpPr>
        <p:spPr/>
        <p:txBody>
          <a:bodyPr/>
          <a:lstStyle/>
          <a:p>
            <a:fld id="{84E24DD3-0117-F947-8F74-C808912B5A2D}" type="slidenum">
              <a:rPr lang="en-US" smtClean="0"/>
              <a:t>‹#›</a:t>
            </a:fld>
            <a:endParaRPr lang="en-US" dirty="0"/>
          </a:p>
        </p:txBody>
      </p:sp>
    </p:spTree>
    <p:extLst>
      <p:ext uri="{BB962C8B-B14F-4D97-AF65-F5344CB8AC3E}">
        <p14:creationId xmlns:p14="http://schemas.microsoft.com/office/powerpoint/2010/main" val="189485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93532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294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dirty="0">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9920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a:xfrm>
            <a:off x="4038600" y="6356350"/>
            <a:ext cx="4114800" cy="365125"/>
          </a:xfrm>
          <a:prstGeom prst="rect">
            <a:avLst/>
          </a:prstGeom>
        </p:spPr>
        <p:txBody>
          <a:bodyPr/>
          <a:lstStyle/>
          <a:p>
            <a:r>
              <a:rPr lang="en-US" dirty="0"/>
              <a:t>DRAFT</a:t>
            </a:r>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dirty="0"/>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1F6698"/>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087371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dirty="0"/>
          </a:p>
        </p:txBody>
      </p:sp>
    </p:spTree>
    <p:extLst>
      <p:ext uri="{BB962C8B-B14F-4D97-AF65-F5344CB8AC3E}">
        <p14:creationId xmlns:p14="http://schemas.microsoft.com/office/powerpoint/2010/main" val="3756047208"/>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74" r:id="rId4"/>
    <p:sldLayoutId id="2147483650" r:id="rId5"/>
    <p:sldLayoutId id="2147483681" r:id="rId6"/>
    <p:sldLayoutId id="2147483682" r:id="rId7"/>
    <p:sldLayoutId id="2147483689" r:id="rId8"/>
    <p:sldLayoutId id="2147483683" r:id="rId9"/>
    <p:sldLayoutId id="2147483686" r:id="rId10"/>
    <p:sldLayoutId id="2147483684" r:id="rId11"/>
    <p:sldLayoutId id="2147483685" r:id="rId12"/>
    <p:sldLayoutId id="2147483687" r:id="rId13"/>
    <p:sldLayoutId id="2147483688" r:id="rId14"/>
    <p:sldLayoutId id="2147483690" r:id="rId15"/>
    <p:sldLayoutId id="2147483691" r:id="rId16"/>
    <p:sldLayoutId id="2147483692" r:id="rId17"/>
    <p:sldLayoutId id="2147483693" r:id="rId18"/>
    <p:sldLayoutId id="2147483702" r:id="rId19"/>
    <p:sldLayoutId id="2147483694" r:id="rId20"/>
    <p:sldLayoutId id="2147483697" r:id="rId21"/>
    <p:sldLayoutId id="2147483701" r:id="rId22"/>
    <p:sldLayoutId id="2147483703" r:id="rId23"/>
    <p:sldLayoutId id="2147483676" r:id="rId24"/>
    <p:sldLayoutId id="2147483677" r:id="rId25"/>
    <p:sldLayoutId id="2147483678" r:id="rId26"/>
    <p:sldLayoutId id="2147483675" r:id="rId27"/>
    <p:sldLayoutId id="2147483679" r:id="rId28"/>
    <p:sldLayoutId id="2147483680" r:id="rId29"/>
    <p:sldLayoutId id="2147483655" r:id="rId3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4E_64C37CCF.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279980-EBB3-E44B-BEA9-4BD8C5DD0115}"/>
              </a:ext>
            </a:extLst>
          </p:cNvPr>
          <p:cNvSpPr>
            <a:spLocks noGrp="1"/>
          </p:cNvSpPr>
          <p:nvPr>
            <p:ph type="body" sz="quarter" idx="13"/>
          </p:nvPr>
        </p:nvSpPr>
        <p:spPr/>
        <p:txBody>
          <a:bodyPr vert="horz" lIns="91440" tIns="45720" rIns="91440" bIns="45720" rtlCol="0" anchor="t">
            <a:normAutofit/>
          </a:bodyPr>
          <a:lstStyle/>
          <a:p>
            <a:r>
              <a:rPr lang="en-US" dirty="0">
                <a:latin typeface="Arial"/>
                <a:cs typeface="Arial"/>
              </a:rPr>
              <a:t>June 19, 2024</a:t>
            </a:r>
          </a:p>
        </p:txBody>
      </p:sp>
      <p:sp>
        <p:nvSpPr>
          <p:cNvPr id="6" name="Text Placeholder 5">
            <a:extLst>
              <a:ext uri="{FF2B5EF4-FFF2-40B4-BE49-F238E27FC236}">
                <a16:creationId xmlns:a16="http://schemas.microsoft.com/office/drawing/2014/main" id="{B0036E16-32E9-1A4D-85D0-F3853CD71F4A}"/>
              </a:ext>
            </a:extLst>
          </p:cNvPr>
          <p:cNvSpPr>
            <a:spLocks noGrp="1"/>
          </p:cNvSpPr>
          <p:nvPr>
            <p:ph type="body" sz="quarter" idx="14"/>
          </p:nvPr>
        </p:nvSpPr>
        <p:spPr>
          <a:xfrm>
            <a:off x="617584" y="5383765"/>
            <a:ext cx="6096000" cy="555625"/>
          </a:xfrm>
        </p:spPr>
        <p:txBody>
          <a:bodyPr/>
          <a:lstStyle/>
          <a:p>
            <a:r>
              <a:rPr lang="en-US" dirty="0"/>
              <a:t>Interim State Superintendent of Education</a:t>
            </a:r>
          </a:p>
        </p:txBody>
      </p:sp>
      <p:sp>
        <p:nvSpPr>
          <p:cNvPr id="4" name="Subtitle 3">
            <a:extLst>
              <a:ext uri="{FF2B5EF4-FFF2-40B4-BE49-F238E27FC236}">
                <a16:creationId xmlns:a16="http://schemas.microsoft.com/office/drawing/2014/main" id="{0B6F1FEF-7EFD-DE44-8B24-4CA989814070}"/>
              </a:ext>
            </a:extLst>
          </p:cNvPr>
          <p:cNvSpPr>
            <a:spLocks noGrp="1"/>
          </p:cNvSpPr>
          <p:nvPr>
            <p:ph type="subTitle" idx="1"/>
          </p:nvPr>
        </p:nvSpPr>
        <p:spPr/>
        <p:txBody>
          <a:bodyPr/>
          <a:lstStyle/>
          <a:p>
            <a:r>
              <a:rPr lang="en-US" dirty="0"/>
              <a:t>Dr. Ray Morgigno</a:t>
            </a:r>
          </a:p>
        </p:txBody>
      </p:sp>
      <p:sp>
        <p:nvSpPr>
          <p:cNvPr id="2" name="TextBox 1">
            <a:extLst>
              <a:ext uri="{FF2B5EF4-FFF2-40B4-BE49-F238E27FC236}">
                <a16:creationId xmlns:a16="http://schemas.microsoft.com/office/drawing/2014/main" id="{AED7D5E1-C59F-4EF0-B10A-E1BC1258F2FB}"/>
              </a:ext>
            </a:extLst>
          </p:cNvPr>
          <p:cNvSpPr txBox="1"/>
          <p:nvPr/>
        </p:nvSpPr>
        <p:spPr>
          <a:xfrm>
            <a:off x="-3978687" y="1612415"/>
            <a:ext cx="914400" cy="91440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9" name="Title 2">
            <a:extLst>
              <a:ext uri="{FF2B5EF4-FFF2-40B4-BE49-F238E27FC236}">
                <a16:creationId xmlns:a16="http://schemas.microsoft.com/office/drawing/2014/main" id="{E2D6BD9C-B95C-45BB-A05A-37B15E2924A2}"/>
              </a:ext>
            </a:extLst>
          </p:cNvPr>
          <p:cNvSpPr>
            <a:spLocks noGrp="1"/>
          </p:cNvSpPr>
          <p:nvPr>
            <p:ph type="ctrTitle"/>
          </p:nvPr>
        </p:nvSpPr>
        <p:spPr>
          <a:xfrm>
            <a:off x="617538" y="835025"/>
            <a:ext cx="10050462" cy="2119313"/>
          </a:xfrm>
        </p:spPr>
        <p:txBody>
          <a:bodyPr>
            <a:normAutofit fontScale="90000"/>
          </a:bodyPr>
          <a:lstStyle/>
          <a:p>
            <a:r>
              <a:rPr lang="en-US" dirty="0">
                <a:latin typeface="Arial"/>
                <a:cs typeface="Arial"/>
              </a:rPr>
              <a:t>FY 2026 Budget Request</a:t>
            </a:r>
            <a:br>
              <a:rPr lang="en-US" dirty="0"/>
            </a:br>
            <a:r>
              <a:rPr lang="en-US" sz="2700" dirty="0">
                <a:latin typeface="Arial"/>
                <a:cs typeface="Arial"/>
              </a:rPr>
              <a:t>Presented to the MS State Board of Education</a:t>
            </a:r>
            <a:endParaRPr lang="en-US" dirty="0">
              <a:latin typeface="Arial"/>
              <a:cs typeface="Arial"/>
            </a:endParaRPr>
          </a:p>
        </p:txBody>
      </p:sp>
      <p:sp>
        <p:nvSpPr>
          <p:cNvPr id="10" name="Subtitle 3">
            <a:extLst>
              <a:ext uri="{FF2B5EF4-FFF2-40B4-BE49-F238E27FC236}">
                <a16:creationId xmlns:a16="http://schemas.microsoft.com/office/drawing/2014/main" id="{B1451107-D347-456B-95A3-738CC21E419A}"/>
              </a:ext>
            </a:extLst>
          </p:cNvPr>
          <p:cNvSpPr txBox="1">
            <a:spLocks/>
          </p:cNvSpPr>
          <p:nvPr/>
        </p:nvSpPr>
        <p:spPr>
          <a:xfrm>
            <a:off x="617538" y="3678070"/>
            <a:ext cx="6319244" cy="51046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rgbClr val="5FAAD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Arial"/>
                <a:cs typeface="Arial"/>
              </a:rPr>
              <a:t>Mr. Glen East</a:t>
            </a:r>
            <a:endParaRPr lang="en-US" dirty="0"/>
          </a:p>
        </p:txBody>
      </p:sp>
      <p:sp>
        <p:nvSpPr>
          <p:cNvPr id="12" name="Text Placeholder 5">
            <a:extLst>
              <a:ext uri="{FF2B5EF4-FFF2-40B4-BE49-F238E27FC236}">
                <a16:creationId xmlns:a16="http://schemas.microsoft.com/office/drawing/2014/main" id="{B23149F1-AB80-4554-B4B3-CA96B0BC9CD1}"/>
              </a:ext>
            </a:extLst>
          </p:cNvPr>
          <p:cNvSpPr txBox="1">
            <a:spLocks/>
          </p:cNvSpPr>
          <p:nvPr/>
        </p:nvSpPr>
        <p:spPr>
          <a:xfrm>
            <a:off x="617538" y="4106106"/>
            <a:ext cx="6096000" cy="55562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Chair, Mississippi State Board of Education</a:t>
            </a:r>
          </a:p>
        </p:txBody>
      </p:sp>
    </p:spTree>
    <p:extLst>
      <p:ext uri="{BB962C8B-B14F-4D97-AF65-F5344CB8AC3E}">
        <p14:creationId xmlns:p14="http://schemas.microsoft.com/office/powerpoint/2010/main" val="43810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t>MS Department of Education – Funding Overview</a:t>
            </a:r>
            <a:endParaRPr lang="en-US" dirty="0"/>
          </a:p>
        </p:txBody>
      </p:sp>
      <p:sp>
        <p:nvSpPr>
          <p:cNvPr id="5" name="TextBox 4">
            <a:extLst>
              <a:ext uri="{FF2B5EF4-FFF2-40B4-BE49-F238E27FC236}">
                <a16:creationId xmlns:a16="http://schemas.microsoft.com/office/drawing/2014/main" id="{E2531CFA-9A66-4124-BDF3-CC5C5D7CFFBF}"/>
              </a:ext>
            </a:extLst>
          </p:cNvPr>
          <p:cNvSpPr txBox="1"/>
          <p:nvPr/>
        </p:nvSpPr>
        <p:spPr>
          <a:xfrm>
            <a:off x="582556" y="740825"/>
            <a:ext cx="11012035" cy="5032147"/>
          </a:xfrm>
          <a:prstGeom prst="rect">
            <a:avLst/>
          </a:prstGeom>
          <a:noFill/>
        </p:spPr>
        <p:txBody>
          <a:bodyPr wrap="square" lIns="91440" tIns="45720" rIns="91440" bIns="45720" rtlCol="0" anchor="t">
            <a:spAutoFit/>
          </a:bodyPr>
          <a:lstStyle/>
          <a:p>
            <a:r>
              <a:rPr lang="en-US" sz="2000" dirty="0">
                <a:latin typeface="Arial"/>
                <a:cs typeface="Arial"/>
              </a:rPr>
              <a:t>The Mississippi Legislature appropriates funding to MDE by using several different sources of revenue:</a:t>
            </a:r>
          </a:p>
          <a:p>
            <a:endParaRPr lang="en-US" sz="1100" dirty="0">
              <a:latin typeface="Arial" panose="020B0604020202020204" pitchFamily="34" charset="0"/>
              <a:cs typeface="Arial" panose="020B0604020202020204" pitchFamily="34" charset="0"/>
            </a:endParaRPr>
          </a:p>
          <a:p>
            <a:pPr marL="742950" lvl="1" indent="-285750">
              <a:spcAft>
                <a:spcPts val="1200"/>
              </a:spcAft>
              <a:buFont typeface="Arial" panose="020B0604020202020204" pitchFamily="34" charset="0"/>
              <a:buChar char="•"/>
            </a:pPr>
            <a:r>
              <a:rPr lang="en-US" sz="2000" b="1" dirty="0">
                <a:latin typeface="Arial"/>
                <a:cs typeface="Arial"/>
              </a:rPr>
              <a:t>General Fund </a:t>
            </a:r>
            <a:r>
              <a:rPr lang="en-US" sz="2000" dirty="0">
                <a:latin typeface="Arial"/>
                <a:cs typeface="Arial"/>
              </a:rPr>
              <a:t>– revenue from the State’s general tax revenues and most common source of revenue for MDE</a:t>
            </a:r>
          </a:p>
          <a:p>
            <a:pPr marL="742950" lvl="1" indent="-285750">
              <a:spcAft>
                <a:spcPts val="1200"/>
              </a:spcAft>
              <a:buFont typeface="Arial" panose="020B0604020202020204" pitchFamily="34" charset="0"/>
              <a:buChar char="•"/>
            </a:pPr>
            <a:r>
              <a:rPr lang="en-US" sz="2000" b="1" dirty="0">
                <a:latin typeface="Arial"/>
                <a:cs typeface="Arial"/>
              </a:rPr>
              <a:t>Education Enhancement Funds (EEF) </a:t>
            </a:r>
            <a:r>
              <a:rPr lang="en-US" sz="2000" dirty="0">
                <a:latin typeface="Arial"/>
                <a:cs typeface="Arial"/>
              </a:rPr>
              <a:t>– special revenue fund based on one cent sales tax collections </a:t>
            </a:r>
          </a:p>
          <a:p>
            <a:pPr marL="742950" lvl="1" indent="-285750">
              <a:spcAft>
                <a:spcPts val="1200"/>
              </a:spcAft>
              <a:buFont typeface="Arial" panose="020B0604020202020204" pitchFamily="34" charset="0"/>
              <a:buChar char="•"/>
            </a:pPr>
            <a:r>
              <a:rPr lang="en-US" sz="2000" b="1" dirty="0">
                <a:latin typeface="Arial"/>
                <a:cs typeface="Arial"/>
              </a:rPr>
              <a:t>Education Trust Fund </a:t>
            </a:r>
            <a:r>
              <a:rPr lang="en-US" sz="2000" dirty="0">
                <a:latin typeface="Arial"/>
                <a:cs typeface="Arial"/>
              </a:rPr>
              <a:t>– special fund derived from the interest earned on deposits of the State’s share of oil &amp; gas severance taxes </a:t>
            </a:r>
            <a:endParaRPr lang="en-US" sz="2000" dirty="0">
              <a:latin typeface="Arial" panose="020B0604020202020204" pitchFamily="34" charset="0"/>
              <a:cs typeface="Arial" panose="020B0604020202020204" pitchFamily="34" charset="0"/>
            </a:endParaRPr>
          </a:p>
          <a:p>
            <a:pPr marL="742950" lvl="1" indent="-285750">
              <a:spcAft>
                <a:spcPts val="1200"/>
              </a:spcAft>
              <a:buFont typeface="Arial" panose="020B0604020202020204" pitchFamily="34" charset="0"/>
              <a:buChar char="•"/>
            </a:pPr>
            <a:r>
              <a:rPr lang="en-US" sz="2000" b="1" dirty="0">
                <a:latin typeface="Arial"/>
                <a:cs typeface="Arial"/>
              </a:rPr>
              <a:t>Health Care Expendable Trust Fund </a:t>
            </a:r>
            <a:r>
              <a:rPr lang="en-US" sz="2000" dirty="0">
                <a:latin typeface="Arial"/>
                <a:cs typeface="Arial"/>
              </a:rPr>
              <a:t>– monies from the special fund established from the State’s tobacco settlement payments</a:t>
            </a:r>
          </a:p>
          <a:p>
            <a:pPr marL="742950" lvl="1" indent="-285750">
              <a:spcAft>
                <a:spcPts val="1200"/>
              </a:spcAft>
              <a:buFont typeface="Arial" panose="020B0604020202020204" pitchFamily="34" charset="0"/>
              <a:buChar char="•"/>
            </a:pPr>
            <a:r>
              <a:rPr lang="en-US" sz="2000" b="1" dirty="0">
                <a:latin typeface="Arial"/>
                <a:cs typeface="Arial"/>
              </a:rPr>
              <a:t>Capital Expense Fund </a:t>
            </a:r>
            <a:r>
              <a:rPr lang="en-US" sz="2000" dirty="0">
                <a:latin typeface="Arial"/>
                <a:cs typeface="Arial"/>
              </a:rPr>
              <a:t>– funds derived from a distribution of the fiscal year unencumbered ending general fund cash</a:t>
            </a:r>
          </a:p>
          <a:p>
            <a:pPr>
              <a:spcAft>
                <a:spcPts val="1200"/>
              </a:spcAft>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752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MDE FY </a:t>
            </a:r>
            <a:r>
              <a:rPr lang="en-US" dirty="0">
                <a:latin typeface="Arial"/>
                <a:cs typeface="Arial"/>
              </a:rPr>
              <a:t>2026</a:t>
            </a:r>
            <a:r>
              <a:rPr lang="en-US" sz="2400" dirty="0">
                <a:latin typeface="Arial"/>
                <a:cs typeface="Arial"/>
              </a:rPr>
              <a:t> Summary Budget Request</a:t>
            </a:r>
            <a:r>
              <a:rPr lang="en-US" dirty="0">
                <a:latin typeface="Arial"/>
                <a:cs typeface="Arial"/>
              </a:rPr>
              <a:t>   </a:t>
            </a:r>
            <a:endParaRPr lang="en-US" dirty="0">
              <a:solidFill>
                <a:srgbClr val="FF0000"/>
              </a:solidFill>
            </a:endParaRPr>
          </a:p>
        </p:txBody>
      </p:sp>
      <p:graphicFrame>
        <p:nvGraphicFramePr>
          <p:cNvPr id="4" name="Table 3">
            <a:extLst>
              <a:ext uri="{FF2B5EF4-FFF2-40B4-BE49-F238E27FC236}">
                <a16:creationId xmlns:a16="http://schemas.microsoft.com/office/drawing/2014/main" id="{C37AE10A-EE80-46F5-BF7E-40E14806C63D}"/>
              </a:ext>
            </a:extLst>
          </p:cNvPr>
          <p:cNvGraphicFramePr>
            <a:graphicFrameLocks noGrp="1"/>
          </p:cNvGraphicFramePr>
          <p:nvPr>
            <p:extLst>
              <p:ext uri="{D42A27DB-BD31-4B8C-83A1-F6EECF244321}">
                <p14:modId xmlns:p14="http://schemas.microsoft.com/office/powerpoint/2010/main" val="880185845"/>
              </p:ext>
            </p:extLst>
          </p:nvPr>
        </p:nvGraphicFramePr>
        <p:xfrm>
          <a:off x="632185" y="856182"/>
          <a:ext cx="10927629" cy="5145635"/>
        </p:xfrm>
        <a:graphic>
          <a:graphicData uri="http://schemas.openxmlformats.org/drawingml/2006/table">
            <a:tbl>
              <a:tblPr firstRow="1" bandRow="1"/>
              <a:tblGrid>
                <a:gridCol w="5094900">
                  <a:extLst>
                    <a:ext uri="{9D8B030D-6E8A-4147-A177-3AD203B41FA5}">
                      <a16:colId xmlns:a16="http://schemas.microsoft.com/office/drawing/2014/main" val="20000"/>
                    </a:ext>
                  </a:extLst>
                </a:gridCol>
                <a:gridCol w="1806658">
                  <a:extLst>
                    <a:ext uri="{9D8B030D-6E8A-4147-A177-3AD203B41FA5}">
                      <a16:colId xmlns:a16="http://schemas.microsoft.com/office/drawing/2014/main" val="20001"/>
                    </a:ext>
                  </a:extLst>
                </a:gridCol>
                <a:gridCol w="1294883">
                  <a:extLst>
                    <a:ext uri="{9D8B030D-6E8A-4147-A177-3AD203B41FA5}">
                      <a16:colId xmlns:a16="http://schemas.microsoft.com/office/drawing/2014/main" val="20002"/>
                    </a:ext>
                  </a:extLst>
                </a:gridCol>
                <a:gridCol w="1540507">
                  <a:extLst>
                    <a:ext uri="{9D8B030D-6E8A-4147-A177-3AD203B41FA5}">
                      <a16:colId xmlns:a16="http://schemas.microsoft.com/office/drawing/2014/main" val="20003"/>
                    </a:ext>
                  </a:extLst>
                </a:gridCol>
                <a:gridCol w="1190681">
                  <a:extLst>
                    <a:ext uri="{9D8B030D-6E8A-4147-A177-3AD203B41FA5}">
                      <a16:colId xmlns:a16="http://schemas.microsoft.com/office/drawing/2014/main" val="20006"/>
                    </a:ext>
                  </a:extLst>
                </a:gridCol>
              </a:tblGrid>
              <a:tr h="795889">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algn="ctr"/>
                      <a:r>
                        <a:rPr lang="en-US" sz="1200" dirty="0">
                          <a:latin typeface="Arial"/>
                          <a:cs typeface="Arial"/>
                        </a:rPr>
                        <a:t>Major Program</a:t>
                      </a: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endParaRPr lang="en-US" sz="1100" dirty="0">
                        <a:latin typeface="Arial" panose="020B0604020202020204" pitchFamily="34" charset="0"/>
                        <a:cs typeface="Arial" panose="020B0604020202020204" pitchFamily="34" charset="0"/>
                      </a:endParaRPr>
                    </a:p>
                    <a:p>
                      <a:pPr algn="ctr"/>
                      <a:r>
                        <a:rPr lang="en-US" sz="1100" dirty="0">
                          <a:latin typeface="Arial"/>
                          <a:cs typeface="Arial"/>
                        </a:rPr>
                        <a:t>Total State </a:t>
                      </a:r>
                    </a:p>
                    <a:p>
                      <a:pPr algn="ctr"/>
                      <a:r>
                        <a:rPr lang="en-US" sz="1100" dirty="0">
                          <a:latin typeface="Arial"/>
                          <a:cs typeface="Arial"/>
                        </a:rPr>
                        <a:t>Support Request </a:t>
                      </a:r>
                    </a:p>
                  </a:txBody>
                  <a:tcPr>
                    <a:lnL w="12700" cap="flat" cmpd="sng" algn="ctr">
                      <a:solidFill>
                        <a:srgbClr val="1071BD"/>
                      </a:solidFill>
                      <a:prstDash val="solid"/>
                      <a:round/>
                      <a:headEnd type="none" w="med" len="med"/>
                      <a:tailEnd type="none" w="med" len="med"/>
                    </a:lnL>
                    <a:lnR w="12700" cmpd="sng">
                      <a:solidFill>
                        <a:srgbClr val="1071BD"/>
                      </a:solidFill>
                    </a:lnR>
                    <a:lnT w="12700" cmpd="sng">
                      <a:solidFill>
                        <a:srgbClr val="1071BD"/>
                      </a:solidFill>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endParaRPr lang="en-US" sz="1100" dirty="0">
                        <a:latin typeface="Arial" panose="020B0604020202020204" pitchFamily="34" charset="0"/>
                        <a:cs typeface="Arial" panose="020B0604020202020204" pitchFamily="34" charset="0"/>
                      </a:endParaRPr>
                    </a:p>
                    <a:p>
                      <a:pPr algn="ctr"/>
                      <a:r>
                        <a:rPr lang="en-US" sz="1100" dirty="0">
                          <a:latin typeface="Arial"/>
                          <a:cs typeface="Arial"/>
                        </a:rPr>
                        <a:t>% of K12</a:t>
                      </a:r>
                      <a:r>
                        <a:rPr lang="en-US" sz="1100" baseline="0" dirty="0">
                          <a:latin typeface="Arial"/>
                          <a:cs typeface="Arial"/>
                        </a:rPr>
                        <a:t> Total</a:t>
                      </a:r>
                      <a:endParaRPr lang="en-US" sz="1100" dirty="0">
                        <a:latin typeface="Arial"/>
                        <a:cs typeface="Arial"/>
                      </a:endParaRPr>
                    </a:p>
                  </a:txBody>
                  <a:tcPr>
                    <a:lnL w="12700" cap="flat" cmpd="sng" algn="ctr">
                      <a:solidFill>
                        <a:srgbClr val="1071BD"/>
                      </a:solidFill>
                      <a:prstDash val="solid"/>
                      <a:round/>
                      <a:headEnd type="none" w="med" len="med"/>
                      <a:tailEnd type="none" w="med" len="med"/>
                    </a:lnL>
                    <a:lnR w="12700" cmpd="sng">
                      <a:solidFill>
                        <a:srgbClr val="1071BD"/>
                      </a:solidFill>
                    </a:lnR>
                    <a:lnT w="12700" cmpd="sng">
                      <a:solidFill>
                        <a:srgbClr val="1071BD"/>
                      </a:solidFill>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endParaRPr lang="en-US" sz="1100" b="1" dirty="0">
                        <a:latin typeface="Arial" panose="020B0604020202020204" pitchFamily="34" charset="0"/>
                        <a:cs typeface="Arial" panose="020B0604020202020204" pitchFamily="34" charset="0"/>
                      </a:endParaRPr>
                    </a:p>
                    <a:p>
                      <a:pPr algn="ctr"/>
                      <a:r>
                        <a:rPr lang="en-US" sz="1100" b="1" dirty="0">
                          <a:latin typeface="Arial"/>
                          <a:cs typeface="Arial"/>
                        </a:rPr>
                        <a:t>Amount over </a:t>
                      </a:r>
                    </a:p>
                    <a:p>
                      <a:pPr algn="ctr"/>
                      <a:r>
                        <a:rPr lang="en-US" sz="1100" b="1" dirty="0">
                          <a:latin typeface="Arial"/>
                          <a:cs typeface="Arial"/>
                        </a:rPr>
                        <a:t>FY25</a:t>
                      </a:r>
                      <a:r>
                        <a:rPr lang="en-US" sz="1100" b="1" baseline="0" dirty="0">
                          <a:latin typeface="Arial"/>
                          <a:cs typeface="Arial"/>
                        </a:rPr>
                        <a:t> Level</a:t>
                      </a:r>
                      <a:endParaRPr lang="en-US" sz="1100" dirty="0">
                        <a:latin typeface="Arial"/>
                        <a:cs typeface="Arial"/>
                      </a:endParaRPr>
                    </a:p>
                  </a:txBody>
                  <a:tcPr>
                    <a:lnL w="12700" cap="flat" cmpd="sng" algn="ctr">
                      <a:solidFill>
                        <a:srgbClr val="1071BD"/>
                      </a:solidFill>
                      <a:prstDash val="solid"/>
                      <a:round/>
                      <a:headEnd type="none" w="med" len="med"/>
                      <a:tailEnd type="none" w="med" len="med"/>
                    </a:lnL>
                    <a:lnR w="12700" cmpd="sng">
                      <a:solidFill>
                        <a:srgbClr val="1071BD"/>
                      </a:solidFill>
                    </a:lnR>
                    <a:lnT w="12700" cmpd="sng">
                      <a:solidFill>
                        <a:srgbClr val="1071BD"/>
                      </a:solidFill>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endParaRPr lang="en-US" sz="1100" dirty="0">
                        <a:latin typeface="Arial" panose="020B0604020202020204" pitchFamily="34" charset="0"/>
                        <a:cs typeface="Arial" panose="020B0604020202020204" pitchFamily="34" charset="0"/>
                      </a:endParaRPr>
                    </a:p>
                    <a:p>
                      <a:pPr algn="ctr"/>
                      <a:r>
                        <a:rPr lang="en-US" sz="1100" b="1" dirty="0">
                          <a:latin typeface="Arial"/>
                          <a:cs typeface="Arial"/>
                        </a:rPr>
                        <a:t>% of </a:t>
                      </a:r>
                    </a:p>
                    <a:p>
                      <a:pPr algn="ctr"/>
                      <a:r>
                        <a:rPr lang="en-US" sz="1100" b="1" dirty="0">
                          <a:latin typeface="Arial"/>
                          <a:cs typeface="Arial"/>
                        </a:rPr>
                        <a:t>Increase</a:t>
                      </a:r>
                    </a:p>
                  </a:txBody>
                  <a:tcPr>
                    <a:lnL w="12700" cap="flat" cmpd="sng" algn="ctr">
                      <a:solidFill>
                        <a:srgbClr val="1071BD"/>
                      </a:solidFill>
                      <a:prstDash val="solid"/>
                      <a:round/>
                      <a:headEnd type="none" w="med" len="med"/>
                      <a:tailEnd type="none" w="med" len="med"/>
                    </a:lnL>
                    <a:lnR w="12700" cmpd="sng">
                      <a:solidFill>
                        <a:srgbClr val="1071BD"/>
                      </a:solidFill>
                    </a:lnR>
                    <a:lnT w="12700" cmpd="sng">
                      <a:solidFill>
                        <a:srgbClr val="1071BD"/>
                      </a:solidFill>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20000"/>
                      </a:srgbClr>
                    </a:solidFill>
                  </a:tcPr>
                </a:tc>
                <a:extLst>
                  <a:ext uri="{0D108BD9-81ED-4DB2-BD59-A6C34878D82A}">
                    <a16:rowId xmlns:a16="http://schemas.microsoft.com/office/drawing/2014/main" val="10000"/>
                  </a:ext>
                </a:extLst>
              </a:tr>
              <a:tr h="62290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b="1" dirty="0">
                          <a:latin typeface="Arial"/>
                          <a:cs typeface="Arial"/>
                        </a:rPr>
                        <a:t>MSFF</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txBody>
                  <a:tcPr>
                    <a:lnL w="12700" cmpd="sng">
                      <a:solidFill>
                        <a:srgbClr val="1071BD"/>
                      </a:solidFill>
                    </a:lnL>
                    <a:lnR w="12700" cap="flat" cmpd="sng" algn="ctr">
                      <a:solidFill>
                        <a:srgbClr val="1071BD"/>
                      </a:solidFill>
                      <a:prstDash val="solid"/>
                      <a:round/>
                      <a:headEnd type="none" w="med" len="med"/>
                      <a:tailEnd type="none" w="med" len="med"/>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dirty="0">
                          <a:solidFill>
                            <a:schemeClr val="tx1"/>
                          </a:solidFill>
                          <a:latin typeface="Arial"/>
                          <a:cs typeface="Arial"/>
                        </a:rPr>
                        <a:t> $2,958,652,725 </a:t>
                      </a:r>
                    </a:p>
                    <a:p>
                      <a:pPr algn="r"/>
                      <a:endParaRPr lang="en-US" sz="1400" b="1" dirty="0">
                        <a:solidFill>
                          <a:schemeClr val="tx1"/>
                        </a:solidFill>
                        <a:latin typeface="Arial"/>
                        <a:cs typeface="Arial"/>
                      </a:endParaRP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kern="1200" dirty="0">
                          <a:solidFill>
                            <a:schemeClr val="tx1"/>
                          </a:solidFill>
                          <a:latin typeface="Arial"/>
                          <a:ea typeface="+mn-ea"/>
                          <a:cs typeface="Arial"/>
                        </a:rPr>
                        <a:t>88.49%</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071BD"/>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spc="-40" baseline="0" dirty="0">
                          <a:solidFill>
                            <a:schemeClr val="tx1"/>
                          </a:solidFill>
                          <a:latin typeface="Arial"/>
                          <a:cs typeface="Arial"/>
                        </a:rPr>
                        <a:t>$0</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071BD"/>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r"/>
                      <a:r>
                        <a:rPr lang="en-US" sz="1400" b="1" spc="0" baseline="0" dirty="0">
                          <a:solidFill>
                            <a:schemeClr val="tx1"/>
                          </a:solidFill>
                          <a:latin typeface="Arial"/>
                          <a:cs typeface="Arial"/>
                        </a:rPr>
                        <a:t>0%</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071BD"/>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extLst>
                  <a:ext uri="{0D108BD9-81ED-4DB2-BD59-A6C34878D82A}">
                    <a16:rowId xmlns:a16="http://schemas.microsoft.com/office/drawing/2014/main" val="10001"/>
                  </a:ext>
                </a:extLst>
              </a:tr>
              <a:tr h="630633">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b="0" i="0" dirty="0">
                          <a:solidFill>
                            <a:srgbClr val="000000"/>
                          </a:solidFill>
                          <a:effectLst/>
                          <a:latin typeface="Arial"/>
                        </a:rPr>
                        <a:t>Preliminary estimate for full funding of the Mississippi Student Funding Formula (MSFF)</a:t>
                      </a:r>
                      <a:endParaRPr lang="en-US" sz="1100" dirty="0">
                        <a:latin typeface="Arial"/>
                        <a:cs typeface="Arial" panose="020B0604020202020204" pitchFamily="34" charset="0"/>
                      </a:endParaRPr>
                    </a:p>
                  </a:txBody>
                  <a:tcPr>
                    <a:lnL w="12700" cmpd="sng">
                      <a:solidFill>
                        <a:srgbClr val="1071BD"/>
                      </a:solidFill>
                    </a:lnL>
                    <a:lnR w="12700" cmpd="sng">
                      <a:solidFill>
                        <a:srgbClr val="1071BD"/>
                      </a:solidFill>
                    </a:lnR>
                    <a:lnT w="12700" cmpd="sng">
                      <a:solidFill>
                        <a:srgbClr val="1071BD"/>
                      </a:solidFill>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20000"/>
                      </a:srgbClr>
                    </a:solidFill>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2"/>
                  </a:ext>
                </a:extLst>
              </a:tr>
              <a:tr h="62290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b="1" dirty="0">
                          <a:latin typeface="Arial"/>
                          <a:cs typeface="Arial"/>
                        </a:rPr>
                        <a:t>Career &amp; Technical Education </a:t>
                      </a:r>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txBody>
                  <a:tcPr>
                    <a:lnL w="12700" cmpd="sng">
                      <a:solidFill>
                        <a:srgbClr val="1071BD"/>
                      </a:solidFill>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r" rtl="0" eaLnBrk="1" latinLnBrk="0" hangingPunct="1"/>
                      <a:r>
                        <a:rPr lang="en-US" sz="1400" b="1" kern="1200" dirty="0">
                          <a:solidFill>
                            <a:schemeClr val="tx1"/>
                          </a:solidFill>
                          <a:latin typeface="Arial"/>
                          <a:ea typeface="+mn-ea"/>
                          <a:cs typeface="Arial"/>
                        </a:rPr>
                        <a:t>$     102,501,072</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r" defTabSz="914400" rtl="0" eaLnBrk="1" latinLnBrk="0" hangingPunct="1"/>
                      <a:r>
                        <a:rPr lang="en-US" sz="1400" b="1" kern="1200" dirty="0">
                          <a:solidFill>
                            <a:schemeClr val="tx1"/>
                          </a:solidFill>
                          <a:latin typeface="Arial"/>
                          <a:ea typeface="+mn-ea"/>
                          <a:cs typeface="Arial"/>
                        </a:rPr>
                        <a:t>3.07%</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r" rtl="0" eaLnBrk="1" latinLnBrk="0" hangingPunct="1"/>
                      <a:r>
                        <a:rPr lang="en-US" sz="1400" b="1" kern="1200" spc="-30" baseline="0" dirty="0">
                          <a:solidFill>
                            <a:schemeClr val="tx1"/>
                          </a:solidFill>
                          <a:latin typeface="Arial"/>
                          <a:ea typeface="+mn-ea"/>
                          <a:cs typeface="Arial"/>
                        </a:rPr>
                        <a:t>$           9,313,845</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4476B2"/>
                      </a:solid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p>
                      <a:pPr algn="r"/>
                      <a:r>
                        <a:rPr lang="en-US" sz="1400" b="1" kern="1200" dirty="0">
                          <a:solidFill>
                            <a:schemeClr val="tx1"/>
                          </a:solidFill>
                          <a:latin typeface="Arial"/>
                          <a:ea typeface="+mn-ea"/>
                          <a:cs typeface="Arial"/>
                        </a:rPr>
                        <a:t>9.33%</a:t>
                      </a:r>
                      <a:endParaRPr lang="en-US" b="1" dirty="0">
                        <a:latin typeface="Arial"/>
                        <a:cs typeface="Arial"/>
                      </a:endParaRP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extLst>
                  <a:ext uri="{0D108BD9-81ED-4DB2-BD59-A6C34878D82A}">
                    <a16:rowId xmlns:a16="http://schemas.microsoft.com/office/drawing/2014/main" val="10003"/>
                  </a:ext>
                </a:extLst>
              </a:tr>
              <a:tr h="1025962">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latin typeface="Arial"/>
                          <a:cs typeface="Arial"/>
                        </a:rPr>
                        <a:t>New CTE Programs-Additional Teachers/Equipment </a:t>
                      </a:r>
                      <a:endParaRPr lang="en-US" sz="1100" dirty="0">
                        <a:latin typeface="Arial" panose="020B0604020202020204" pitchFamily="34" charset="0"/>
                        <a:cs typeface="Arial" panose="020B0604020202020204" pitchFamily="34" charset="0"/>
                      </a:endParaRPr>
                    </a:p>
                    <a:p>
                      <a:r>
                        <a:rPr lang="en-US" sz="1100" dirty="0">
                          <a:latin typeface="Arial"/>
                          <a:cs typeface="Arial"/>
                        </a:rPr>
                        <a:t>National Certification-Costs for students</a:t>
                      </a:r>
                      <a:r>
                        <a:rPr lang="en-US" sz="1100" baseline="0" dirty="0">
                          <a:latin typeface="Arial"/>
                          <a:cs typeface="Arial"/>
                        </a:rPr>
                        <a:t> to take National Industry Certification exams</a:t>
                      </a:r>
                      <a:endParaRPr lang="en-US" sz="1100" dirty="0">
                        <a:latin typeface="Arial"/>
                        <a:cs typeface="Arial"/>
                      </a:endParaRPr>
                    </a:p>
                    <a:p>
                      <a:r>
                        <a:rPr lang="en-US" sz="1100" dirty="0">
                          <a:latin typeface="Arial"/>
                          <a:cs typeface="Arial"/>
                        </a:rPr>
                        <a:t>Innovative</a:t>
                      </a:r>
                      <a:r>
                        <a:rPr lang="en-US" sz="1100" baseline="0" dirty="0">
                          <a:latin typeface="Arial"/>
                          <a:cs typeface="Arial"/>
                        </a:rPr>
                        <a:t> Districts and Schools-Support to help struggling schools implement innovative practices as mandated by Legislation</a:t>
                      </a:r>
                    </a:p>
                    <a:p>
                      <a:r>
                        <a:rPr lang="en-US" sz="1100" baseline="0" dirty="0">
                          <a:latin typeface="Arial"/>
                          <a:cs typeface="Arial"/>
                        </a:rPr>
                        <a:t>Expand Early College High School Programs</a:t>
                      </a:r>
                    </a:p>
                    <a:p>
                      <a:endParaRPr lang="en-US" sz="400" baseline="0" dirty="0">
                        <a:latin typeface="Arial" panose="020B0604020202020204" pitchFamily="34" charset="0"/>
                        <a:cs typeface="Arial" panose="020B0604020202020204" pitchFamily="34" charset="0"/>
                      </a:endParaRPr>
                    </a:p>
                    <a:p>
                      <a:endParaRPr lang="en-US" sz="200" dirty="0">
                        <a:latin typeface="Arial" panose="020B0604020202020204" pitchFamily="34" charset="0"/>
                        <a:cs typeface="Arial" panose="020B0604020202020204" pitchFamily="34" charset="0"/>
                      </a:endParaRPr>
                    </a:p>
                  </a:txBody>
                  <a:tcPr>
                    <a:lnL w="12700" cmpd="sng">
                      <a:solidFill>
                        <a:srgbClr val="1071BD"/>
                      </a:solidFill>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F497D">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1071BD">
                        <a:tint val="20000"/>
                      </a:srgbClr>
                    </a:solidFill>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F497D">
                          <a:lumMod val="60000"/>
                          <a:lumOff val="40000"/>
                        </a:srgbClr>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4"/>
                  </a:ext>
                </a:extLst>
              </a:tr>
              <a:tr h="62290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b="1" dirty="0">
                          <a:latin typeface="Arial"/>
                          <a:cs typeface="Arial"/>
                        </a:rPr>
                        <a:t>Chickasaw School Fund</a:t>
                      </a:r>
                    </a:p>
                    <a:p>
                      <a:endParaRPr lang="en-US" sz="1400" b="1" dirty="0">
                        <a:latin typeface="Arial" panose="020B0604020202020204" pitchFamily="34" charset="0"/>
                        <a:cs typeface="Arial" panose="020B0604020202020204" pitchFamily="34" charset="0"/>
                      </a:endParaRPr>
                    </a:p>
                  </a:txBody>
                  <a:tcPr>
                    <a:lnL w="12700" cmpd="sng">
                      <a:solidFill>
                        <a:srgbClr val="1071BD"/>
                      </a:solidFill>
                    </a:lnL>
                    <a:lnR w="12700" cap="flat" cmpd="sng" algn="ctr">
                      <a:solidFill>
                        <a:srgbClr val="1071BD"/>
                      </a:solidFill>
                      <a:prstDash val="solid"/>
                      <a:round/>
                      <a:headEnd type="none" w="med" len="med"/>
                      <a:tailEnd type="none" w="med" len="med"/>
                    </a:lnR>
                    <a:lnT w="12700" cap="flat" cmpd="sng" algn="ctr">
                      <a:solidFill>
                        <a:srgbClr val="1F497D">
                          <a:lumMod val="60000"/>
                          <a:lumOff val="40000"/>
                        </a:srgbClr>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dirty="0">
                          <a:solidFill>
                            <a:schemeClr val="tx1"/>
                          </a:solidFill>
                          <a:latin typeface="Arial"/>
                          <a:cs typeface="Arial"/>
                        </a:rPr>
                        <a:t>$     15,223,869</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kern="1200" dirty="0">
                          <a:solidFill>
                            <a:schemeClr val="tx1"/>
                          </a:solidFill>
                          <a:latin typeface="Arial"/>
                          <a:ea typeface="+mn-ea"/>
                          <a:cs typeface="Arial"/>
                        </a:rPr>
                        <a:t>0.46%</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dirty="0">
                          <a:solidFill>
                            <a:schemeClr val="tx1"/>
                          </a:solidFill>
                          <a:latin typeface="Arial"/>
                          <a:cs typeface="Arial"/>
                        </a:rPr>
                        <a:t>$  0</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0070C0"/>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p>
                      <a:pPr algn="r"/>
                      <a:r>
                        <a:rPr lang="en-US" sz="1400" b="1" dirty="0">
                          <a:solidFill>
                            <a:schemeClr val="tx1"/>
                          </a:solidFill>
                          <a:latin typeface="Arial"/>
                          <a:cs typeface="Arial"/>
                        </a:rPr>
                        <a:t>0%</a:t>
                      </a:r>
                      <a:endParaRPr lang="en-US" b="1" dirty="0">
                        <a:latin typeface="Arial"/>
                        <a:cs typeface="Arial"/>
                      </a:endParaRP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F497D">
                          <a:lumMod val="60000"/>
                          <a:lumOff val="40000"/>
                        </a:srgbClr>
                      </a:solidFill>
                      <a:prstDash val="solid"/>
                      <a:round/>
                      <a:headEnd type="none" w="med" len="med"/>
                      <a:tailEnd type="none" w="med" len="med"/>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extLst>
                  <a:ext uri="{0D108BD9-81ED-4DB2-BD59-A6C34878D82A}">
                    <a16:rowId xmlns:a16="http://schemas.microsoft.com/office/drawing/2014/main" val="10005"/>
                  </a:ext>
                </a:extLst>
              </a:tr>
              <a:tr h="824433">
                <a:tc gridSpan="5">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dirty="0">
                          <a:latin typeface="Arial" panose="020B0604020202020204" pitchFamily="34" charset="0"/>
                          <a:cs typeface="Arial" panose="020B0604020202020204" pitchFamily="34" charset="0"/>
                        </a:rPr>
                        <a:t>Funding</a:t>
                      </a:r>
                      <a:r>
                        <a:rPr lang="en-US" sz="1100" baseline="0" dirty="0">
                          <a:latin typeface="Arial" panose="020B0604020202020204" pitchFamily="34" charset="0"/>
                          <a:cs typeface="Arial" panose="020B0604020202020204" pitchFamily="34" charset="0"/>
                        </a:rPr>
                        <a:t> formula as established by Federal Court Order 84-4109 is based on revenue generated from Sixteenth Section lands in non-Chickasaw county districts.  Provides funding for Districts in Chickasaw Cession counties.</a:t>
                      </a:r>
                    </a:p>
                    <a:p>
                      <a:endParaRPr lang="en-US" sz="1100" baseline="0" dirty="0">
                        <a:latin typeface="Arial" panose="020B0604020202020204" pitchFamily="34" charset="0"/>
                        <a:cs typeface="Arial" panose="020B0604020202020204" pitchFamily="34" charset="0"/>
                      </a:endParaRPr>
                    </a:p>
                    <a:p>
                      <a:endParaRPr lang="en-US" sz="400" baseline="0" dirty="0">
                        <a:latin typeface="Arial" panose="020B0604020202020204" pitchFamily="34" charset="0"/>
                        <a:cs typeface="Arial" panose="020B0604020202020204" pitchFamily="34" charset="0"/>
                      </a:endParaRPr>
                    </a:p>
                    <a:p>
                      <a:endParaRPr lang="en-US" sz="200" dirty="0">
                        <a:latin typeface="Arial" panose="020B0604020202020204" pitchFamily="34" charset="0"/>
                        <a:cs typeface="Arial" panose="020B0604020202020204" pitchFamily="34" charset="0"/>
                      </a:endParaRP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lnL w="12700" cap="flat" cmpd="sng" algn="ctr">
                      <a:solidFill>
                        <a:srgbClr val="1071BD"/>
                      </a:solidFill>
                      <a:prstDash val="solid"/>
                      <a:round/>
                      <a:headEnd type="none" w="med" len="med"/>
                      <a:tailEnd type="none" w="med" len="med"/>
                    </a:lnL>
                    <a:lnT w="12700" cap="flat" cmpd="sng" algn="ctr">
                      <a:solidFill>
                        <a:srgbClr val="1071BD"/>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717440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MDE FY </a:t>
            </a:r>
            <a:r>
              <a:rPr lang="en-US" dirty="0">
                <a:latin typeface="Arial"/>
                <a:cs typeface="Arial"/>
              </a:rPr>
              <a:t>2026</a:t>
            </a:r>
            <a:r>
              <a:rPr lang="en-US" sz="2400" dirty="0">
                <a:latin typeface="Arial"/>
                <a:cs typeface="Arial"/>
              </a:rPr>
              <a:t> Summary Budget Request</a:t>
            </a:r>
            <a:r>
              <a:rPr lang="en-US" dirty="0">
                <a:latin typeface="Arial"/>
                <a:cs typeface="Arial"/>
              </a:rPr>
              <a:t>         </a:t>
            </a:r>
            <a:endParaRPr lang="en-US" dirty="0">
              <a:solidFill>
                <a:srgbClr val="FF0000"/>
              </a:solidFill>
            </a:endParaRPr>
          </a:p>
        </p:txBody>
      </p:sp>
      <p:graphicFrame>
        <p:nvGraphicFramePr>
          <p:cNvPr id="5" name="Table 4">
            <a:extLst>
              <a:ext uri="{FF2B5EF4-FFF2-40B4-BE49-F238E27FC236}">
                <a16:creationId xmlns:a16="http://schemas.microsoft.com/office/drawing/2014/main" id="{2A749DA5-ECF5-4C2B-8728-1BFEB7A4D76F}"/>
              </a:ext>
            </a:extLst>
          </p:cNvPr>
          <p:cNvGraphicFramePr>
            <a:graphicFrameLocks noGrp="1"/>
          </p:cNvGraphicFramePr>
          <p:nvPr>
            <p:extLst>
              <p:ext uri="{D42A27DB-BD31-4B8C-83A1-F6EECF244321}">
                <p14:modId xmlns:p14="http://schemas.microsoft.com/office/powerpoint/2010/main" val="442205085"/>
              </p:ext>
            </p:extLst>
          </p:nvPr>
        </p:nvGraphicFramePr>
        <p:xfrm>
          <a:off x="568819" y="823389"/>
          <a:ext cx="11067096" cy="4076677"/>
        </p:xfrm>
        <a:graphic>
          <a:graphicData uri="http://schemas.openxmlformats.org/drawingml/2006/table">
            <a:tbl>
              <a:tblPr firstRow="1" bandRow="1"/>
              <a:tblGrid>
                <a:gridCol w="5438830">
                  <a:extLst>
                    <a:ext uri="{9D8B030D-6E8A-4147-A177-3AD203B41FA5}">
                      <a16:colId xmlns:a16="http://schemas.microsoft.com/office/drawing/2014/main" val="20000"/>
                    </a:ext>
                  </a:extLst>
                </a:gridCol>
                <a:gridCol w="1867882">
                  <a:extLst>
                    <a:ext uri="{9D8B030D-6E8A-4147-A177-3AD203B41FA5}">
                      <a16:colId xmlns:a16="http://schemas.microsoft.com/office/drawing/2014/main" val="20001"/>
                    </a:ext>
                  </a:extLst>
                </a:gridCol>
                <a:gridCol w="1138635">
                  <a:extLst>
                    <a:ext uri="{9D8B030D-6E8A-4147-A177-3AD203B41FA5}">
                      <a16:colId xmlns:a16="http://schemas.microsoft.com/office/drawing/2014/main" val="20002"/>
                    </a:ext>
                  </a:extLst>
                </a:gridCol>
                <a:gridCol w="1581092">
                  <a:extLst>
                    <a:ext uri="{9D8B030D-6E8A-4147-A177-3AD203B41FA5}">
                      <a16:colId xmlns:a16="http://schemas.microsoft.com/office/drawing/2014/main" val="20003"/>
                    </a:ext>
                  </a:extLst>
                </a:gridCol>
                <a:gridCol w="1040657">
                  <a:extLst>
                    <a:ext uri="{9D8B030D-6E8A-4147-A177-3AD203B41FA5}">
                      <a16:colId xmlns:a16="http://schemas.microsoft.com/office/drawing/2014/main" val="20004"/>
                    </a:ext>
                  </a:extLst>
                </a:gridCol>
              </a:tblGrid>
              <a:tr h="725597">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pPr algn="ctr"/>
                      <a:r>
                        <a:rPr lang="en-US" sz="1200" dirty="0">
                          <a:latin typeface="Arial"/>
                          <a:cs typeface="Arial"/>
                        </a:rPr>
                        <a:t>Major Program</a:t>
                      </a: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endParaRPr lang="en-US" sz="1100" dirty="0">
                        <a:latin typeface="Arial" panose="020B0604020202020204" pitchFamily="34" charset="0"/>
                        <a:cs typeface="Arial" panose="020B0604020202020204" pitchFamily="34" charset="0"/>
                      </a:endParaRPr>
                    </a:p>
                    <a:p>
                      <a:pPr algn="ctr"/>
                      <a:r>
                        <a:rPr lang="en-US" sz="1100" dirty="0">
                          <a:latin typeface="Arial"/>
                          <a:cs typeface="Arial"/>
                        </a:rPr>
                        <a:t>Total State </a:t>
                      </a:r>
                    </a:p>
                    <a:p>
                      <a:pPr algn="ctr"/>
                      <a:r>
                        <a:rPr lang="en-US" sz="1100" dirty="0">
                          <a:latin typeface="Arial"/>
                          <a:cs typeface="Arial"/>
                        </a:rPr>
                        <a:t>Support Request </a:t>
                      </a: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endParaRPr lang="en-US" sz="1100" dirty="0">
                        <a:latin typeface="Arial" panose="020B0604020202020204" pitchFamily="34" charset="0"/>
                        <a:cs typeface="Arial" panose="020B0604020202020204" pitchFamily="34" charset="0"/>
                      </a:endParaRPr>
                    </a:p>
                    <a:p>
                      <a:pPr algn="ctr"/>
                      <a:r>
                        <a:rPr lang="en-US" sz="1100" dirty="0">
                          <a:latin typeface="Arial"/>
                          <a:cs typeface="Arial"/>
                        </a:rPr>
                        <a:t>% of K12</a:t>
                      </a:r>
                      <a:r>
                        <a:rPr lang="en-US" sz="1100" baseline="0" dirty="0">
                          <a:latin typeface="Arial"/>
                          <a:cs typeface="Arial"/>
                        </a:rPr>
                        <a:t> Total</a:t>
                      </a:r>
                      <a:endParaRPr lang="en-US" sz="1100" dirty="0">
                        <a:latin typeface="Arial"/>
                        <a:cs typeface="Arial"/>
                      </a:endParaRP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endParaRPr lang="en-US" sz="1100" dirty="0">
                        <a:latin typeface="Arial" panose="020B0604020202020204" pitchFamily="34" charset="0"/>
                        <a:cs typeface="Arial" panose="020B0604020202020204" pitchFamily="34" charset="0"/>
                      </a:endParaRPr>
                    </a:p>
                    <a:p>
                      <a:pPr algn="ctr"/>
                      <a:r>
                        <a:rPr lang="en-US" sz="1100" dirty="0">
                          <a:latin typeface="Arial"/>
                          <a:cs typeface="Arial"/>
                        </a:rPr>
                        <a:t>Amount over </a:t>
                      </a:r>
                    </a:p>
                    <a:p>
                      <a:pPr algn="ctr"/>
                      <a:r>
                        <a:rPr lang="en-US" sz="1100" dirty="0">
                          <a:latin typeface="Arial"/>
                          <a:cs typeface="Arial"/>
                        </a:rPr>
                        <a:t>FY25</a:t>
                      </a:r>
                      <a:r>
                        <a:rPr lang="en-US" sz="1100" baseline="0" dirty="0">
                          <a:latin typeface="Arial"/>
                          <a:cs typeface="Arial"/>
                        </a:rPr>
                        <a:t> Level</a:t>
                      </a:r>
                      <a:endParaRPr lang="en-US" sz="1100" dirty="0">
                        <a:latin typeface="Arial"/>
                        <a:cs typeface="Arial"/>
                      </a:endParaRP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endParaRPr lang="en-US" sz="1100" dirty="0">
                        <a:latin typeface="Arial" panose="020B0604020202020204" pitchFamily="34" charset="0"/>
                        <a:cs typeface="Arial" panose="020B0604020202020204" pitchFamily="34" charset="0"/>
                      </a:endParaRPr>
                    </a:p>
                    <a:p>
                      <a:pPr algn="ctr"/>
                      <a:r>
                        <a:rPr lang="en-US" sz="1100" dirty="0">
                          <a:latin typeface="Arial"/>
                          <a:cs typeface="Arial"/>
                        </a:rPr>
                        <a:t>% of </a:t>
                      </a:r>
                    </a:p>
                    <a:p>
                      <a:pPr algn="ctr"/>
                      <a:r>
                        <a:rPr lang="en-US" sz="1100" dirty="0">
                          <a:latin typeface="Arial"/>
                          <a:cs typeface="Arial"/>
                        </a:rPr>
                        <a:t>Increase</a:t>
                      </a: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extLst>
                  <a:ext uri="{0D108BD9-81ED-4DB2-BD59-A6C34878D82A}">
                    <a16:rowId xmlns:a16="http://schemas.microsoft.com/office/drawing/2014/main" val="10000"/>
                  </a:ext>
                </a:extLst>
              </a:tr>
              <a:tr h="587388">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b="1" dirty="0">
                          <a:latin typeface="Arial"/>
                          <a:cs typeface="Arial"/>
                        </a:rPr>
                        <a:t>General Education – MDE Other</a:t>
                      </a:r>
                    </a:p>
                  </a:txBody>
                  <a:tcPr>
                    <a:lnL w="12700" cmpd="sng">
                      <a:solidFill>
                        <a:srgbClr val="1071BD"/>
                      </a:solidFill>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kern="1200" dirty="0">
                          <a:solidFill>
                            <a:schemeClr val="dk1"/>
                          </a:solidFill>
                          <a:latin typeface="Arial"/>
                          <a:ea typeface="+mn-ea"/>
                          <a:cs typeface="Arial"/>
                        </a:rPr>
                        <a:t>  $   235,570,862</a:t>
                      </a:r>
                    </a:p>
                  </a:txBody>
                  <a:tcPr>
                    <a:lnL w="12700" cap="flat" cmpd="sng" algn="ctr">
                      <a:solidFill>
                        <a:srgbClr val="1071BD"/>
                      </a:solidFill>
                      <a:prstDash val="solid"/>
                      <a:round/>
                      <a:headEnd type="none" w="med" len="med"/>
                      <a:tailEnd type="none" w="med" len="med"/>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kern="1200" dirty="0">
                          <a:solidFill>
                            <a:schemeClr val="dk1"/>
                          </a:solidFill>
                          <a:latin typeface="Arial"/>
                          <a:ea typeface="+mn-ea"/>
                          <a:cs typeface="Arial"/>
                        </a:rPr>
                        <a:t>7.06%</a:t>
                      </a:r>
                    </a:p>
                  </a:txBody>
                  <a:tcPr>
                    <a:lnL w="12700" cap="flat" cmpd="sng" algn="ctr">
                      <a:solidFill>
                        <a:srgbClr val="1071BD"/>
                      </a:solidFill>
                      <a:prstDash val="solid"/>
                      <a:round/>
                      <a:headEnd type="none" w="med" len="med"/>
                      <a:tailEnd type="none" w="med" len="med"/>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spc="-50" dirty="0">
                          <a:latin typeface="Arial"/>
                          <a:cs typeface="Arial"/>
                        </a:rPr>
                        <a:t> $  9,438,773</a:t>
                      </a:r>
                      <a:endParaRPr lang="en-US" sz="1400" b="1" kern="1200" spc="-50" baseline="0" dirty="0">
                        <a:solidFill>
                          <a:schemeClr val="dk1"/>
                        </a:solidFill>
                        <a:latin typeface="Arial"/>
                        <a:ea typeface="+mn-ea"/>
                        <a:cs typeface="Arial"/>
                      </a:endParaRPr>
                    </a:p>
                    <a:p>
                      <a:pPr algn="r"/>
                      <a:endParaRPr lang="en-US" sz="1400" b="1" spc="-50" dirty="0">
                        <a:latin typeface="Arial"/>
                        <a:cs typeface="Arial"/>
                      </a:endParaRPr>
                    </a:p>
                  </a:txBody>
                  <a:tcPr>
                    <a:lnL w="12700" cap="flat" cmpd="sng" algn="ctr">
                      <a:solidFill>
                        <a:srgbClr val="1071BD"/>
                      </a:solidFill>
                      <a:prstDash val="solid"/>
                      <a:round/>
                      <a:headEnd type="none" w="med" len="med"/>
                      <a:tailEnd type="none" w="med" len="med"/>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b="1" kern="1200" spc="0" baseline="0" dirty="0">
                          <a:solidFill>
                            <a:schemeClr val="dk1"/>
                          </a:solidFill>
                          <a:latin typeface="Arial"/>
                          <a:ea typeface="+mn-ea"/>
                          <a:cs typeface="Arial"/>
                        </a:rPr>
                        <a:t>3.89%</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1071BD">
                        <a:tint val="40000"/>
                      </a:srgbClr>
                    </a:solidFill>
                  </a:tcPr>
                </a:tc>
                <a:extLst>
                  <a:ext uri="{0D108BD9-81ED-4DB2-BD59-A6C34878D82A}">
                    <a16:rowId xmlns:a16="http://schemas.microsoft.com/office/drawing/2014/main" val="10003"/>
                  </a:ext>
                </a:extLst>
              </a:tr>
              <a:tr h="1081754">
                <a:tc grid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indent="0" algn="l" defTabSz="914400" rtl="0" eaLnBrk="1" latinLnBrk="0" hangingPunct="1"/>
                      <a:r>
                        <a:rPr lang="en-US" sz="1100" b="1" kern="1200" baseline="0" dirty="0">
                          <a:solidFill>
                            <a:schemeClr val="dk1"/>
                          </a:solidFill>
                          <a:latin typeface="Arial"/>
                          <a:ea typeface="+mn-ea"/>
                          <a:cs typeface="Arial"/>
                        </a:rPr>
                        <a:t>Direct Support to School Districts - $196,196,581</a:t>
                      </a:r>
                    </a:p>
                    <a:p>
                      <a:pPr marL="0" indent="0" algn="l" rtl="0" eaLnBrk="1" latinLnBrk="0" hangingPunct="1"/>
                      <a:r>
                        <a:rPr lang="en-US" sz="1100" kern="1200" baseline="0" dirty="0">
                          <a:solidFill>
                            <a:schemeClr val="dk1"/>
                          </a:solidFill>
                          <a:latin typeface="Arial"/>
                          <a:ea typeface="+mn-ea"/>
                          <a:cs typeface="Arial"/>
                        </a:rPr>
                        <a:t>(National Board, Educable Child, Literacy Based Promotion Act, Buildings &amp; Buses, Statewide Testing, Teacher Supply, Early Childhood/Pre-kindergarten Program, MS Community Oriented Policing Services (MCOPS), Child Nutrition Federal Program Match Requirement, Equal Opportunity for Students with Special Needs, Drivers Penalty, Mississippi Teacher Residency Program, etc.,)</a:t>
                      </a: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r" rtl="0" eaLnBrk="1" latinLnBrk="0" hangingPunct="1"/>
                      <a:endParaRPr lang="en-US" sz="1200" kern="1200" dirty="0">
                        <a:solidFill>
                          <a:schemeClr val="dk1"/>
                        </a:solidFill>
                        <a:latin typeface="Arial" panose="020B0604020202020204" pitchFamily="34" charset="0"/>
                        <a:ea typeface="+mn-ea"/>
                        <a:cs typeface="Arial" panose="020B0604020202020204" pitchFamily="34" charset="0"/>
                      </a:endParaRP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r" defTabSz="914400" rtl="0" eaLnBrk="1" latinLnBrk="0" hangingPunct="1"/>
                      <a:endParaRPr lang="en-US" sz="1200" kern="1200" dirty="0">
                        <a:solidFill>
                          <a:schemeClr val="dk1"/>
                        </a:solidFill>
                        <a:latin typeface="Arial" panose="020B0604020202020204" pitchFamily="34" charset="0"/>
                        <a:ea typeface="+mn-ea"/>
                        <a:cs typeface="Arial" panose="020B0604020202020204" pitchFamily="34" charset="0"/>
                      </a:endParaRPr>
                    </a:p>
                  </a:txBody>
                  <a:tcP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1071BD">
                        <a:tint val="20000"/>
                      </a:srgbClr>
                    </a:solidFill>
                  </a:tcPr>
                </a:tc>
                <a:extLst>
                  <a:ext uri="{0D108BD9-81ED-4DB2-BD59-A6C34878D82A}">
                    <a16:rowId xmlns:a16="http://schemas.microsoft.com/office/drawing/2014/main" val="10004"/>
                  </a:ext>
                </a:extLst>
              </a:tr>
              <a:tr h="818132">
                <a:tc gridSpan="3">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100" b="1" dirty="0">
                          <a:latin typeface="Arial"/>
                          <a:cs typeface="Arial"/>
                        </a:rPr>
                        <a:t>Flow Through Programs - $6,779,306</a:t>
                      </a:r>
                    </a:p>
                    <a:p>
                      <a:r>
                        <a:rPr lang="en-US" sz="1100" b="0" dirty="0">
                          <a:latin typeface="Arial"/>
                          <a:cs typeface="Arial"/>
                        </a:rPr>
                        <a:t>(Algebra Nation, Detention Centers, Amplify Data Coaching, MS Department of Health, World Class Teacher Programs, MS Construction Education Program, Dyslexia) </a:t>
                      </a:r>
                      <a:endParaRPr lang="en-US" sz="1100" b="1" dirty="0">
                        <a:latin typeface="Arial" panose="020B0604020202020204" pitchFamily="34" charset="0"/>
                        <a:cs typeface="Arial" panose="020B0604020202020204" pitchFamily="34" charset="0"/>
                      </a:endParaRPr>
                    </a:p>
                  </a:txBody>
                  <a:tcPr>
                    <a:lnL w="12700" cmpd="sng">
                      <a:solidFill>
                        <a:srgbClr val="1071BD"/>
                      </a:solidFill>
                    </a:lnL>
                    <a:lnR w="12700" cmpd="sng">
                      <a:solidFill>
                        <a:srgbClr val="1071BD"/>
                      </a:solidFill>
                    </a:lnR>
                    <a:lnT w="12700" cmpd="sng">
                      <a:solidFill>
                        <a:srgbClr val="1071BD"/>
                      </a:solidFill>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endParaRPr lang="en-US" sz="1200" dirty="0">
                        <a:latin typeface="Arial" panose="020B0604020202020204" pitchFamily="34" charset="0"/>
                        <a:cs typeface="Arial" panose="020B0604020202020204" pitchFamily="34" charset="0"/>
                      </a:endParaRPr>
                    </a:p>
                  </a:txBody>
                  <a:tcPr>
                    <a:lnL w="12700" cmpd="sng">
                      <a:solidFill>
                        <a:srgbClr val="1071BD"/>
                      </a:solidFill>
                    </a:lnL>
                    <a:lnR w="12700" cmpd="sng">
                      <a:solidFill>
                        <a:srgbClr val="1071BD"/>
                      </a:solidFill>
                    </a:lnR>
                    <a:lnT w="12700" cmpd="sng">
                      <a:solidFill>
                        <a:srgbClr val="1071BD"/>
                      </a:solidFill>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dirty="0">
                        <a:latin typeface="Arial" panose="020B0604020202020204" pitchFamily="34" charset="0"/>
                        <a:cs typeface="Arial" panose="020B0604020202020204" pitchFamily="34" charset="0"/>
                      </a:endParaRPr>
                    </a:p>
                  </a:txBody>
                  <a:tcPr>
                    <a:lnL w="12700" cmpd="sng">
                      <a:solidFill>
                        <a:srgbClr val="1071BD"/>
                      </a:solidFill>
                    </a:lnL>
                    <a:lnR w="12700" cmpd="sng">
                      <a:solidFill>
                        <a:srgbClr val="1071BD"/>
                      </a:solidFill>
                    </a:lnR>
                    <a:lnT w="12700" cmpd="sng">
                      <a:solidFill>
                        <a:srgbClr val="1071BD"/>
                      </a:solidFill>
                    </a:lnT>
                    <a:lnB w="12700" cap="flat" cmpd="sng" algn="ctr">
                      <a:solidFill>
                        <a:srgbClr val="1071BD"/>
                      </a:solidFill>
                      <a:prstDash val="solid"/>
                      <a:round/>
                      <a:headEnd type="none" w="med" len="med"/>
                      <a:tailEnd type="none" w="med" len="med"/>
                    </a:lnB>
                    <a:lnTlToBr w="12700" cmpd="sng">
                      <a:noFill/>
                      <a:prstDash val="solid"/>
                    </a:lnTlToBr>
                    <a:lnBlToTr w="12700" cmpd="sng">
                      <a:noFill/>
                      <a:prstDash val="solid"/>
                    </a:lnBlToTr>
                    <a:solidFill>
                      <a:srgbClr val="1071BD">
                        <a:tint val="40000"/>
                      </a:srgbClr>
                    </a:solidFill>
                  </a:tcPr>
                </a:tc>
                <a:extLst>
                  <a:ext uri="{0D108BD9-81ED-4DB2-BD59-A6C34878D82A}">
                    <a16:rowId xmlns:a16="http://schemas.microsoft.com/office/drawing/2014/main" val="10005"/>
                  </a:ext>
                </a:extLst>
              </a:tr>
              <a:tr h="86380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Arial"/>
                          <a:cs typeface="Arial"/>
                        </a:rPr>
                        <a:t>State Schools/School Attendance</a:t>
                      </a:r>
                      <a:r>
                        <a:rPr lang="en-US" sz="1100" b="1" baseline="0" dirty="0">
                          <a:latin typeface="Arial"/>
                          <a:cs typeface="Arial"/>
                        </a:rPr>
                        <a:t> Officers - $32,594,975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baseline="0" dirty="0">
                          <a:latin typeface="Arial"/>
                          <a:cs typeface="Arial"/>
                        </a:rPr>
                        <a:t>(MS School for Math &amp; Science-MSMS, MS School for the Arts-MSA, MS Schools for the Deaf and the Blind-MSDB, Compulsory School Attendance Officers-SAOs)</a:t>
                      </a:r>
                      <a:endParaRPr lang="en-US" sz="1100" b="0" dirty="0">
                        <a:latin typeface="Arial"/>
                        <a:cs typeface="Arial"/>
                      </a:endParaRPr>
                    </a:p>
                    <a:p>
                      <a:endParaRPr lang="en-US" sz="1100" b="1" dirty="0">
                        <a:latin typeface="Arial" panose="020B0604020202020204" pitchFamily="34" charset="0"/>
                        <a:cs typeface="Arial" panose="020B0604020202020204" pitchFamily="34" charset="0"/>
                      </a:endParaRPr>
                    </a:p>
                  </a:txBody>
                  <a:tcPr>
                    <a:lnL w="12700" cmpd="sng">
                      <a:solidFill>
                        <a:srgbClr val="1071BD"/>
                      </a:solidFill>
                    </a:lnL>
                    <a:lnR w="12700" cap="flat" cmpd="sng" algn="ctr">
                      <a:solidFill>
                        <a:srgbClr val="1071BD"/>
                      </a:solidFill>
                      <a:prstDash val="solid"/>
                      <a:round/>
                      <a:headEnd type="none" w="med" len="med"/>
                      <a:tailEnd type="none" w="med" len="med"/>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E9EDF4"/>
                    </a:solidFill>
                  </a:tcPr>
                </a:tc>
                <a:tc hMerge="1">
                  <a:txBody>
                    <a:bodyPr/>
                    <a:lstStyle/>
                    <a:p>
                      <a:endParaRPr lang="en-US"/>
                    </a:p>
                  </a:txBody>
                  <a:tcPr/>
                </a:tc>
                <a:tc hMerge="1">
                  <a:txBody>
                    <a:bodyPr/>
                    <a:lstStyle/>
                    <a:p>
                      <a:endParaRPr lang="en-US"/>
                    </a:p>
                  </a:txBody>
                  <a:tcPr/>
                </a:tc>
                <a:tc>
                  <a:txBody>
                    <a:bodyPr/>
                    <a:lstStyle/>
                    <a:p>
                      <a:pPr algn="r"/>
                      <a:endParaRPr lang="en-US" sz="1200" dirty="0">
                        <a:latin typeface="Arial" panose="020B0604020202020204" pitchFamily="34" charset="0"/>
                        <a:cs typeface="Arial" panose="020B0604020202020204" pitchFamily="34" charset="0"/>
                      </a:endParaRPr>
                    </a:p>
                  </a:txBody>
                  <a:tcPr>
                    <a:lnL w="12700" cap="flat" cmpd="sng" algn="ctr">
                      <a:solidFill>
                        <a:srgbClr val="1071BD"/>
                      </a:solidFill>
                      <a:prstDash val="solid"/>
                      <a:round/>
                      <a:headEnd type="none" w="med" len="med"/>
                      <a:tailEnd type="none" w="med" len="med"/>
                    </a:lnL>
                    <a:lnR w="12700" cap="flat" cmpd="sng" algn="ctr">
                      <a:solidFill>
                        <a:srgbClr val="1071BD"/>
                      </a:solidFill>
                      <a:prstDash val="solid"/>
                      <a:round/>
                      <a:headEnd type="none" w="med" len="med"/>
                      <a:tailEnd type="none" w="med" len="med"/>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E9EDF4"/>
                    </a:solidFill>
                  </a:tcPr>
                </a:tc>
                <a:tc>
                  <a:txBody>
                    <a:bodyPr/>
                    <a:lstStyle/>
                    <a:p>
                      <a:endParaRPr lang="en-US" dirty="0">
                        <a:latin typeface="Arial" panose="020B0604020202020204" pitchFamily="34" charset="0"/>
                        <a:cs typeface="Arial" panose="020B0604020202020204" pitchFamily="34" charset="0"/>
                      </a:endParaRPr>
                    </a:p>
                  </a:txBody>
                  <a:tcPr>
                    <a:lnL w="12700" cap="flat" cmpd="sng" algn="ctr">
                      <a:solidFill>
                        <a:srgbClr val="1071BD"/>
                      </a:solidFill>
                      <a:prstDash val="solid"/>
                      <a:round/>
                      <a:headEnd type="none" w="med" len="med"/>
                      <a:tailEnd type="none" w="med" len="med"/>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rgbClr val="E9EDF4"/>
                    </a:solidFill>
                  </a:tcPr>
                </a:tc>
                <a:extLst>
                  <a:ext uri="{0D108BD9-81ED-4DB2-BD59-A6C34878D82A}">
                    <a16:rowId xmlns:a16="http://schemas.microsoft.com/office/drawing/2014/main" val="935978473"/>
                  </a:ext>
                </a:extLst>
              </a:tr>
            </a:tbl>
          </a:graphicData>
        </a:graphic>
      </p:graphicFrame>
      <p:graphicFrame>
        <p:nvGraphicFramePr>
          <p:cNvPr id="6" name="Table 5">
            <a:extLst>
              <a:ext uri="{FF2B5EF4-FFF2-40B4-BE49-F238E27FC236}">
                <a16:creationId xmlns:a16="http://schemas.microsoft.com/office/drawing/2014/main" id="{590749F6-9954-42A0-8944-0B5034A2A100}"/>
              </a:ext>
            </a:extLst>
          </p:cNvPr>
          <p:cNvGraphicFramePr>
            <a:graphicFrameLocks noGrp="1"/>
          </p:cNvGraphicFramePr>
          <p:nvPr>
            <p:extLst>
              <p:ext uri="{D42A27DB-BD31-4B8C-83A1-F6EECF244321}">
                <p14:modId xmlns:p14="http://schemas.microsoft.com/office/powerpoint/2010/main" val="1471475662"/>
              </p:ext>
            </p:extLst>
          </p:nvPr>
        </p:nvGraphicFramePr>
        <p:xfrm>
          <a:off x="568819" y="4900066"/>
          <a:ext cx="11067096" cy="986635"/>
        </p:xfrm>
        <a:graphic>
          <a:graphicData uri="http://schemas.openxmlformats.org/drawingml/2006/table">
            <a:tbl>
              <a:tblPr firstRow="1" bandRow="1"/>
              <a:tblGrid>
                <a:gridCol w="5436081">
                  <a:extLst>
                    <a:ext uri="{9D8B030D-6E8A-4147-A177-3AD203B41FA5}">
                      <a16:colId xmlns:a16="http://schemas.microsoft.com/office/drawing/2014/main" val="20000"/>
                    </a:ext>
                  </a:extLst>
                </a:gridCol>
                <a:gridCol w="1856895">
                  <a:extLst>
                    <a:ext uri="{9D8B030D-6E8A-4147-A177-3AD203B41FA5}">
                      <a16:colId xmlns:a16="http://schemas.microsoft.com/office/drawing/2014/main" val="20001"/>
                    </a:ext>
                  </a:extLst>
                </a:gridCol>
                <a:gridCol w="1149320">
                  <a:extLst>
                    <a:ext uri="{9D8B030D-6E8A-4147-A177-3AD203B41FA5}">
                      <a16:colId xmlns:a16="http://schemas.microsoft.com/office/drawing/2014/main" val="20002"/>
                    </a:ext>
                  </a:extLst>
                </a:gridCol>
                <a:gridCol w="1583247">
                  <a:extLst>
                    <a:ext uri="{9D8B030D-6E8A-4147-A177-3AD203B41FA5}">
                      <a16:colId xmlns:a16="http://schemas.microsoft.com/office/drawing/2014/main" val="20003"/>
                    </a:ext>
                  </a:extLst>
                </a:gridCol>
                <a:gridCol w="1041553">
                  <a:extLst>
                    <a:ext uri="{9D8B030D-6E8A-4147-A177-3AD203B41FA5}">
                      <a16:colId xmlns:a16="http://schemas.microsoft.com/office/drawing/2014/main" val="20004"/>
                    </a:ext>
                  </a:extLst>
                </a:gridCol>
              </a:tblGrid>
              <a:tr h="0">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r>
                        <a:rPr lang="en-US" sz="1400" b="1" dirty="0">
                          <a:latin typeface="Arial"/>
                          <a:cs typeface="Arial"/>
                        </a:rPr>
                        <a:t>General Education – MDE Operations</a:t>
                      </a:r>
                    </a:p>
                    <a:p>
                      <a:endParaRPr lang="en-US" sz="1400" b="1" dirty="0">
                        <a:latin typeface="Arial" panose="020B0604020202020204" pitchFamily="34" charset="0"/>
                        <a:cs typeface="Arial" panose="020B0604020202020204" pitchFamily="34" charset="0"/>
                      </a:endParaRPr>
                    </a:p>
                  </a:txBody>
                  <a:tcPr>
                    <a:lnL w="12700" cmpd="sng">
                      <a:solidFill>
                        <a:srgbClr val="1071BD"/>
                      </a:solidFill>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CCD5E8"/>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r"/>
                      <a:r>
                        <a:rPr lang="en-US" sz="1400" b="1" kern="1200" dirty="0">
                          <a:solidFill>
                            <a:schemeClr val="dk1"/>
                          </a:solidFill>
                          <a:latin typeface="Arial"/>
                          <a:ea typeface="+mn-ea"/>
                          <a:cs typeface="Arial"/>
                        </a:rPr>
                        <a:t>$       24,729,032</a:t>
                      </a:r>
                    </a:p>
                  </a:txBody>
                  <a:tcPr>
                    <a:lnL w="12700" cap="flat" cmpd="sng" algn="ctr">
                      <a:solidFill>
                        <a:srgbClr val="1071BD"/>
                      </a:solidFill>
                      <a:prstDash val="solid"/>
                      <a:round/>
                      <a:headEnd type="none" w="med" len="med"/>
                      <a:tailEnd type="none" w="med" len="med"/>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CCD5E8"/>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r"/>
                      <a:r>
                        <a:rPr lang="en-US" sz="1400" b="1" kern="1200" dirty="0">
                          <a:solidFill>
                            <a:schemeClr val="dk1"/>
                          </a:solidFill>
                          <a:latin typeface="Arial"/>
                          <a:ea typeface="+mn-ea"/>
                          <a:cs typeface="Arial"/>
                        </a:rPr>
                        <a:t>0.74%</a:t>
                      </a:r>
                    </a:p>
                  </a:txBody>
                  <a:tcPr>
                    <a:lnL w="12700" cap="flat" cmpd="sng" algn="ctr">
                      <a:solidFill>
                        <a:srgbClr val="1071BD"/>
                      </a:solidFill>
                      <a:prstDash val="solid"/>
                      <a:round/>
                      <a:headEnd type="none" w="med" len="med"/>
                      <a:tailEnd type="none" w="med" len="med"/>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CCD5E8"/>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r" rtl="0" eaLnBrk="1" fontAlgn="auto" latinLnBrk="0" hangingPunct="1">
                        <a:lnSpc>
                          <a:spcPct val="100000"/>
                        </a:lnSpc>
                        <a:spcBef>
                          <a:spcPts val="0"/>
                        </a:spcBef>
                        <a:spcAft>
                          <a:spcPts val="0"/>
                        </a:spcAft>
                        <a:buClrTx/>
                        <a:buSzTx/>
                        <a:buFontTx/>
                        <a:buNone/>
                      </a:pPr>
                      <a:r>
                        <a:rPr lang="en-US" sz="1400" b="1" kern="1200" spc="-40" baseline="0" dirty="0">
                          <a:solidFill>
                            <a:schemeClr val="dk1"/>
                          </a:solidFill>
                          <a:effectLst/>
                          <a:latin typeface="Arial"/>
                          <a:ea typeface="+mn-ea"/>
                          <a:cs typeface="Arial"/>
                        </a:rPr>
                        <a:t>$      8,379,085</a:t>
                      </a:r>
                    </a:p>
                  </a:txBody>
                  <a:tcPr>
                    <a:lnL w="12700" cap="flat" cmpd="sng" algn="ctr">
                      <a:solidFill>
                        <a:srgbClr val="1071BD"/>
                      </a:solidFill>
                      <a:prstDash val="solid"/>
                      <a:round/>
                      <a:headEnd type="none" w="med" len="med"/>
                      <a:tailEnd type="none" w="med" len="med"/>
                    </a:lnL>
                    <a:lnR w="12700" cap="flat" cmpd="sng" algn="ctr">
                      <a:solidFill>
                        <a:srgbClr val="1071BD"/>
                      </a:solidFill>
                      <a:prstDash val="solid"/>
                      <a:round/>
                      <a:headEnd type="none" w="med" len="med"/>
                      <a:tailEnd type="none" w="med" len="med"/>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CCD5E8"/>
                    </a:solidFill>
                  </a:tcP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r"/>
                      <a:r>
                        <a:rPr lang="en-US" sz="1400" b="1" kern="1200" dirty="0">
                          <a:solidFill>
                            <a:schemeClr val="dk1"/>
                          </a:solidFill>
                          <a:latin typeface="Arial"/>
                          <a:ea typeface="+mn-ea"/>
                          <a:cs typeface="Arial"/>
                        </a:rPr>
                        <a:t>51.25%</a:t>
                      </a:r>
                    </a:p>
                  </a:txBody>
                  <a:tcPr>
                    <a:lnL w="12700" cap="flat" cmpd="sng" algn="ctr">
                      <a:solidFill>
                        <a:srgbClr val="1071BD"/>
                      </a:solidFill>
                      <a:prstDash val="solid"/>
                      <a:round/>
                      <a:headEnd type="none" w="med" len="med"/>
                      <a:tailEnd type="none" w="med" len="med"/>
                    </a:lnL>
                    <a:lnR w="12700" cmpd="sng">
                      <a:solidFill>
                        <a:srgbClr val="1071BD"/>
                      </a:solidFill>
                    </a:lnR>
                    <a:lnT w="12700" cap="flat" cmpd="sng" algn="ctr">
                      <a:solidFill>
                        <a:srgbClr val="1071BD"/>
                      </a:solidFill>
                      <a:prstDash val="solid"/>
                      <a:round/>
                      <a:headEnd type="none" w="med" len="med"/>
                      <a:tailEnd type="none" w="med" len="med"/>
                    </a:lnT>
                    <a:lnB w="12700" cmpd="sng">
                      <a:solidFill>
                        <a:srgbClr val="1071BD"/>
                      </a:solidFill>
                    </a:lnB>
                    <a:lnTlToBr w="12700" cmpd="sng">
                      <a:noFill/>
                      <a:prstDash val="solid"/>
                    </a:lnTlToBr>
                    <a:lnBlToTr w="12700" cmpd="sng">
                      <a:noFill/>
                      <a:prstDash val="solid"/>
                    </a:lnBlToTr>
                    <a:solidFill>
                      <a:srgbClr val="CCD5E8"/>
                    </a:solidFill>
                  </a:tcPr>
                </a:tc>
                <a:extLst>
                  <a:ext uri="{0D108BD9-81ED-4DB2-BD59-A6C34878D82A}">
                    <a16:rowId xmlns:a16="http://schemas.microsoft.com/office/drawing/2014/main" val="10000"/>
                  </a:ext>
                </a:extLst>
              </a:tr>
              <a:tr h="46847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500" b="1" dirty="0">
                          <a:latin typeface="Arial"/>
                          <a:cs typeface="Arial"/>
                        </a:rPr>
                        <a:t>Total K-12’s FY26 </a:t>
                      </a:r>
                      <a:r>
                        <a:rPr lang="en-US" sz="1500" b="1" baseline="0" dirty="0">
                          <a:latin typeface="Arial"/>
                          <a:cs typeface="Arial"/>
                        </a:rPr>
                        <a:t>State Support Request</a:t>
                      </a:r>
                      <a:endParaRPr lang="en-US" sz="1500" b="1" dirty="0">
                        <a:latin typeface="Arial"/>
                        <a:cs typeface="Arial"/>
                      </a:endParaRPr>
                    </a:p>
                  </a:txBody>
                  <a:tcPr anchor="ct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500" b="1" kern="1200" baseline="0" dirty="0">
                          <a:solidFill>
                            <a:schemeClr val="dk1"/>
                          </a:solidFill>
                          <a:latin typeface="Arial"/>
                          <a:ea typeface="+mn-ea"/>
                          <a:cs typeface="Arial"/>
                        </a:rPr>
                        <a:t>$3,336,677,560</a:t>
                      </a:r>
                    </a:p>
                  </a:txBody>
                  <a:tcPr anchor="ct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500" b="1" kern="1200" spc="-110" baseline="0" dirty="0">
                          <a:solidFill>
                            <a:schemeClr val="dk1"/>
                          </a:solidFill>
                          <a:latin typeface="Arial"/>
                          <a:ea typeface="+mn-ea"/>
                          <a:cs typeface="Arial"/>
                        </a:rPr>
                        <a:t>100.00%</a:t>
                      </a:r>
                    </a:p>
                  </a:txBody>
                  <a:tcPr anchor="ct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500" b="1" kern="1200" spc="-30" baseline="0" dirty="0">
                          <a:solidFill>
                            <a:schemeClr val="dk1"/>
                          </a:solidFill>
                          <a:latin typeface="Arial"/>
                          <a:ea typeface="+mn-ea"/>
                          <a:cs typeface="Arial"/>
                        </a:rPr>
                        <a:t>$  27,131,703</a:t>
                      </a:r>
                    </a:p>
                  </a:txBody>
                  <a:tcPr anchor="ct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500" b="1" kern="1200" dirty="0">
                          <a:solidFill>
                            <a:schemeClr val="dk1"/>
                          </a:solidFill>
                          <a:latin typeface="Arial"/>
                          <a:ea typeface="+mn-ea"/>
                          <a:cs typeface="Arial"/>
                        </a:rPr>
                        <a:t>0.82%</a:t>
                      </a:r>
                    </a:p>
                  </a:txBody>
                  <a:tcPr anchor="ctr">
                    <a:lnL w="12700" cmpd="sng">
                      <a:solidFill>
                        <a:srgbClr val="1071BD"/>
                      </a:solidFill>
                    </a:lnL>
                    <a:lnR w="12700" cmpd="sng">
                      <a:solidFill>
                        <a:srgbClr val="1071BD"/>
                      </a:solidFill>
                    </a:lnR>
                    <a:lnT w="12700" cmpd="sng">
                      <a:solidFill>
                        <a:srgbClr val="1071BD"/>
                      </a:solidFill>
                    </a:lnT>
                    <a:lnB w="12700" cmpd="sng">
                      <a:solidFill>
                        <a:srgbClr val="1071BD"/>
                      </a:solid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08471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MDE FY </a:t>
            </a:r>
            <a:r>
              <a:rPr lang="en-US" dirty="0">
                <a:latin typeface="Arial"/>
                <a:cs typeface="Arial"/>
              </a:rPr>
              <a:t>2026</a:t>
            </a:r>
            <a:r>
              <a:rPr lang="en-US" sz="2400" dirty="0">
                <a:latin typeface="Arial"/>
                <a:cs typeface="Arial"/>
              </a:rPr>
              <a:t> Request - State Funds Summary</a:t>
            </a:r>
            <a:r>
              <a:rPr lang="en-US" dirty="0">
                <a:latin typeface="Arial"/>
                <a:cs typeface="Arial"/>
              </a:rPr>
              <a:t> </a:t>
            </a:r>
            <a:endParaRPr lang="en-US" dirty="0">
              <a:solidFill>
                <a:srgbClr val="FF0000"/>
              </a:solidFill>
            </a:endParaRPr>
          </a:p>
        </p:txBody>
      </p:sp>
      <p:sp>
        <p:nvSpPr>
          <p:cNvPr id="7" name="Title 1">
            <a:extLst>
              <a:ext uri="{FF2B5EF4-FFF2-40B4-BE49-F238E27FC236}">
                <a16:creationId xmlns:a16="http://schemas.microsoft.com/office/drawing/2014/main" id="{48C13570-AF2F-4C41-8574-1F9BA7D1B873}"/>
              </a:ext>
            </a:extLst>
          </p:cNvPr>
          <p:cNvSpPr txBox="1">
            <a:spLocks/>
          </p:cNvSpPr>
          <p:nvPr/>
        </p:nvSpPr>
        <p:spPr>
          <a:xfrm>
            <a:off x="0" y="745323"/>
            <a:ext cx="12192000" cy="38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b="1" kern="1200">
                <a:solidFill>
                  <a:srgbClr val="003B71"/>
                </a:solidFill>
                <a:latin typeface="Arial" panose="020B0604020202020204" pitchFamily="34" charset="0"/>
                <a:ea typeface="+mj-ea"/>
                <a:cs typeface="Arial" panose="020B0604020202020204" pitchFamily="34" charset="0"/>
              </a:defRPr>
            </a:lvl1pPr>
          </a:lstStyle>
          <a:p>
            <a:pPr algn="ctr" fontAlgn="auto">
              <a:spcAft>
                <a:spcPts val="0"/>
              </a:spcAft>
            </a:pPr>
            <a:r>
              <a:rPr lang="en-US" sz="1400" dirty="0"/>
              <a:t>General Education (including MSA, MSMS &amp; MSDB) &amp; Vocational Education (CTE)</a:t>
            </a:r>
          </a:p>
        </p:txBody>
      </p:sp>
      <p:pic>
        <p:nvPicPr>
          <p:cNvPr id="4" name="Picture 3">
            <a:extLst>
              <a:ext uri="{FF2B5EF4-FFF2-40B4-BE49-F238E27FC236}">
                <a16:creationId xmlns:a16="http://schemas.microsoft.com/office/drawing/2014/main" id="{53129BEC-506D-D9E9-9289-E7119B558BC6}"/>
              </a:ext>
            </a:extLst>
          </p:cNvPr>
          <p:cNvPicPr>
            <a:picLocks noChangeAspect="1"/>
          </p:cNvPicPr>
          <p:nvPr/>
        </p:nvPicPr>
        <p:blipFill>
          <a:blip r:embed="rId3"/>
          <a:stretch>
            <a:fillRect/>
          </a:stretch>
        </p:blipFill>
        <p:spPr>
          <a:xfrm>
            <a:off x="409244" y="1231570"/>
            <a:ext cx="11373511" cy="4394860"/>
          </a:xfrm>
          <a:prstGeom prst="rect">
            <a:avLst/>
          </a:prstGeom>
        </p:spPr>
      </p:pic>
    </p:spTree>
    <p:extLst>
      <p:ext uri="{BB962C8B-B14F-4D97-AF65-F5344CB8AC3E}">
        <p14:creationId xmlns:p14="http://schemas.microsoft.com/office/powerpoint/2010/main" val="1690533071"/>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Academic Officer – Budget Highlights</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A409AEA9-1235-4E09-A613-BFC992D6D007}"/>
              </a:ext>
            </a:extLst>
          </p:cNvPr>
          <p:cNvSpPr/>
          <p:nvPr/>
        </p:nvSpPr>
        <p:spPr>
          <a:xfrm>
            <a:off x="641155" y="894042"/>
            <a:ext cx="10771395" cy="3708708"/>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Expansion of Early Childhood Education Programs – </a:t>
            </a:r>
            <a:r>
              <a:rPr kumimoji="0" lang="en-US" sz="2000" b="0" i="0" u="none" strike="noStrike" kern="1200" cap="none" spc="0" normalizeH="0" baseline="0" noProof="0" dirty="0">
                <a:ln>
                  <a:noFill/>
                </a:ln>
                <a:solidFill>
                  <a:srgbClr val="000000"/>
                </a:solidFill>
                <a:effectLst/>
                <a:uLnTx/>
                <a:uFillTx/>
                <a:latin typeface="Arial"/>
                <a:ea typeface="Calibri"/>
                <a:cs typeface="Arial"/>
              </a:rPr>
              <a:t> </a:t>
            </a:r>
            <a:r>
              <a:rPr kumimoji="0" lang="en-US" sz="2000" b="1" i="0" u="none" strike="noStrike" kern="1200" cap="none" spc="0" normalizeH="0" baseline="0" noProof="0" dirty="0">
                <a:ln>
                  <a:noFill/>
                </a:ln>
                <a:solidFill>
                  <a:srgbClr val="000000"/>
                </a:solidFill>
                <a:effectLst/>
                <a:uLnTx/>
                <a:uFillTx/>
                <a:latin typeface="Arial"/>
                <a:ea typeface="+mn-ea"/>
                <a:cs typeface="Arial"/>
              </a:rPr>
              <a:t>$51.4M</a:t>
            </a:r>
            <a:endParaRPr kumimoji="0" lang="en-US" sz="2000" b="0" i="1" u="none" strike="noStrike" kern="1200" cap="none" spc="0" normalizeH="0" baseline="0" noProof="0" dirty="0">
              <a:ln>
                <a:noFill/>
              </a:ln>
              <a:solidFill>
                <a:srgbClr val="FF0000"/>
              </a:solidFill>
              <a:effectLst/>
              <a:uLnTx/>
              <a:uFillTx/>
              <a:latin typeface="Arial"/>
              <a:ea typeface="Calibri" panose="020F0502020204030204" pitchFamily="34" charset="0"/>
              <a:cs typeface="Arial"/>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proposed budget reflects an increase in general funds of </a:t>
            </a:r>
            <a:r>
              <a:rPr kumimoji="0" lang="en-US" sz="2000" b="1" i="0" u="none" strike="noStrike" kern="1200" cap="none" spc="0" normalizeH="0" baseline="0" noProof="0" dirty="0">
                <a:ln>
                  <a:noFill/>
                </a:ln>
                <a:solidFill>
                  <a:srgbClr val="000000"/>
                </a:solidFill>
                <a:effectLst/>
                <a:uLnTx/>
                <a:uFillTx/>
                <a:latin typeface="Arial"/>
                <a:ea typeface="Calibri"/>
                <a:cs typeface="Arial"/>
              </a:rPr>
              <a:t>$</a:t>
            </a:r>
            <a:r>
              <a:rPr lang="en-US" sz="2000" b="1" dirty="0">
                <a:solidFill>
                  <a:srgbClr val="000000"/>
                </a:solidFill>
                <a:latin typeface="Arial"/>
                <a:ea typeface="Calibri"/>
                <a:cs typeface="Arial"/>
              </a:rPr>
              <a:t>6.7M</a:t>
            </a:r>
            <a:r>
              <a:rPr kumimoji="0" lang="en-US" sz="2000" b="1" i="0" u="none" strike="noStrike" kern="1200" cap="none" spc="0" normalizeH="0" baseline="0" noProof="0" dirty="0">
                <a:ln>
                  <a:noFill/>
                </a:ln>
                <a:solidFill>
                  <a:srgbClr val="000000"/>
                </a:solidFill>
                <a:effectLst/>
                <a:uLnTx/>
                <a:uFillTx/>
                <a:latin typeface="Arial"/>
                <a:ea typeface="Calibri"/>
                <a:cs typeface="Arial"/>
              </a:rPr>
              <a:t> </a:t>
            </a:r>
            <a:r>
              <a:rPr kumimoji="0" lang="en-US" sz="2000" b="0" i="0" u="none" strike="noStrike" kern="1200" cap="none" spc="0" normalizeH="0" baseline="0" noProof="0" dirty="0">
                <a:ln>
                  <a:noFill/>
                </a:ln>
                <a:solidFill>
                  <a:srgbClr val="000000"/>
                </a:solidFill>
                <a:effectLst/>
                <a:uLnTx/>
                <a:uFillTx/>
                <a:latin typeface="Arial"/>
                <a:ea typeface="Calibri"/>
                <a:cs typeface="Arial"/>
              </a:rPr>
              <a:t>over the FY25 funding level </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lvl="1" indent="-285750">
              <a:spcAft>
                <a:spcPts val="1200"/>
              </a:spcAft>
              <a:buFont typeface="Courier New,monospace" panose="02070309020205020404" pitchFamily="49" charset="0"/>
              <a:buChar char="o"/>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proposed budget will fund contract workers that help with coaching and </a:t>
            </a:r>
            <a:r>
              <a:rPr lang="en-US" sz="2000" dirty="0">
                <a:solidFill>
                  <a:srgbClr val="000000"/>
                </a:solidFill>
                <a:latin typeface="Arial"/>
                <a:ea typeface="Calibri"/>
                <a:cs typeface="Arial"/>
              </a:rPr>
              <a:t>Class Assessment Scoring System (CLASS) </a:t>
            </a:r>
            <a:r>
              <a:rPr kumimoji="0" lang="en-US" sz="2000" b="0" i="0" u="none" strike="noStrike" kern="1200" cap="none" spc="0" normalizeH="0" baseline="0" noProof="0" dirty="0">
                <a:ln>
                  <a:noFill/>
                </a:ln>
                <a:solidFill>
                  <a:srgbClr val="000000"/>
                </a:solidFill>
                <a:effectLst/>
                <a:uLnTx/>
                <a:uFillTx/>
                <a:latin typeface="Arial"/>
                <a:ea typeface="Calibri"/>
                <a:cs typeface="Arial"/>
              </a:rPr>
              <a:t>observations in state funded </a:t>
            </a:r>
            <a:r>
              <a:rPr lang="en-US" sz="2000" dirty="0">
                <a:solidFill>
                  <a:srgbClr val="000000"/>
                </a:solidFill>
                <a:latin typeface="Arial"/>
                <a:ea typeface="Calibri"/>
                <a:cs typeface="Arial"/>
              </a:rPr>
              <a:t>Pre-K</a:t>
            </a:r>
            <a:r>
              <a:rPr kumimoji="0" lang="en-US" sz="2000" b="0" i="0" u="none" strike="noStrike" kern="1200" cap="none" spc="0" normalizeH="0" baseline="0" noProof="0" dirty="0">
                <a:ln>
                  <a:noFill/>
                </a:ln>
                <a:solidFill>
                  <a:srgbClr val="000000"/>
                </a:solidFill>
                <a:effectLst/>
                <a:uLnTx/>
                <a:uFillTx/>
                <a:latin typeface="Arial"/>
                <a:ea typeface="Calibri"/>
                <a:cs typeface="Arial"/>
              </a:rPr>
              <a:t> programs</a:t>
            </a:r>
            <a:endParaRPr lang="en-US" sz="2000" b="0" i="0" u="none" strike="noStrike" kern="1200" cap="none" spc="0" normalizeH="0" baseline="0" noProof="0" dirty="0">
              <a:ln>
                <a:noFill/>
              </a:ln>
              <a:solidFill>
                <a:srgbClr val="000000"/>
              </a:solidFill>
              <a:effectLst/>
              <a:uLnTx/>
              <a:uFillTx/>
              <a:latin typeface="Arial"/>
              <a:ea typeface="Calibri"/>
              <a:cs typeface="Arial"/>
            </a:endParaRP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proposed budget will fund an additional 48 early learning coaches to serve 40 Early Learning Collaboratives and 23 State Invested Pre-K programs (approximately 478 classrooms)</a:t>
            </a: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Funds will be used to support grants to communities to provide high-quality </a:t>
            </a:r>
            <a:r>
              <a:rPr lang="en-US" sz="2000" dirty="0">
                <a:solidFill>
                  <a:srgbClr val="000000"/>
                </a:solidFill>
                <a:latin typeface="Arial"/>
                <a:cs typeface="Arial"/>
              </a:rPr>
              <a:t>Pre-K</a:t>
            </a:r>
            <a:r>
              <a:rPr kumimoji="0" lang="en-US" sz="2000" b="0" i="0" u="none" strike="noStrike" kern="1200" cap="none" spc="0" normalizeH="0" baseline="0" noProof="0" dirty="0">
                <a:ln>
                  <a:noFill/>
                </a:ln>
                <a:solidFill>
                  <a:srgbClr val="000000"/>
                </a:solidFill>
                <a:effectLst/>
                <a:uLnTx/>
                <a:uFillTx/>
                <a:latin typeface="Arial"/>
                <a:ea typeface="+mn-ea"/>
                <a:cs typeface="Arial"/>
              </a:rPr>
              <a:t> programs</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24131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Academic Officer – Budget Highlights</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E58A0318-69C9-4033-B604-154E650BE49B}"/>
              </a:ext>
            </a:extLst>
          </p:cNvPr>
          <p:cNvSpPr/>
          <p:nvPr/>
        </p:nvSpPr>
        <p:spPr>
          <a:xfrm>
            <a:off x="573243" y="763377"/>
            <a:ext cx="10518219" cy="5478423"/>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Expansion of the Literacy-Based Promotion Act – $</a:t>
            </a:r>
            <a:r>
              <a:rPr kumimoji="0" lang="en-US" sz="2000" b="1" i="0" u="none" strike="noStrike" kern="1200" cap="none" spc="0" normalizeH="0" baseline="0" noProof="0" dirty="0">
                <a:ln>
                  <a:noFill/>
                </a:ln>
                <a:solidFill>
                  <a:srgbClr val="000000"/>
                </a:solidFill>
                <a:effectLst/>
                <a:uLnTx/>
                <a:uFillTx/>
                <a:latin typeface="Arial"/>
                <a:ea typeface="+mn-ea"/>
                <a:cs typeface="Arial"/>
              </a:rPr>
              <a:t>15.4M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proposed budget reflects a minimal increase for operational expenditures</a:t>
            </a: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Provide professional development opportunities for educators focused on the implementation of evidence-based reading instruction and interventions across the state</a:t>
            </a: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Funding will continue to support literacy screeners, acceleration and intervention services, 3</a:t>
            </a:r>
            <a:r>
              <a:rPr kumimoji="0" lang="en-US" sz="1400" b="0" i="0" u="none" strike="noStrike" kern="1200" cap="none" spc="0" normalizeH="0" baseline="30000" noProof="0" dirty="0">
                <a:ln>
                  <a:noFill/>
                </a:ln>
                <a:solidFill>
                  <a:srgbClr val="000000"/>
                </a:solidFill>
                <a:effectLst/>
                <a:uLnTx/>
                <a:uFillTx/>
                <a:latin typeface="Arial"/>
                <a:ea typeface="Calibri"/>
                <a:cs typeface="Arial"/>
              </a:rPr>
              <a:t>rd</a:t>
            </a:r>
            <a:r>
              <a:rPr kumimoji="0" lang="en-US" sz="2000" b="0" i="0" u="none" strike="noStrike" kern="1200" cap="none" spc="0" normalizeH="0" baseline="0" noProof="0" dirty="0">
                <a:ln>
                  <a:noFill/>
                </a:ln>
                <a:solidFill>
                  <a:srgbClr val="000000"/>
                </a:solidFill>
                <a:effectLst/>
                <a:uLnTx/>
                <a:uFillTx/>
                <a:latin typeface="Arial"/>
                <a:ea typeface="Calibri"/>
                <a:cs typeface="Arial"/>
              </a:rPr>
              <a:t> grade summative assessment training, development and administration, and grants to districts for Educators in Residence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School Attendance Officers (SAOs) – $</a:t>
            </a:r>
            <a:r>
              <a:rPr kumimoji="0" lang="en-US" sz="2000" b="1" i="0" u="none" strike="noStrike" kern="1200" cap="none" spc="0" normalizeH="0" baseline="0" noProof="0" dirty="0">
                <a:ln>
                  <a:noFill/>
                </a:ln>
                <a:solidFill>
                  <a:srgbClr val="000000"/>
                </a:solidFill>
                <a:effectLst/>
                <a:uLnTx/>
                <a:uFillTx/>
                <a:latin typeface="Arial"/>
                <a:ea typeface="+mn-ea"/>
                <a:cs typeface="Arial"/>
              </a:rPr>
              <a:t>9.3M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proposed budget reflects an increase of </a:t>
            </a:r>
            <a:r>
              <a:rPr kumimoji="0" lang="en-US" sz="2000" b="1" i="0" u="none" strike="noStrike" kern="1200" cap="none" spc="0" normalizeH="0" baseline="0" noProof="0" dirty="0">
                <a:ln>
                  <a:noFill/>
                </a:ln>
                <a:solidFill>
                  <a:srgbClr val="000000"/>
                </a:solidFill>
                <a:effectLst/>
                <a:uLnTx/>
                <a:uFillTx/>
                <a:latin typeface="Arial"/>
                <a:ea typeface="Calibri"/>
                <a:cs typeface="Arial"/>
              </a:rPr>
              <a:t>$3.1M</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proposed budget reflects an increase to provide a </a:t>
            </a:r>
            <a:r>
              <a:rPr lang="en-US" sz="2000" dirty="0">
                <a:solidFill>
                  <a:srgbClr val="000000"/>
                </a:solidFill>
                <a:latin typeface="Arial"/>
                <a:ea typeface="Calibri"/>
                <a:cs typeface="Arial"/>
              </a:rPr>
              <a:t>School</a:t>
            </a:r>
            <a:r>
              <a:rPr kumimoji="0" lang="en-US" sz="2000" b="0" i="0" u="none" strike="noStrike" kern="1200" cap="none" spc="0" normalizeH="0" baseline="0" noProof="0" dirty="0">
                <a:ln>
                  <a:noFill/>
                </a:ln>
                <a:solidFill>
                  <a:srgbClr val="000000"/>
                </a:solidFill>
                <a:effectLst/>
                <a:uLnTx/>
                <a:uFillTx/>
                <a:latin typeface="Arial"/>
                <a:ea typeface="Calibri"/>
                <a:cs typeface="Arial"/>
              </a:rPr>
              <a:t> </a:t>
            </a:r>
            <a:r>
              <a:rPr lang="en-US" sz="2000" dirty="0">
                <a:solidFill>
                  <a:srgbClr val="000000"/>
                </a:solidFill>
                <a:latin typeface="Arial"/>
                <a:ea typeface="Calibri"/>
                <a:cs typeface="Arial"/>
              </a:rPr>
              <a:t>Attendance</a:t>
            </a:r>
            <a:r>
              <a:rPr kumimoji="0" lang="en-US" sz="2000" b="0" i="0" u="none" strike="noStrike" kern="1200" cap="none" spc="0" normalizeH="0" baseline="0" noProof="0" dirty="0">
                <a:ln>
                  <a:noFill/>
                </a:ln>
                <a:solidFill>
                  <a:srgbClr val="000000"/>
                </a:solidFill>
                <a:effectLst/>
                <a:uLnTx/>
                <a:uFillTx/>
                <a:latin typeface="Arial"/>
                <a:ea typeface="Calibri"/>
                <a:cs typeface="Arial"/>
              </a:rPr>
              <a:t> </a:t>
            </a:r>
            <a:r>
              <a:rPr lang="en-US" sz="2000" dirty="0">
                <a:solidFill>
                  <a:srgbClr val="000000"/>
                </a:solidFill>
                <a:latin typeface="Arial"/>
                <a:ea typeface="Calibri"/>
                <a:cs typeface="Arial"/>
              </a:rPr>
              <a:t>Officer</a:t>
            </a:r>
            <a:r>
              <a:rPr kumimoji="0" lang="en-US" sz="2000" b="0" i="0" u="none" strike="noStrike" kern="1200" cap="none" spc="0" normalizeH="0" baseline="0" noProof="0" dirty="0">
                <a:ln>
                  <a:noFill/>
                </a:ln>
                <a:solidFill>
                  <a:srgbClr val="000000"/>
                </a:solidFill>
                <a:effectLst/>
                <a:uLnTx/>
                <a:uFillTx/>
                <a:latin typeface="Arial"/>
                <a:ea typeface="Calibri"/>
                <a:cs typeface="Arial"/>
              </a:rPr>
              <a:t> (SAO) to each school district and increase salaries by 25%</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Funds will be allocated to districts to assume the responsibility of employing SAOs</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endParaRPr kumimoji="0" lang="en-US" sz="20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51914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Academic Officer – Budget Highlights</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D9C900C1-B436-4C98-9C32-1366D1DD0EC0}"/>
              </a:ext>
            </a:extLst>
          </p:cNvPr>
          <p:cNvSpPr/>
          <p:nvPr/>
        </p:nvSpPr>
        <p:spPr>
          <a:xfrm>
            <a:off x="649418" y="767686"/>
            <a:ext cx="10679370" cy="538609"/>
          </a:xfrm>
          <a:prstGeom prst="rect">
            <a:avLst/>
          </a:prstGeom>
        </p:spPr>
        <p:txBody>
          <a:bodyPr wrap="square" lIns="91440" tIns="45720" rIns="91440" bIns="45720" anchor="t">
            <a:spAutoFit/>
          </a:bodyPr>
          <a:lstStyle/>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0000"/>
              </a:solidFill>
              <a:effectLst/>
              <a:uLnTx/>
              <a:uFillTx/>
              <a:latin typeface="Century Schoolbook" panose="02040604050505020304" pitchFamily="18"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700" b="0" i="0" u="none" strike="noStrike" kern="1200" cap="none" spc="0" normalizeH="0" baseline="0" noProof="0" dirty="0">
              <a:ln>
                <a:noFill/>
              </a:ln>
              <a:solidFill>
                <a:srgbClr val="000000"/>
              </a:solidFill>
              <a:effectLst/>
              <a:uLnTx/>
              <a:uFillTx/>
              <a:latin typeface="Century Schoolbook" panose="02040604050505020304" pitchFamily="18"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300" b="0" i="0" u="none" strike="noStrike" kern="1200" cap="none" spc="0" normalizeH="0" baseline="0" noProof="0" dirty="0">
              <a:ln>
                <a:noFill/>
              </a:ln>
              <a:solidFill>
                <a:srgbClr val="000000"/>
              </a:solidFill>
              <a:effectLst/>
              <a:uLnTx/>
              <a:uFillTx/>
              <a:latin typeface="Century Schoolbook" panose="02040604050505020304" pitchFamily="18"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300" b="0" i="0" u="none" strike="noStrike" kern="1200" cap="none" spc="0" normalizeH="0" baseline="0" noProof="0" dirty="0">
              <a:ln>
                <a:noFill/>
              </a:ln>
              <a:solidFill>
                <a:srgbClr val="000000"/>
              </a:solidFill>
              <a:effectLst/>
              <a:uLnTx/>
              <a:uFillTx/>
              <a:latin typeface="Century Schoolbook" panose="02040604050505020304" pitchFamily="18"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0B5A5E4F-2495-4D09-8FDD-C78277791B72}"/>
              </a:ext>
            </a:extLst>
          </p:cNvPr>
          <p:cNvSpPr/>
          <p:nvPr/>
        </p:nvSpPr>
        <p:spPr>
          <a:xfrm>
            <a:off x="722899" y="942939"/>
            <a:ext cx="10605889" cy="4411464"/>
          </a:xfrm>
          <a:prstGeom prst="rect">
            <a:avLst/>
          </a:prstGeom>
        </p:spPr>
        <p:txBody>
          <a:bodyPr wrap="square" lIns="91440" tIns="45720" rIns="91440" bIns="45720" anchor="t">
            <a:spAutoFit/>
          </a:bodyPr>
          <a:lstStyle/>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Dropout Prevention </a:t>
            </a:r>
            <a:r>
              <a:rPr kumimoji="0" lang="en-US" sz="2000" b="1" i="0" u="none" strike="noStrike" kern="1200" cap="none" spc="-10" normalizeH="0" baseline="0" noProof="0" dirty="0">
                <a:ln>
                  <a:noFill/>
                </a:ln>
                <a:solidFill>
                  <a:srgbClr val="000000"/>
                </a:solidFill>
                <a:effectLst/>
                <a:uLnTx/>
                <a:uFillTx/>
                <a:latin typeface="Arial"/>
                <a:ea typeface="Calibri"/>
                <a:cs typeface="Arial"/>
              </a:rPr>
              <a:t>– $114K</a:t>
            </a: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request includes an increase of </a:t>
            </a:r>
            <a:r>
              <a:rPr kumimoji="0" lang="en-US" sz="2000" b="1" i="0" u="none" strike="noStrike" kern="1200" cap="none" spc="0" normalizeH="0" baseline="0" noProof="0" dirty="0">
                <a:ln>
                  <a:noFill/>
                </a:ln>
                <a:solidFill>
                  <a:srgbClr val="000000"/>
                </a:solidFill>
                <a:effectLst/>
                <a:uLnTx/>
                <a:uFillTx/>
                <a:latin typeface="Arial"/>
                <a:ea typeface="+mn-ea"/>
                <a:cs typeface="Arial"/>
              </a:rPr>
              <a:t>$100K </a:t>
            </a:r>
            <a:r>
              <a:rPr kumimoji="0" lang="en-US" sz="2000" b="0" i="0" u="none" strike="noStrike" kern="1200" cap="none" spc="0" normalizeH="0" baseline="0" noProof="0" dirty="0">
                <a:ln>
                  <a:noFill/>
                </a:ln>
                <a:solidFill>
                  <a:srgbClr val="000000"/>
                </a:solidFill>
                <a:effectLst/>
                <a:uLnTx/>
                <a:uFillTx/>
                <a:latin typeface="Arial"/>
                <a:ea typeface="+mn-ea"/>
                <a:cs typeface="Arial"/>
              </a:rPr>
              <a:t>for an additional position to serve as the Dropout Prevention Director to manage the Dropout Prevention Plans submitted by districts</a:t>
            </a:r>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indent="-285750">
              <a:spcAft>
                <a:spcPts val="400"/>
              </a:spcAft>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Innovative Programs</a:t>
            </a:r>
            <a:r>
              <a:rPr lang="en-US" sz="2000" b="1" dirty="0">
                <a:solidFill>
                  <a:srgbClr val="000000"/>
                </a:solidFill>
                <a:latin typeface="Arial"/>
                <a:ea typeface="Calibri"/>
                <a:cs typeface="Arial"/>
              </a:rPr>
              <a:t> </a:t>
            </a:r>
            <a:r>
              <a:rPr kumimoji="0" lang="en-US" sz="2000" b="1" i="0" u="none" strike="noStrike" kern="1200" cap="none" spc="-10" normalizeH="0" baseline="0" noProof="0" dirty="0">
                <a:ln>
                  <a:noFill/>
                </a:ln>
                <a:solidFill>
                  <a:srgbClr val="000000"/>
                </a:solidFill>
                <a:effectLst/>
                <a:uLnTx/>
                <a:uFillTx/>
                <a:latin typeface="Arial"/>
                <a:ea typeface="Calibri"/>
                <a:cs typeface="Arial"/>
              </a:rPr>
              <a:t>– $3.4M</a:t>
            </a: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r</a:t>
            </a:r>
            <a:r>
              <a:rPr kumimoji="0" lang="en-US" sz="2000" b="0" i="0" u="none" strike="noStrike" kern="1200" cap="none" spc="0" normalizeH="0" baseline="0" noProof="0" dirty="0">
                <a:ln>
                  <a:noFill/>
                </a:ln>
                <a:solidFill>
                  <a:srgbClr val="000000"/>
                </a:solidFill>
                <a:effectLst/>
                <a:uLnTx/>
                <a:uFillTx/>
                <a:latin typeface="Arial"/>
                <a:ea typeface="+mn-ea"/>
                <a:cs typeface="Arial"/>
              </a:rPr>
              <a:t>equest includes an increase of </a:t>
            </a:r>
            <a:r>
              <a:rPr kumimoji="0" lang="en-US" sz="2000" b="1" i="0" u="none" strike="noStrike" kern="1200" cap="none" spc="0" normalizeH="0" baseline="0" noProof="0" dirty="0">
                <a:ln>
                  <a:noFill/>
                </a:ln>
                <a:solidFill>
                  <a:srgbClr val="000000"/>
                </a:solidFill>
                <a:effectLst/>
                <a:uLnTx/>
                <a:uFillTx/>
                <a:latin typeface="Arial"/>
                <a:ea typeface="+mn-ea"/>
                <a:cs typeface="Arial"/>
              </a:rPr>
              <a:t>$3M </a:t>
            </a:r>
            <a:r>
              <a:rPr kumimoji="0" lang="en-US" sz="2000" b="0" i="0" u="none" strike="noStrike" kern="1200" cap="none" spc="0" normalizeH="0" baseline="0" noProof="0" dirty="0">
                <a:ln>
                  <a:noFill/>
                </a:ln>
                <a:solidFill>
                  <a:srgbClr val="000000"/>
                </a:solidFill>
                <a:effectLst/>
                <a:uLnTx/>
                <a:uFillTx/>
                <a:latin typeface="Arial"/>
                <a:ea typeface="+mn-ea"/>
                <a:cs typeface="Arial"/>
              </a:rPr>
              <a:t>to reinstitute a </a:t>
            </a:r>
            <a:r>
              <a:rPr lang="en-US" sz="2000" dirty="0">
                <a:solidFill>
                  <a:srgbClr val="000000"/>
                </a:solidFill>
                <a:latin typeface="Arial"/>
                <a:cs typeface="Arial"/>
              </a:rPr>
              <a:t>college-and-career</a:t>
            </a:r>
            <a:r>
              <a:rPr kumimoji="0" lang="en-US" sz="2000" b="0" i="0" u="none" strike="noStrike" kern="1200" cap="none" spc="0" normalizeH="0" baseline="0" noProof="0" dirty="0">
                <a:ln>
                  <a:noFill/>
                </a:ln>
                <a:solidFill>
                  <a:srgbClr val="000000"/>
                </a:solidFill>
                <a:effectLst/>
                <a:uLnTx/>
                <a:uFillTx/>
                <a:latin typeface="Arial"/>
                <a:ea typeface="+mn-ea"/>
                <a:cs typeface="Arial"/>
              </a:rPr>
              <a:t> </a:t>
            </a:r>
            <a:r>
              <a:rPr lang="en-US" sz="2000" dirty="0">
                <a:solidFill>
                  <a:srgbClr val="000000"/>
                </a:solidFill>
                <a:latin typeface="Arial"/>
                <a:cs typeface="Arial"/>
              </a:rPr>
              <a:t>readiness</a:t>
            </a:r>
            <a:r>
              <a:rPr kumimoji="0" lang="en-US" sz="2000" b="0" i="0" u="none" strike="noStrike" kern="1200" cap="none" spc="0" normalizeH="0" baseline="0" noProof="0" dirty="0">
                <a:ln>
                  <a:noFill/>
                </a:ln>
                <a:solidFill>
                  <a:srgbClr val="000000"/>
                </a:solidFill>
                <a:effectLst/>
                <a:uLnTx/>
                <a:uFillTx/>
                <a:latin typeface="Arial"/>
                <a:ea typeface="+mn-ea"/>
                <a:cs typeface="Arial"/>
              </a:rPr>
              <a:t> </a:t>
            </a:r>
            <a:r>
              <a:rPr lang="en-US" sz="2000" dirty="0">
                <a:solidFill>
                  <a:srgbClr val="000000"/>
                </a:solidFill>
                <a:latin typeface="Arial"/>
                <a:cs typeface="Arial"/>
              </a:rPr>
              <a:t>platform</a:t>
            </a:r>
            <a:r>
              <a:rPr kumimoji="0" lang="en-US" sz="2000" b="0" i="0" u="none" strike="noStrike" kern="1200" cap="none" spc="0" normalizeH="0" baseline="0" noProof="0" dirty="0">
                <a:ln>
                  <a:noFill/>
                </a:ln>
                <a:solidFill>
                  <a:srgbClr val="000000"/>
                </a:solidFill>
                <a:effectLst/>
                <a:uLnTx/>
                <a:uFillTx/>
                <a:latin typeface="Arial"/>
                <a:ea typeface="+mn-ea"/>
                <a:cs typeface="Arial"/>
              </a:rPr>
              <a:t> and continuing the work of developing career-centered learning through the career academy model</a:t>
            </a: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Grants will be provided to support the work of </a:t>
            </a:r>
            <a:r>
              <a:rPr lang="en-US" sz="2000" dirty="0">
                <a:solidFill>
                  <a:srgbClr val="000000"/>
                </a:solidFill>
                <a:latin typeface="Arial"/>
                <a:cs typeface="Arial"/>
              </a:rPr>
              <a:t>Districts</a:t>
            </a:r>
            <a:r>
              <a:rPr kumimoji="0" lang="en-US" sz="2000" b="0" i="0" u="none" strike="noStrike" kern="1200" cap="none" spc="0" normalizeH="0" baseline="0" noProof="0" dirty="0">
                <a:ln>
                  <a:noFill/>
                </a:ln>
                <a:solidFill>
                  <a:srgbClr val="000000"/>
                </a:solidFill>
                <a:effectLst/>
                <a:uLnTx/>
                <a:uFillTx/>
                <a:latin typeface="Arial"/>
                <a:ea typeface="+mn-ea"/>
                <a:cs typeface="Arial"/>
              </a:rPr>
              <a:t> and Schools of Innovation through </a:t>
            </a:r>
            <a:r>
              <a:rPr lang="en-US" sz="2000" dirty="0">
                <a:solidFill>
                  <a:srgbClr val="000000"/>
                </a:solidFill>
                <a:latin typeface="Arial"/>
                <a:cs typeface="Arial"/>
              </a:rPr>
              <a:t>professional</a:t>
            </a:r>
            <a:r>
              <a:rPr kumimoji="0" lang="en-US" sz="2000" b="0" i="0" u="none" strike="noStrike" kern="1200" cap="none" spc="0" normalizeH="0" baseline="0" noProof="0" dirty="0">
                <a:ln>
                  <a:noFill/>
                </a:ln>
                <a:solidFill>
                  <a:srgbClr val="000000"/>
                </a:solidFill>
                <a:effectLst/>
                <a:uLnTx/>
                <a:uFillTx/>
                <a:latin typeface="Arial"/>
                <a:ea typeface="+mn-ea"/>
                <a:cs typeface="Arial"/>
              </a:rPr>
              <a:t> </a:t>
            </a:r>
            <a:r>
              <a:rPr lang="en-US" sz="2000" dirty="0">
                <a:solidFill>
                  <a:srgbClr val="000000"/>
                </a:solidFill>
                <a:latin typeface="Arial"/>
                <a:cs typeface="Arial"/>
              </a:rPr>
              <a:t>development</a:t>
            </a:r>
            <a:r>
              <a:rPr kumimoji="0" lang="en-US" sz="2000" b="0" i="0" u="none" strike="noStrike" kern="1200" cap="none" spc="0" normalizeH="0" baseline="0" noProof="0" dirty="0">
                <a:ln>
                  <a:noFill/>
                </a:ln>
                <a:solidFill>
                  <a:srgbClr val="000000"/>
                </a:solidFill>
                <a:effectLst/>
                <a:uLnTx/>
                <a:uFillTx/>
                <a:latin typeface="Arial"/>
                <a:ea typeface="+mn-ea"/>
                <a:cs typeface="Arial"/>
              </a:rPr>
              <a:t>, </a:t>
            </a:r>
            <a:r>
              <a:rPr lang="en-US" sz="2000" dirty="0">
                <a:solidFill>
                  <a:srgbClr val="000000"/>
                </a:solidFill>
                <a:latin typeface="Arial"/>
                <a:cs typeface="Arial"/>
              </a:rPr>
              <a:t>technical</a:t>
            </a:r>
            <a:r>
              <a:rPr kumimoji="0" lang="en-US" sz="2000" b="0" i="0" u="none" strike="noStrike" kern="1200" cap="none" spc="0" normalizeH="0" baseline="0" noProof="0" dirty="0">
                <a:ln>
                  <a:noFill/>
                </a:ln>
                <a:solidFill>
                  <a:srgbClr val="000000"/>
                </a:solidFill>
                <a:effectLst/>
                <a:uLnTx/>
                <a:uFillTx/>
                <a:latin typeface="Arial"/>
                <a:ea typeface="+mn-ea"/>
                <a:cs typeface="Arial"/>
              </a:rPr>
              <a:t> </a:t>
            </a:r>
            <a:r>
              <a:rPr lang="en-US" sz="2000" dirty="0">
                <a:solidFill>
                  <a:srgbClr val="000000"/>
                </a:solidFill>
                <a:latin typeface="Arial"/>
                <a:cs typeface="Arial"/>
              </a:rPr>
              <a:t>assistance</a:t>
            </a:r>
            <a:r>
              <a:rPr kumimoji="0" lang="en-US" sz="2000" b="0" i="0" u="none" strike="noStrike" kern="1200" cap="none" spc="0" normalizeH="0" baseline="0" noProof="0" dirty="0">
                <a:ln>
                  <a:noFill/>
                </a:ln>
                <a:solidFill>
                  <a:srgbClr val="000000"/>
                </a:solidFill>
                <a:effectLst/>
                <a:uLnTx/>
                <a:uFillTx/>
                <a:latin typeface="Arial"/>
                <a:ea typeface="+mn-ea"/>
                <a:cs typeface="Arial"/>
              </a:rPr>
              <a:t> and any support for future Districts of Innovation</a:t>
            </a:r>
          </a:p>
          <a:p>
            <a:pPr marL="457200" marR="0" lvl="1"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srgbClr val="000000"/>
              </a:solidFill>
              <a:effectLst/>
              <a:highlight>
                <a:srgbClr val="FFFF00"/>
              </a:highlight>
              <a:uLnTx/>
              <a:uFillTx/>
              <a:latin typeface="Arial"/>
              <a:ea typeface="+mn-ea"/>
              <a:cs typeface="Arial"/>
            </a:endParaRPr>
          </a:p>
        </p:txBody>
      </p:sp>
    </p:spTree>
    <p:extLst>
      <p:ext uri="{BB962C8B-B14F-4D97-AF65-F5344CB8AC3E}">
        <p14:creationId xmlns:p14="http://schemas.microsoft.com/office/powerpoint/2010/main" val="1958153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Academic Officer – Budget Highlights</a:t>
            </a:r>
            <a:r>
              <a:rPr lang="en-US" dirty="0">
                <a:latin typeface="Arial"/>
                <a:cs typeface="Arial"/>
              </a:rPr>
              <a:t>    </a:t>
            </a:r>
            <a:r>
              <a:rPr lang="en-US" dirty="0">
                <a:solidFill>
                  <a:srgbClr val="FF0000"/>
                </a:solidFill>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F007C632-A78C-4593-83EC-AFE8F3F23170}"/>
              </a:ext>
            </a:extLst>
          </p:cNvPr>
          <p:cNvSpPr/>
          <p:nvPr/>
        </p:nvSpPr>
        <p:spPr>
          <a:xfrm>
            <a:off x="700350" y="700897"/>
            <a:ext cx="10318157" cy="6514604"/>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 b="1" i="0" u="none" strike="noStrike" kern="1200" cap="none" spc="0" normalizeH="0" baseline="0" noProof="0" dirty="0">
              <a:ln>
                <a:noFill/>
              </a:ln>
              <a:solidFill>
                <a:srgbClr val="000000"/>
              </a:solidFill>
              <a:effectLst/>
              <a:uLnTx/>
              <a:uFillTx/>
              <a:latin typeface="Century Schoolbook" panose="02040604050505020304" pitchFamily="18"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Mississippi School for Mathematics and Science (MSMS) – $5.6M</a:t>
            </a:r>
            <a:endParaRPr kumimoji="0" lang="en-US" sz="200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L="1257300" lvl="1" indent="-342900">
              <a:spcAft>
                <a:spcPts val="400"/>
              </a:spcAft>
              <a:buFont typeface="Courier New" panose="02070309020205020404" pitchFamily="49" charset="0"/>
              <a:buChar char="o"/>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request reflects</a:t>
            </a:r>
            <a:r>
              <a:rPr kumimoji="0" lang="en-US" sz="2000" b="0" i="0" u="none" strike="noStrike" kern="1200" cap="none" spc="0" normalizeH="0" baseline="0" noProof="0" dirty="0">
                <a:ln>
                  <a:noFill/>
                </a:ln>
                <a:solidFill>
                  <a:srgbClr val="000000"/>
                </a:solidFill>
                <a:effectLst/>
                <a:uLnTx/>
                <a:uFillTx/>
                <a:latin typeface="Arial"/>
                <a:ea typeface="+mn-ea"/>
                <a:cs typeface="Arial"/>
              </a:rPr>
              <a:t> an increase of </a:t>
            </a:r>
            <a:r>
              <a:rPr kumimoji="0" lang="en-US" sz="2000" b="1" i="0" u="none" strike="noStrike" kern="1200" cap="none" spc="0" normalizeH="0" baseline="0" noProof="0" dirty="0">
                <a:ln>
                  <a:noFill/>
                </a:ln>
                <a:solidFill>
                  <a:srgbClr val="000000"/>
                </a:solidFill>
                <a:effectLst/>
                <a:uLnTx/>
                <a:uFillTx/>
                <a:latin typeface="Arial"/>
                <a:ea typeface="+mn-ea"/>
                <a:cs typeface="Arial"/>
              </a:rPr>
              <a:t>$435K</a:t>
            </a:r>
            <a:r>
              <a:rPr kumimoji="0" lang="en-US" sz="2000" b="0" i="0" u="none" strike="noStrike" kern="1200" cap="none" spc="0" normalizeH="0" baseline="0" noProof="0" dirty="0">
                <a:ln>
                  <a:noFill/>
                </a:ln>
                <a:solidFill>
                  <a:srgbClr val="000000"/>
                </a:solidFill>
                <a:effectLst/>
                <a:uLnTx/>
                <a:uFillTx/>
                <a:latin typeface="Arial"/>
                <a:ea typeface="+mn-ea"/>
                <a:cs typeface="Arial"/>
              </a:rPr>
              <a:t> over FY25 level to include the cost of two new positions (Business Manager and Computer Science/Engineering </a:t>
            </a:r>
            <a:r>
              <a:rPr lang="en-US" sz="2000" dirty="0">
                <a:solidFill>
                  <a:srgbClr val="000000"/>
                </a:solidFill>
                <a:latin typeface="Arial"/>
                <a:cs typeface="Arial"/>
              </a:rPr>
              <a:t>position</a:t>
            </a:r>
            <a:r>
              <a:rPr kumimoji="0" lang="en-US" sz="2000" b="0" i="0" u="none" strike="noStrike" kern="1200" cap="none" spc="0" normalizeH="0" baseline="0" noProof="0" dirty="0">
                <a:ln>
                  <a:noFill/>
                </a:ln>
                <a:solidFill>
                  <a:srgbClr val="000000"/>
                </a:solidFill>
                <a:effectLst/>
                <a:uLnTx/>
                <a:uFillTx/>
                <a:latin typeface="Arial"/>
                <a:ea typeface="+mn-ea"/>
                <a:cs typeface="Arial"/>
              </a:rPr>
              <a:t>), the purchase of a school bus, renovations, improvements and an increase in operating costs​</a:t>
            </a:r>
          </a:p>
          <a:p>
            <a:pPr marL="914400" marR="0" lvl="1" indent="0" algn="l" defTabSz="914400" rtl="0" eaLnBrk="1" fontAlgn="auto" latinLnBrk="0" hangingPunct="1">
              <a:lnSpc>
                <a:spcPct val="100000"/>
              </a:lnSpc>
              <a:spcBef>
                <a:spcPts val="0"/>
              </a:spcBef>
              <a:spcAft>
                <a:spcPts val="40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Mississippi School of the Arts (MSA) – </a:t>
            </a:r>
            <a:r>
              <a:rPr kumimoji="0" lang="en-US" sz="2000" b="1" i="0" u="none" strike="noStrike" kern="1200" cap="none" spc="0" normalizeH="0" baseline="0" noProof="0" dirty="0">
                <a:ln>
                  <a:noFill/>
                </a:ln>
                <a:solidFill>
                  <a:srgbClr val="000000"/>
                </a:solidFill>
                <a:effectLst/>
                <a:uLnTx/>
                <a:uFillTx/>
                <a:latin typeface="Arial"/>
                <a:ea typeface="+mn-ea"/>
                <a:cs typeface="Arial"/>
              </a:rPr>
              <a:t>$4.1M</a:t>
            </a:r>
            <a:endParaRPr kumimoji="0" lang="en-US" sz="200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L="1257300" marR="0" lvl="1" indent="-342900" algn="l" defTabSz="914400" rtl="0" eaLnBrk="1" fontAlgn="auto" latinLnBrk="0" hangingPunct="1">
              <a:lnSpc>
                <a:spcPct val="100000"/>
              </a:lnSpc>
              <a:spcBef>
                <a:spcPts val="0"/>
              </a:spcBef>
              <a:spcAft>
                <a:spcPts val="4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request reflects an increase of </a:t>
            </a:r>
            <a:r>
              <a:rPr kumimoji="0" lang="en-US" sz="2000" b="1" i="0" u="none" strike="noStrike" kern="1200" cap="none" spc="0" normalizeH="0" baseline="0" noProof="0" dirty="0">
                <a:ln>
                  <a:noFill/>
                </a:ln>
                <a:solidFill>
                  <a:srgbClr val="000000"/>
                </a:solidFill>
                <a:effectLst/>
                <a:uLnTx/>
                <a:uFillTx/>
                <a:latin typeface="Arial"/>
                <a:ea typeface="Calibri"/>
                <a:cs typeface="Arial"/>
              </a:rPr>
              <a:t>$443K </a:t>
            </a:r>
            <a:r>
              <a:rPr kumimoji="0" lang="en-US" sz="2000" b="0" i="0" u="none" strike="noStrike" kern="1200" cap="none" spc="0" normalizeH="0" baseline="0" noProof="0" dirty="0">
                <a:ln>
                  <a:noFill/>
                </a:ln>
                <a:solidFill>
                  <a:srgbClr val="000000"/>
                </a:solidFill>
                <a:effectLst/>
                <a:uLnTx/>
                <a:uFillTx/>
                <a:latin typeface="Arial"/>
                <a:ea typeface="Calibri"/>
                <a:cs typeface="Arial"/>
              </a:rPr>
              <a:t>to include three additional positions (Nurse, General Service, and Resident Education Parent) and an increase in all operating costs (staff, security, food, facilities, utilities, maintenance, etc.)</a:t>
            </a:r>
          </a:p>
          <a:p>
            <a:pPr marL="742950" marR="0" lvl="1" indent="-285750" algn="l" defTabSz="914400" rtl="0" eaLnBrk="1" fontAlgn="auto" latinLnBrk="0" hangingPunct="1">
              <a:lnSpc>
                <a:spcPct val="100000"/>
              </a:lnSpc>
              <a:spcBef>
                <a:spcPts val="0"/>
              </a:spcBef>
              <a:spcAft>
                <a:spcPts val="40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Mississippi School for the Deaf &amp; the Blind (MSDB) – </a:t>
            </a:r>
            <a:r>
              <a:rPr kumimoji="0" lang="en-US" sz="2000" b="1" i="0" u="none" strike="noStrike" kern="1200" cap="none" spc="0" normalizeH="0" baseline="0" noProof="0" dirty="0">
                <a:ln>
                  <a:noFill/>
                </a:ln>
                <a:solidFill>
                  <a:srgbClr val="000000"/>
                </a:solidFill>
                <a:effectLst/>
                <a:uLnTx/>
                <a:uFillTx/>
                <a:latin typeface="Arial"/>
                <a:ea typeface="+mn-ea"/>
                <a:cs typeface="Arial"/>
              </a:rPr>
              <a:t>$13.6M</a:t>
            </a:r>
            <a:endParaRPr kumimoji="0" lang="en-US" sz="200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L="1257300" marR="0" lvl="1" indent="-342900" algn="l" defTabSz="914400" rtl="0" eaLnBrk="1" fontAlgn="auto" latinLnBrk="0" hangingPunct="1">
              <a:lnSpc>
                <a:spcPct val="100000"/>
              </a:lnSpc>
              <a:spcBef>
                <a:spcPts val="0"/>
              </a:spcBef>
              <a:spcAft>
                <a:spcPts val="4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The request reflects an increase of </a:t>
            </a:r>
            <a:r>
              <a:rPr kumimoji="0" lang="en-US" sz="2000" b="1" i="0" u="none" strike="noStrike" kern="1200" cap="none" spc="0" normalizeH="0" baseline="0" noProof="0" dirty="0">
                <a:ln>
                  <a:noFill/>
                </a:ln>
                <a:solidFill>
                  <a:srgbClr val="000000"/>
                </a:solidFill>
                <a:effectLst/>
                <a:uLnTx/>
                <a:uFillTx/>
                <a:latin typeface="Arial"/>
                <a:ea typeface="Calibri"/>
                <a:cs typeface="Arial"/>
              </a:rPr>
              <a:t>$1.6M </a:t>
            </a:r>
            <a:r>
              <a:rPr kumimoji="0" lang="en-US" sz="2000" b="0" i="0" u="none" strike="noStrike" kern="1200" cap="none" spc="0" normalizeH="0" baseline="0" noProof="0" dirty="0">
                <a:ln>
                  <a:noFill/>
                </a:ln>
                <a:solidFill>
                  <a:srgbClr val="000000"/>
                </a:solidFill>
                <a:effectLst/>
                <a:uLnTx/>
                <a:uFillTx/>
                <a:latin typeface="Arial"/>
                <a:ea typeface="+mn-ea"/>
                <a:cs typeface="Arial"/>
              </a:rPr>
              <a:t>over FY25 level to provide additional funds to cover the increasing cost of supplies (braille textbooks, utility, fuel, repairs and services because of inflation</a:t>
            </a:r>
            <a:r>
              <a:rPr lang="en-US" sz="2000" dirty="0">
                <a:solidFill>
                  <a:srgbClr val="000000"/>
                </a:solidFill>
                <a:latin typeface="Arial"/>
                <a:cs typeface="Arial"/>
              </a:rPr>
              <a:t>)</a:t>
            </a:r>
            <a:endParaRPr lang="en-US" sz="2000" b="0" i="0" u="none" strike="noStrike" kern="1200" cap="none" spc="0" normalizeH="0" baseline="0" noProof="0" dirty="0">
              <a:ln>
                <a:noFill/>
              </a:ln>
              <a:solidFill>
                <a:srgbClr val="000000"/>
              </a:solidFill>
              <a:effectLst/>
              <a:uLnTx/>
              <a:uFillTx/>
              <a:latin typeface="Arial"/>
              <a:cs typeface="Arial"/>
            </a:endParaRPr>
          </a:p>
          <a:p>
            <a:pPr marL="1257300" marR="0" lvl="1" indent="-342900" algn="l" defTabSz="914400" rtl="0" eaLnBrk="1" fontAlgn="auto" latinLnBrk="0" hangingPunct="1">
              <a:lnSpc>
                <a:spcPct val="100000"/>
              </a:lnSpc>
              <a:spcBef>
                <a:spcPts val="0"/>
              </a:spcBef>
              <a:spcAft>
                <a:spcPts val="400"/>
              </a:spcAft>
              <a:buClrTx/>
              <a:buSzTx/>
              <a:buFont typeface="Courier New" panose="02070309020205020404" pitchFamily="49" charset="0"/>
              <a:buChar char="o"/>
              <a:tabLst/>
              <a:defRPr/>
            </a:pPr>
            <a:endParaRPr kumimoji="0" lang="en-US" sz="2000" b="0" i="0" u="none" strike="noStrike" kern="1200" cap="none" spc="0" normalizeH="0" baseline="0" noProof="0" dirty="0">
              <a:ln>
                <a:noFill/>
              </a:ln>
              <a:solidFill>
                <a:srgbClr val="000000"/>
              </a:solidFill>
              <a:effectLst/>
              <a:uLnTx/>
              <a:uFillTx/>
              <a:latin typeface="Arial"/>
              <a:ea typeface="Calibri"/>
              <a:cs typeface="Arial"/>
            </a:endParaRPr>
          </a:p>
          <a:p>
            <a:pPr marL="742950" marR="0" lvl="1" indent="-285750" algn="l" defTabSz="914400" rtl="0" eaLnBrk="1" fontAlgn="auto" latinLnBrk="0" hangingPunct="1">
              <a:lnSpc>
                <a:spcPct val="100000"/>
              </a:lnSpc>
              <a:spcBef>
                <a:spcPts val="0"/>
              </a:spcBef>
              <a:spcAft>
                <a:spcPts val="400"/>
              </a:spcAft>
              <a:buClrTx/>
              <a:buSzTx/>
              <a:buFont typeface="Courier New" panose="02070309020205020404" pitchFamily="49" charset="0"/>
              <a:buChar char="o"/>
              <a:tabLst/>
              <a:defRPr/>
            </a:pPr>
            <a:endParaRPr kumimoji="0" lang="en-US" sz="2000" b="1" i="0" u="none" strike="noStrike" kern="1200" cap="none" spc="0" normalizeH="0" baseline="0" noProof="0" dirty="0">
              <a:ln>
                <a:noFill/>
              </a:ln>
              <a:solidFill>
                <a:srgbClr val="000000"/>
              </a:solidFill>
              <a:effectLst/>
              <a:uLnTx/>
              <a:uFillTx/>
              <a:latin typeface="Arial"/>
              <a:ea typeface="Calibri"/>
              <a:cs typeface="Arial"/>
            </a:endParaRPr>
          </a:p>
          <a:p>
            <a:pPr marL="742950" marR="0" lvl="1" indent="-285750" algn="l" defTabSz="914400" rtl="0" eaLnBrk="1" fontAlgn="auto" latinLnBrk="0" hangingPunct="1">
              <a:lnSpc>
                <a:spcPct val="100000"/>
              </a:lnSpc>
              <a:spcBef>
                <a:spcPts val="0"/>
              </a:spcBef>
              <a:spcAft>
                <a:spcPts val="40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8654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Academic Officer – Budget Highlights</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95EBB6E4-8B2B-41DE-B179-6775E089502D}"/>
              </a:ext>
            </a:extLst>
          </p:cNvPr>
          <p:cNvSpPr/>
          <p:nvPr/>
        </p:nvSpPr>
        <p:spPr>
          <a:xfrm>
            <a:off x="625886" y="788189"/>
            <a:ext cx="10493496" cy="2870016"/>
          </a:xfrm>
          <a:prstGeom prst="rect">
            <a:avLst/>
          </a:prstGeom>
        </p:spPr>
        <p:txBody>
          <a:bodyPr wrap="square" lIns="91440" tIns="45720" rIns="91440" bIns="45720" anchor="t">
            <a:spAutoFit/>
          </a:bodyPr>
          <a:lstStyle/>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Secondary Education:  </a:t>
            </a:r>
            <a:r>
              <a:rPr kumimoji="0" lang="en-US" sz="2000" b="1" i="0" u="none" strike="noStrike" kern="1200" cap="none" spc="-10" normalizeH="0" baseline="0" noProof="0" dirty="0">
                <a:ln>
                  <a:noFill/>
                </a:ln>
                <a:solidFill>
                  <a:srgbClr val="000000"/>
                </a:solidFill>
                <a:effectLst/>
                <a:uLnTx/>
                <a:uFillTx/>
                <a:latin typeface="Arial"/>
                <a:ea typeface="Calibri"/>
                <a:cs typeface="Arial"/>
              </a:rPr>
              <a:t>Middle/High School Innovation &amp; Redesign – $665K</a:t>
            </a:r>
          </a:p>
          <a:p>
            <a:pPr marL="742950" marR="0" lvl="1" indent="-285750" algn="l" defTabSz="914400" rtl="0" eaLnBrk="1" fontAlgn="auto" latinLnBrk="0" hangingPunct="1">
              <a:lnSpc>
                <a:spcPct val="100000"/>
              </a:lnSpc>
              <a:spcBef>
                <a:spcPts val="0"/>
              </a:spcBef>
              <a:spcAft>
                <a:spcPts val="1200"/>
              </a:spcAft>
              <a:buClrTx/>
              <a:buSzTx/>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Requested increase of </a:t>
            </a:r>
            <a:r>
              <a:rPr kumimoji="0" lang="en-US" sz="2000" b="1" i="0" u="none" strike="noStrike" kern="1200" cap="none" spc="0" normalizeH="0" baseline="0" noProof="0" dirty="0">
                <a:ln>
                  <a:noFill/>
                </a:ln>
                <a:solidFill>
                  <a:srgbClr val="000000"/>
                </a:solidFill>
                <a:effectLst/>
                <a:uLnTx/>
                <a:uFillTx/>
                <a:latin typeface="Arial"/>
                <a:ea typeface="Calibri"/>
                <a:cs typeface="Arial"/>
              </a:rPr>
              <a:t>$282K</a:t>
            </a:r>
            <a:r>
              <a:rPr kumimoji="0" lang="en-US" sz="2000" b="0" i="0" u="none" strike="noStrike" kern="1200" cap="none" spc="0" normalizeH="0" baseline="0" noProof="0" dirty="0">
                <a:ln>
                  <a:noFill/>
                </a:ln>
                <a:solidFill>
                  <a:srgbClr val="000000"/>
                </a:solidFill>
                <a:effectLst/>
                <a:uLnTx/>
                <a:uFillTx/>
                <a:latin typeface="Arial"/>
                <a:ea typeface="Calibri"/>
                <a:cs typeface="Arial"/>
              </a:rPr>
              <a:t> will support </a:t>
            </a:r>
            <a:r>
              <a:rPr lang="en-US" sz="2000" dirty="0">
                <a:solidFill>
                  <a:srgbClr val="000000"/>
                </a:solidFill>
                <a:latin typeface="Arial"/>
                <a:ea typeface="Calibri"/>
                <a:cs typeface="Arial"/>
              </a:rPr>
              <a:t>Districts</a:t>
            </a:r>
            <a:r>
              <a:rPr kumimoji="0" lang="en-US" sz="2000" b="0" i="0" u="none" strike="noStrike" kern="1200" cap="none" spc="0" normalizeH="0" baseline="0" noProof="0" dirty="0">
                <a:ln>
                  <a:noFill/>
                </a:ln>
                <a:solidFill>
                  <a:srgbClr val="000000"/>
                </a:solidFill>
                <a:effectLst/>
                <a:uLnTx/>
                <a:uFillTx/>
                <a:latin typeface="Arial"/>
                <a:ea typeface="Calibri"/>
                <a:cs typeface="Arial"/>
              </a:rPr>
              <a:t> of </a:t>
            </a:r>
            <a:r>
              <a:rPr lang="en-US" sz="2000" dirty="0">
                <a:solidFill>
                  <a:srgbClr val="000000"/>
                </a:solidFill>
                <a:latin typeface="Arial"/>
                <a:ea typeface="Calibri"/>
                <a:cs typeface="Arial"/>
              </a:rPr>
              <a:t>Innovation</a:t>
            </a:r>
            <a:r>
              <a:rPr kumimoji="0" lang="en-US" sz="2000" b="0" i="0" u="none" strike="noStrike" kern="1200" cap="none" spc="0" normalizeH="0" baseline="0" noProof="0" dirty="0">
                <a:ln>
                  <a:noFill/>
                </a:ln>
                <a:solidFill>
                  <a:srgbClr val="000000"/>
                </a:solidFill>
                <a:effectLst/>
                <a:uLnTx/>
                <a:uFillTx/>
                <a:latin typeface="Arial"/>
                <a:ea typeface="Calibri"/>
                <a:cs typeface="Arial"/>
              </a:rPr>
              <a:t> implementation, counseling services and curriculum development</a:t>
            </a:r>
          </a:p>
          <a:p>
            <a:pPr marL="457200" marR="0" lvl="1" indent="0" algn="l" defTabSz="914400" rtl="0" eaLnBrk="1" fontAlgn="auto" latinLnBrk="0" hangingPunct="1">
              <a:lnSpc>
                <a:spcPct val="100000"/>
              </a:lnSpc>
              <a:spcBef>
                <a:spcPts val="0"/>
              </a:spcBef>
              <a:spcAft>
                <a:spcPts val="400"/>
              </a:spcAft>
              <a:buClrTx/>
              <a:buSzTx/>
              <a:buFontTx/>
              <a:buNone/>
              <a:tabLst/>
              <a:defRPr/>
            </a:pPr>
            <a:endParaRPr kumimoji="0" lang="en-US" sz="10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School Improvement – </a:t>
            </a:r>
            <a:r>
              <a:rPr kumimoji="0" lang="en-US" sz="2000" b="1" i="0" u="none" strike="noStrike" kern="1200" cap="none" spc="-10" normalizeH="0" baseline="0" noProof="0" dirty="0">
                <a:ln>
                  <a:noFill/>
                </a:ln>
                <a:solidFill>
                  <a:srgbClr val="000000"/>
                </a:solidFill>
                <a:effectLst/>
                <a:uLnTx/>
                <a:uFillTx/>
                <a:latin typeface="Arial"/>
                <a:ea typeface="Calibri"/>
                <a:cs typeface="Arial"/>
              </a:rPr>
              <a:t>$650K</a:t>
            </a:r>
            <a:endParaRPr kumimoji="0" lang="en-US" sz="2000" b="1" i="1" u="none" strike="noStrike" kern="1200" cap="none" spc="-10" normalizeH="0" baseline="0" noProof="0" dirty="0">
              <a:ln>
                <a:noFill/>
              </a:ln>
              <a:solidFill>
                <a:srgbClr val="FF0000"/>
              </a:solidFill>
              <a:effectLst/>
              <a:uLnTx/>
              <a:uFillTx/>
              <a:latin typeface="Arial"/>
              <a:ea typeface="Calibri"/>
              <a:cs typeface="Arial"/>
            </a:endParaRPr>
          </a:p>
          <a:p>
            <a:pPr marL="742950" lvl="1" indent="-285750">
              <a:spcAft>
                <a:spcPts val="1200"/>
              </a:spcAft>
              <a:buFont typeface="Courier New,monospace" panose="02070309020205020404" pitchFamily="49" charset="0"/>
              <a:buChar char="o"/>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Requested increase of </a:t>
            </a:r>
            <a:r>
              <a:rPr kumimoji="0" lang="en-US" sz="2000" b="1" i="0" u="none" strike="noStrike" kern="1200" cap="none" spc="0" normalizeH="0" baseline="0" noProof="0" dirty="0">
                <a:ln>
                  <a:noFill/>
                </a:ln>
                <a:solidFill>
                  <a:srgbClr val="000000"/>
                </a:solidFill>
                <a:effectLst/>
                <a:uLnTx/>
                <a:uFillTx/>
                <a:latin typeface="Arial"/>
                <a:ea typeface="Calibri"/>
                <a:cs typeface="Arial"/>
              </a:rPr>
              <a:t>$287K</a:t>
            </a:r>
            <a:r>
              <a:rPr kumimoji="0" lang="en-US" sz="2000" b="0" i="0" u="none" strike="noStrike" kern="1200" cap="none" spc="0" normalizeH="0" baseline="0" noProof="0" dirty="0">
                <a:ln>
                  <a:noFill/>
                </a:ln>
                <a:solidFill>
                  <a:srgbClr val="000000"/>
                </a:solidFill>
                <a:effectLst/>
                <a:uLnTx/>
                <a:uFillTx/>
                <a:latin typeface="Arial"/>
                <a:ea typeface="Calibri"/>
                <a:cs typeface="Arial"/>
              </a:rPr>
              <a:t> will provide three full-time staff members to support </a:t>
            </a:r>
            <a:r>
              <a:rPr lang="en-US" sz="2000" dirty="0">
                <a:solidFill>
                  <a:srgbClr val="000000"/>
                </a:solidFill>
                <a:latin typeface="Arial"/>
                <a:ea typeface="Calibri"/>
                <a:cs typeface="Arial"/>
              </a:rPr>
              <a:t>low-performing</a:t>
            </a:r>
            <a:r>
              <a:rPr kumimoji="0" lang="en-US" sz="2000" b="0" i="0" u="none" strike="noStrike" kern="1200" cap="none" spc="0" normalizeH="0" baseline="0" noProof="0" dirty="0">
                <a:ln>
                  <a:noFill/>
                </a:ln>
                <a:solidFill>
                  <a:srgbClr val="000000"/>
                </a:solidFill>
                <a:effectLst/>
                <a:uLnTx/>
                <a:uFillTx/>
                <a:latin typeface="Arial"/>
                <a:ea typeface="Calibri"/>
                <a:cs typeface="Arial"/>
              </a:rPr>
              <a:t> schools and districts</a:t>
            </a:r>
            <a:endParaRPr kumimoji="0" lang="en-US" sz="2000" b="1" i="0" u="none" strike="noStrike" kern="1200" cap="none" spc="0" normalizeH="0" baseline="0" noProof="0" dirty="0">
              <a:ln>
                <a:noFill/>
              </a:ln>
              <a:solidFill>
                <a:srgbClr val="000000"/>
              </a:solidFill>
              <a:effectLst/>
              <a:uLnTx/>
              <a:uFillTx/>
              <a:latin typeface="Arial"/>
              <a:ea typeface="Calibri"/>
              <a:cs typeface="Arial"/>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3062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t>Office of Chief Academic Officer</a:t>
            </a:r>
            <a:endParaRPr lang="en-US" dirty="0"/>
          </a:p>
        </p:txBody>
      </p:sp>
      <p:sp>
        <p:nvSpPr>
          <p:cNvPr id="6" name="TextBox 5">
            <a:extLst>
              <a:ext uri="{FF2B5EF4-FFF2-40B4-BE49-F238E27FC236}">
                <a16:creationId xmlns:a16="http://schemas.microsoft.com/office/drawing/2014/main" id="{1A26A267-EB9E-4627-B3E8-97FA7C52FBEC}"/>
              </a:ext>
            </a:extLst>
          </p:cNvPr>
          <p:cNvSpPr txBox="1"/>
          <p:nvPr/>
        </p:nvSpPr>
        <p:spPr>
          <a:xfrm>
            <a:off x="9699213" y="6053537"/>
            <a:ext cx="1516380" cy="215444"/>
          </a:xfrm>
          <a:prstGeom prst="rect">
            <a:avLst/>
          </a:prstGeom>
          <a:noFill/>
        </p:spPr>
        <p:txBody>
          <a:bodyPr wrap="square" rtlCol="0">
            <a:spAutoFit/>
          </a:bodyPr>
          <a:lstStyle/>
          <a:p>
            <a:r>
              <a:rPr lang="en-US" sz="800" b="1" i="1" dirty="0">
                <a:solidFill>
                  <a:schemeClr val="bg1"/>
                </a:solidFill>
                <a:latin typeface="Arial" panose="020B0604020202020204" pitchFamily="34" charset="0"/>
                <a:cs typeface="Arial" panose="020B0604020202020204" pitchFamily="34" charset="0"/>
              </a:rPr>
              <a:t>Continued on next page</a:t>
            </a:r>
          </a:p>
        </p:txBody>
      </p:sp>
      <p:pic>
        <p:nvPicPr>
          <p:cNvPr id="5" name="Picture 4">
            <a:extLst>
              <a:ext uri="{FF2B5EF4-FFF2-40B4-BE49-F238E27FC236}">
                <a16:creationId xmlns:a16="http://schemas.microsoft.com/office/drawing/2014/main" id="{FCA041BB-9F11-C149-E5D8-AF315C197FDA}"/>
              </a:ext>
            </a:extLst>
          </p:cNvPr>
          <p:cNvPicPr>
            <a:picLocks noChangeAspect="1"/>
          </p:cNvPicPr>
          <p:nvPr/>
        </p:nvPicPr>
        <p:blipFill>
          <a:blip r:embed="rId2"/>
          <a:stretch>
            <a:fillRect/>
          </a:stretch>
        </p:blipFill>
        <p:spPr>
          <a:xfrm>
            <a:off x="1150243" y="865430"/>
            <a:ext cx="9143107" cy="5127140"/>
          </a:xfrm>
          <a:prstGeom prst="rect">
            <a:avLst/>
          </a:prstGeom>
        </p:spPr>
      </p:pic>
    </p:spTree>
    <p:extLst>
      <p:ext uri="{BB962C8B-B14F-4D97-AF65-F5344CB8AC3E}">
        <p14:creationId xmlns:p14="http://schemas.microsoft.com/office/powerpoint/2010/main" val="3669673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5B41-372C-4F91-8923-C9D1A50CDF0F}"/>
              </a:ext>
            </a:extLst>
          </p:cNvPr>
          <p:cNvSpPr>
            <a:spLocks noGrp="1"/>
          </p:cNvSpPr>
          <p:nvPr>
            <p:ph type="title"/>
          </p:nvPr>
        </p:nvSpPr>
        <p:spPr/>
        <p:txBody>
          <a:bodyPr/>
          <a:lstStyle/>
          <a:p>
            <a:r>
              <a:rPr lang="en-US" sz="2400" dirty="0">
                <a:latin typeface="Arial"/>
                <a:cs typeface="Arial"/>
              </a:rPr>
              <a:t>Table of Contents</a:t>
            </a:r>
            <a:r>
              <a:rPr lang="en-US" dirty="0">
                <a:latin typeface="Arial"/>
                <a:cs typeface="Arial"/>
              </a:rPr>
              <a:t>           </a:t>
            </a:r>
            <a:endParaRPr lang="en-US" dirty="0">
              <a:solidFill>
                <a:srgbClr val="FF0000"/>
              </a:solidFill>
              <a:latin typeface="Arial"/>
              <a:cs typeface="Arial"/>
            </a:endParaRPr>
          </a:p>
        </p:txBody>
      </p:sp>
      <p:sp>
        <p:nvSpPr>
          <p:cNvPr id="4" name="Text Box 3">
            <a:extLst>
              <a:ext uri="{FF2B5EF4-FFF2-40B4-BE49-F238E27FC236}">
                <a16:creationId xmlns:a16="http://schemas.microsoft.com/office/drawing/2014/main" id="{7DBA802E-C16A-4EFD-B2EE-ACA53A4004F8}"/>
              </a:ext>
            </a:extLst>
          </p:cNvPr>
          <p:cNvSpPr txBox="1">
            <a:spLocks noChangeArrowheads="1"/>
          </p:cNvSpPr>
          <p:nvPr/>
        </p:nvSpPr>
        <p:spPr bwMode="auto">
          <a:xfrm>
            <a:off x="707017" y="742223"/>
            <a:ext cx="9330443" cy="5852884"/>
          </a:xfrm>
          <a:prstGeom prst="rect">
            <a:avLst/>
          </a:prstGeom>
          <a:noFill/>
          <a:ln w="9525">
            <a:noFill/>
            <a:miter lim="800000"/>
            <a:headEnd/>
            <a:tailEnd/>
          </a:ln>
        </p:spPr>
        <p:txBody>
          <a:bodyPr wrap="square" lIns="91440" tIns="45720" rIns="91440" bIns="45720" anchor="t">
            <a:spAutoFit/>
          </a:bodyPr>
          <a:lstStyle/>
          <a:p>
            <a:pPr marL="225425" lvl="1">
              <a:spcBef>
                <a:spcPts val="800"/>
              </a:spcBef>
              <a:tabLst>
                <a:tab pos="225425" algn="l"/>
              </a:tabLst>
            </a:pPr>
            <a:r>
              <a:rPr lang="en-US" dirty="0">
                <a:solidFill>
                  <a:prstClr val="black"/>
                </a:solidFill>
                <a:latin typeface="Arial"/>
                <a:cs typeface="Arial"/>
              </a:rPr>
              <a:t>Agenda               							2    </a:t>
            </a:r>
            <a:endParaRPr lang="en-US" dirty="0">
              <a:solidFill>
                <a:prstClr val="black"/>
              </a:solidFill>
              <a:latin typeface="Arial" panose="020B0604020202020204" pitchFamily="34" charset="0"/>
              <a:cs typeface="Arial" panose="020B0604020202020204" pitchFamily="34" charset="0"/>
            </a:endParaRPr>
          </a:p>
          <a:p>
            <a:pPr marL="225425" lvl="1">
              <a:spcBef>
                <a:spcPts val="800"/>
              </a:spcBef>
              <a:tabLst>
                <a:tab pos="225425" algn="l"/>
              </a:tabLst>
            </a:pPr>
            <a:r>
              <a:rPr lang="en-US" dirty="0">
                <a:solidFill>
                  <a:prstClr val="black"/>
                </a:solidFill>
                <a:latin typeface="Arial"/>
                <a:cs typeface="Arial"/>
              </a:rPr>
              <a:t>Vision and Mission		 				 	3</a:t>
            </a:r>
          </a:p>
          <a:p>
            <a:pPr marL="225425" lvl="1">
              <a:spcBef>
                <a:spcPts val="800"/>
              </a:spcBef>
              <a:tabLst>
                <a:tab pos="225425" algn="l"/>
              </a:tabLst>
            </a:pPr>
            <a:r>
              <a:rPr lang="en-US" dirty="0">
                <a:solidFill>
                  <a:prstClr val="black"/>
                </a:solidFill>
                <a:latin typeface="Arial"/>
                <a:cs typeface="Arial"/>
              </a:rPr>
              <a:t>Goals			 			 	 	 	4</a:t>
            </a:r>
          </a:p>
          <a:p>
            <a:pPr marL="225425" lvl="1">
              <a:spcBef>
                <a:spcPts val="800"/>
              </a:spcBef>
              <a:tabLst>
                <a:tab pos="225425" algn="l"/>
              </a:tabLst>
            </a:pPr>
            <a:r>
              <a:rPr lang="en-US" dirty="0">
                <a:solidFill>
                  <a:prstClr val="black"/>
                </a:solidFill>
                <a:latin typeface="Arial"/>
                <a:cs typeface="Arial"/>
              </a:rPr>
              <a:t>Legislative Priorities					 	 	5-6</a:t>
            </a:r>
          </a:p>
          <a:p>
            <a:pPr marL="225425" lvl="1">
              <a:spcBef>
                <a:spcPts val="800"/>
              </a:spcBef>
            </a:pPr>
            <a:r>
              <a:rPr lang="en-US" dirty="0">
                <a:solidFill>
                  <a:prstClr val="black"/>
                </a:solidFill>
                <a:latin typeface="Arial"/>
                <a:cs typeface="Arial"/>
              </a:rPr>
              <a:t>Fiscal Priorities &amp; Budget Overview			 	 	7-12</a:t>
            </a:r>
          </a:p>
          <a:p>
            <a:pPr marL="225425" lvl="1" defTabSz="973138">
              <a:spcBef>
                <a:spcPts val="800"/>
              </a:spcBef>
            </a:pPr>
            <a:r>
              <a:rPr lang="en-US" dirty="0">
                <a:solidFill>
                  <a:prstClr val="black"/>
                </a:solidFill>
                <a:latin typeface="Arial"/>
                <a:cs typeface="Arial"/>
              </a:rPr>
              <a:t>FY 2026 Proposed Budget Request – Executive Leadership Team</a:t>
            </a:r>
          </a:p>
          <a:p>
            <a:pPr marL="225425" lvl="1">
              <a:spcBef>
                <a:spcPct val="50000"/>
              </a:spcBef>
            </a:pPr>
            <a:r>
              <a:rPr lang="en-US" dirty="0">
                <a:solidFill>
                  <a:prstClr val="black"/>
                </a:solidFill>
                <a:latin typeface="Arial"/>
                <a:cs typeface="Arial"/>
              </a:rPr>
              <a:t>	Boone                                             			</a:t>
            </a:r>
            <a:endParaRPr lang="en-US" dirty="0">
              <a:solidFill>
                <a:prstClr val="black"/>
              </a:solidFill>
              <a:latin typeface="Arial" panose="020B0604020202020204" pitchFamily="34" charset="0"/>
              <a:cs typeface="Arial" panose="020B0604020202020204" pitchFamily="34" charset="0"/>
            </a:endParaRPr>
          </a:p>
          <a:p>
            <a:pPr marL="225425" lvl="1">
              <a:spcAft>
                <a:spcPts val="400"/>
              </a:spcAft>
              <a:tabLst>
                <a:tab pos="1377950" algn="l"/>
              </a:tabLst>
            </a:pPr>
            <a:r>
              <a:rPr lang="en-US" dirty="0">
                <a:solidFill>
                  <a:prstClr val="black"/>
                </a:solidFill>
                <a:latin typeface="Arial"/>
                <a:cs typeface="Arial"/>
              </a:rPr>
              <a:t>	</a:t>
            </a:r>
            <a:r>
              <a:rPr lang="en-US" sz="1600" i="1" dirty="0">
                <a:solidFill>
                  <a:prstClr val="black"/>
                </a:solidFill>
                <a:latin typeface="Arial"/>
                <a:cs typeface="Arial"/>
              </a:rPr>
              <a:t>General Education</a:t>
            </a:r>
            <a:r>
              <a:rPr lang="en-US" i="1" dirty="0">
                <a:solidFill>
                  <a:prstClr val="black"/>
                </a:solidFill>
                <a:latin typeface="Arial"/>
                <a:cs typeface="Arial"/>
              </a:rPr>
              <a:t>	</a:t>
            </a:r>
            <a:r>
              <a:rPr lang="en-US" dirty="0">
                <a:solidFill>
                  <a:prstClr val="black"/>
                </a:solidFill>
                <a:latin typeface="Arial"/>
                <a:cs typeface="Arial"/>
              </a:rPr>
              <a:t>	                			13-19</a:t>
            </a:r>
          </a:p>
          <a:p>
            <a:pPr marL="225425" lvl="1">
              <a:spcAft>
                <a:spcPts val="400"/>
              </a:spcAft>
              <a:tabLst>
                <a:tab pos="1377950" algn="l"/>
              </a:tabLst>
            </a:pPr>
            <a:r>
              <a:rPr lang="en-US" dirty="0">
                <a:solidFill>
                  <a:prstClr val="black"/>
                </a:solidFill>
                <a:latin typeface="Arial"/>
                <a:cs typeface="Arial"/>
              </a:rPr>
              <a:t>	</a:t>
            </a:r>
            <a:r>
              <a:rPr lang="en-US" sz="1600" i="1" dirty="0">
                <a:solidFill>
                  <a:prstClr val="black"/>
                </a:solidFill>
                <a:latin typeface="Arial"/>
                <a:cs typeface="Arial"/>
              </a:rPr>
              <a:t>Career &amp; Technical Education (Vocational Ed.)        </a:t>
            </a:r>
            <a:r>
              <a:rPr lang="en-US" i="1" dirty="0">
                <a:solidFill>
                  <a:prstClr val="black"/>
                </a:solidFill>
                <a:latin typeface="Arial"/>
                <a:cs typeface="Arial"/>
              </a:rPr>
              <a:t>			</a:t>
            </a:r>
            <a:r>
              <a:rPr lang="en-US" dirty="0">
                <a:solidFill>
                  <a:prstClr val="black"/>
                </a:solidFill>
                <a:latin typeface="Arial"/>
                <a:cs typeface="Arial"/>
              </a:rPr>
              <a:t>20-21</a:t>
            </a:r>
          </a:p>
          <a:p>
            <a:pPr marL="225425" lvl="1">
              <a:spcBef>
                <a:spcPts val="800"/>
              </a:spcBef>
            </a:pPr>
            <a:r>
              <a:rPr lang="en-US" dirty="0">
                <a:solidFill>
                  <a:prstClr val="black"/>
                </a:solidFill>
                <a:latin typeface="Arial"/>
                <a:cs typeface="Arial"/>
              </a:rPr>
              <a:t>	Vanderford 							22-25</a:t>
            </a:r>
          </a:p>
          <a:p>
            <a:pPr marL="225425" lvl="1">
              <a:spcBef>
                <a:spcPts val="800"/>
              </a:spcBef>
            </a:pPr>
            <a:r>
              <a:rPr lang="en-US" dirty="0">
                <a:solidFill>
                  <a:prstClr val="black"/>
                </a:solidFill>
                <a:latin typeface="Arial"/>
                <a:cs typeface="Arial"/>
              </a:rPr>
              <a:t>	Kraman								26-27</a:t>
            </a:r>
          </a:p>
          <a:p>
            <a:pPr marL="225425" lvl="1">
              <a:spcBef>
                <a:spcPts val="800"/>
              </a:spcBef>
            </a:pPr>
            <a:r>
              <a:rPr lang="en-US" dirty="0">
                <a:solidFill>
                  <a:prstClr val="black"/>
                </a:solidFill>
                <a:latin typeface="Arial"/>
                <a:cs typeface="Arial"/>
              </a:rPr>
              <a:t>	Amis</a:t>
            </a:r>
            <a:r>
              <a:rPr lang="en-US" sz="1600" i="1" dirty="0">
                <a:solidFill>
                  <a:prstClr val="black"/>
                </a:solidFill>
                <a:latin typeface="Arial"/>
                <a:cs typeface="Arial"/>
              </a:rPr>
              <a:t>                   </a:t>
            </a:r>
            <a:r>
              <a:rPr lang="en-US" sz="1600" dirty="0">
                <a:solidFill>
                  <a:prstClr val="black"/>
                </a:solidFill>
                <a:latin typeface="Arial"/>
                <a:cs typeface="Arial"/>
              </a:rPr>
              <a:t>        </a:t>
            </a:r>
            <a:r>
              <a:rPr lang="en-US" dirty="0">
                <a:solidFill>
                  <a:prstClr val="black"/>
                </a:solidFill>
                <a:latin typeface="Arial"/>
                <a:cs typeface="Arial"/>
              </a:rPr>
              <a:t>       				28-29</a:t>
            </a:r>
          </a:p>
          <a:p>
            <a:pPr marL="225425" lvl="1">
              <a:spcBef>
                <a:spcPts val="800"/>
              </a:spcBef>
            </a:pPr>
            <a:r>
              <a:rPr lang="en-US" dirty="0">
                <a:solidFill>
                  <a:prstClr val="black"/>
                </a:solidFill>
                <a:latin typeface="Arial"/>
                <a:cs typeface="Arial"/>
              </a:rPr>
              <a:t>   Gavin  </a:t>
            </a:r>
            <a:endParaRPr lang="en-US" dirty="0">
              <a:solidFill>
                <a:prstClr val="black"/>
              </a:solidFill>
              <a:latin typeface="Arial" panose="020B0604020202020204" pitchFamily="34" charset="0"/>
              <a:cs typeface="Arial" panose="020B0604020202020204" pitchFamily="34" charset="0"/>
            </a:endParaRPr>
          </a:p>
          <a:p>
            <a:pPr marL="225425" lvl="1">
              <a:spcBef>
                <a:spcPts val="0"/>
              </a:spcBef>
              <a:spcAft>
                <a:spcPts val="400"/>
              </a:spcAft>
              <a:tabLst>
                <a:tab pos="1377950" algn="l"/>
              </a:tabLst>
            </a:pPr>
            <a:r>
              <a:rPr lang="en-US" sz="1600" dirty="0">
                <a:solidFill>
                  <a:prstClr val="black"/>
                </a:solidFill>
                <a:latin typeface="Arial"/>
                <a:cs typeface="Arial"/>
              </a:rPr>
              <a:t>	</a:t>
            </a:r>
            <a:r>
              <a:rPr lang="en-US" sz="1600" i="1" dirty="0">
                <a:solidFill>
                  <a:prstClr val="black"/>
                </a:solidFill>
                <a:latin typeface="Arial"/>
                <a:cs typeface="Arial"/>
              </a:rPr>
              <a:t>General Counsel (Meyer)</a:t>
            </a:r>
          </a:p>
          <a:p>
            <a:pPr marL="225425" lvl="1">
              <a:spcAft>
                <a:spcPts val="400"/>
              </a:spcAft>
              <a:tabLst>
                <a:tab pos="1377950" algn="l"/>
              </a:tabLst>
            </a:pPr>
            <a:r>
              <a:rPr lang="en-US" sz="1600" i="1" dirty="0">
                <a:solidFill>
                  <a:prstClr val="black"/>
                </a:solidFill>
                <a:latin typeface="Arial"/>
                <a:cs typeface="Arial"/>
              </a:rPr>
              <a:t>	Operations, Communications, Superintendent</a:t>
            </a:r>
            <a:r>
              <a:rPr lang="en-US" sz="1600" dirty="0">
                <a:solidFill>
                  <a:prstClr val="black"/>
                </a:solidFill>
                <a:latin typeface="Arial"/>
                <a:cs typeface="Arial"/>
              </a:rPr>
              <a:t>			</a:t>
            </a:r>
            <a:r>
              <a:rPr lang="en-US" dirty="0">
                <a:solidFill>
                  <a:prstClr val="black"/>
                </a:solidFill>
                <a:latin typeface="Arial"/>
                <a:cs typeface="Arial"/>
              </a:rPr>
              <a:t>30-38</a:t>
            </a:r>
          </a:p>
          <a:p>
            <a:pPr>
              <a:spcBef>
                <a:spcPct val="50000"/>
              </a:spcBef>
              <a:tabLst>
                <a:tab pos="225425" algn="l"/>
                <a:tab pos="461963" algn="l"/>
              </a:tabLst>
            </a:pPr>
            <a:r>
              <a:rPr lang="en-US" sz="1600" dirty="0">
                <a:solidFill>
                  <a:prstClr val="black"/>
                </a:solidFill>
                <a:latin typeface="Arial"/>
                <a:cs typeface="Arial"/>
              </a:rPr>
              <a:t>	</a:t>
            </a:r>
            <a:endParaRPr lang="en-US" sz="1600" b="1" dirty="0">
              <a:solidFill>
                <a:prstClr val="black"/>
              </a:solidFill>
              <a:latin typeface="Arial"/>
              <a:cs typeface="Arial"/>
            </a:endParaRPr>
          </a:p>
        </p:txBody>
      </p:sp>
    </p:spTree>
    <p:extLst>
      <p:ext uri="{BB962C8B-B14F-4D97-AF65-F5344CB8AC3E}">
        <p14:creationId xmlns:p14="http://schemas.microsoft.com/office/powerpoint/2010/main" val="3585124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t>Office of Chief Academic Officer</a:t>
            </a:r>
            <a:endParaRPr lang="en-US" dirty="0"/>
          </a:p>
        </p:txBody>
      </p:sp>
      <p:pic>
        <p:nvPicPr>
          <p:cNvPr id="4" name="Picture 3">
            <a:extLst>
              <a:ext uri="{FF2B5EF4-FFF2-40B4-BE49-F238E27FC236}">
                <a16:creationId xmlns:a16="http://schemas.microsoft.com/office/drawing/2014/main" id="{0BBA8A18-42A0-7A4C-D255-006645DF8AA1}"/>
              </a:ext>
            </a:extLst>
          </p:cNvPr>
          <p:cNvPicPr>
            <a:picLocks noChangeAspect="1"/>
          </p:cNvPicPr>
          <p:nvPr/>
        </p:nvPicPr>
        <p:blipFill>
          <a:blip r:embed="rId2"/>
          <a:stretch>
            <a:fillRect/>
          </a:stretch>
        </p:blipFill>
        <p:spPr>
          <a:xfrm>
            <a:off x="1501926" y="838580"/>
            <a:ext cx="8427273" cy="5180839"/>
          </a:xfrm>
          <a:prstGeom prst="rect">
            <a:avLst/>
          </a:prstGeom>
        </p:spPr>
      </p:pic>
    </p:spTree>
    <p:extLst>
      <p:ext uri="{BB962C8B-B14F-4D97-AF65-F5344CB8AC3E}">
        <p14:creationId xmlns:p14="http://schemas.microsoft.com/office/powerpoint/2010/main" val="1032549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Career &amp; Technical Education – Budget Highlights</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DD61A33E-3865-4184-9373-7E5E1C695CA5}"/>
              </a:ext>
            </a:extLst>
          </p:cNvPr>
          <p:cNvSpPr/>
          <p:nvPr/>
        </p:nvSpPr>
        <p:spPr>
          <a:xfrm>
            <a:off x="670967" y="870194"/>
            <a:ext cx="11062670" cy="1759456"/>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400"/>
              </a:spcAft>
              <a:buClrTx/>
              <a:buSzPct val="100000"/>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Career &amp; Technical Education (CTE) – $</a:t>
            </a:r>
            <a:r>
              <a:rPr kumimoji="0" lang="en-US" sz="2000" b="1" i="0" u="none" strike="noStrike" kern="1200" cap="none" spc="0" normalizeH="0" baseline="0" noProof="0" dirty="0">
                <a:ln>
                  <a:noFill/>
                </a:ln>
                <a:solidFill>
                  <a:srgbClr val="000000"/>
                </a:solidFill>
                <a:effectLst/>
                <a:uLnTx/>
                <a:uFillTx/>
                <a:latin typeface="Arial"/>
                <a:ea typeface="+mn-ea"/>
                <a:cs typeface="Arial"/>
              </a:rPr>
              <a:t>103M</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600"/>
              </a:spcAft>
              <a:buClrTx/>
              <a:buSzPct val="100000"/>
              <a:buFont typeface="Courier New,monospace"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Request includes an additional </a:t>
            </a:r>
            <a:r>
              <a:rPr kumimoji="0" lang="en-US" sz="2000" b="1" i="0" u="none" strike="noStrike" kern="1200" cap="none" spc="0" normalizeH="0" baseline="0" noProof="0" dirty="0">
                <a:ln>
                  <a:noFill/>
                </a:ln>
                <a:solidFill>
                  <a:srgbClr val="000000"/>
                </a:solidFill>
                <a:effectLst/>
                <a:uLnTx/>
                <a:uFillTx/>
                <a:latin typeface="Arial"/>
                <a:ea typeface="Calibri"/>
                <a:cs typeface="Arial"/>
              </a:rPr>
              <a:t>$9.3M </a:t>
            </a:r>
            <a:r>
              <a:rPr kumimoji="0" lang="en-US" sz="2000" b="0" i="0" u="none" strike="noStrike" kern="1200" cap="none" spc="0" normalizeH="0" baseline="0" noProof="0" dirty="0">
                <a:ln>
                  <a:noFill/>
                </a:ln>
                <a:solidFill>
                  <a:srgbClr val="000000"/>
                </a:solidFill>
                <a:effectLst/>
                <a:uLnTx/>
                <a:uFillTx/>
                <a:latin typeface="Arial"/>
                <a:ea typeface="Calibri"/>
                <a:cs typeface="Arial"/>
              </a:rPr>
              <a:t>to expand funding for CTE programming at school districts, MS Community College Board, MS Department of Human Services and MS Department of Corrections</a:t>
            </a:r>
            <a:endParaRPr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5686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Career &amp; Technical Education</a:t>
            </a:r>
            <a:endParaRPr lang="en-US" dirty="0">
              <a:latin typeface="Arial"/>
              <a:cs typeface="Arial"/>
            </a:endParaRPr>
          </a:p>
        </p:txBody>
      </p:sp>
      <p:pic>
        <p:nvPicPr>
          <p:cNvPr id="7" name="Picture 6">
            <a:extLst>
              <a:ext uri="{FF2B5EF4-FFF2-40B4-BE49-F238E27FC236}">
                <a16:creationId xmlns:a16="http://schemas.microsoft.com/office/drawing/2014/main" id="{E3D40149-5897-8DCE-E01F-332F1023FFF2}"/>
              </a:ext>
            </a:extLst>
          </p:cNvPr>
          <p:cNvPicPr>
            <a:picLocks noChangeAspect="1"/>
          </p:cNvPicPr>
          <p:nvPr/>
        </p:nvPicPr>
        <p:blipFill>
          <a:blip r:embed="rId2"/>
          <a:stretch>
            <a:fillRect/>
          </a:stretch>
        </p:blipFill>
        <p:spPr>
          <a:xfrm>
            <a:off x="1113729" y="842601"/>
            <a:ext cx="9964541" cy="5172797"/>
          </a:xfrm>
          <a:prstGeom prst="rect">
            <a:avLst/>
          </a:prstGeom>
        </p:spPr>
      </p:pic>
    </p:spTree>
    <p:extLst>
      <p:ext uri="{BB962C8B-B14F-4D97-AF65-F5344CB8AC3E}">
        <p14:creationId xmlns:p14="http://schemas.microsoft.com/office/powerpoint/2010/main" val="1872047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Accountability Officer – Budget </a:t>
            </a:r>
            <a:r>
              <a:rPr lang="en-US" dirty="0">
                <a:latin typeface="Arial"/>
                <a:cs typeface="Arial"/>
              </a:rPr>
              <a:t>Highlights </a:t>
            </a:r>
            <a:endParaRPr lang="en-US" sz="2000" dirty="0">
              <a:solidFill>
                <a:srgbClr val="FF0000"/>
              </a:solidFill>
            </a:endParaRPr>
          </a:p>
        </p:txBody>
      </p:sp>
      <p:sp>
        <p:nvSpPr>
          <p:cNvPr id="3" name="Rectangle 2">
            <a:extLst>
              <a:ext uri="{FF2B5EF4-FFF2-40B4-BE49-F238E27FC236}">
                <a16:creationId xmlns:a16="http://schemas.microsoft.com/office/drawing/2014/main" id="{BFD046B7-67C1-4164-B249-7FF5A6093BAC}"/>
              </a:ext>
            </a:extLst>
          </p:cNvPr>
          <p:cNvSpPr/>
          <p:nvPr/>
        </p:nvSpPr>
        <p:spPr>
          <a:xfrm>
            <a:off x="563418" y="655883"/>
            <a:ext cx="10900035" cy="5805435"/>
          </a:xfrm>
          <a:prstGeom prst="rect">
            <a:avLst/>
          </a:prstGeom>
        </p:spPr>
        <p:txBody>
          <a:bodyPr wrap="square" lIns="91440" tIns="45720" rIns="91440" bIns="45720" anchor="t">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400"/>
              </a:spcAft>
              <a:buClrTx/>
              <a:buSzTx/>
              <a:buFont typeface="Arial" panose="020B0604020202020204" pitchFamily="34" charset="0"/>
              <a:buChar char="•"/>
              <a:tabLst/>
              <a:defRPr/>
            </a:pPr>
            <a:r>
              <a:rPr kumimoji="0" lang="en-US" sz="195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Mississippi Community Oriented Policing Services (MCOPS) – $3M</a:t>
            </a:r>
          </a:p>
          <a:p>
            <a:pPr marL="742950" marR="0" lvl="1"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195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The proposed budget reflects an increase in general funds of </a:t>
            </a:r>
            <a:r>
              <a:rPr kumimoji="0" lang="en-US" sz="195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$1M </a:t>
            </a:r>
            <a:r>
              <a:rPr kumimoji="0" lang="en-US" sz="195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over the FY25 funding level</a:t>
            </a:r>
          </a:p>
          <a:p>
            <a:pPr marL="742950" marR="0" lvl="1"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1950" b="0" i="0" u="none" strike="noStrike" kern="1200" cap="none" spc="0" normalizeH="0" baseline="0" noProof="0" dirty="0">
                <a:ln>
                  <a:noFill/>
                </a:ln>
                <a:solidFill>
                  <a:srgbClr val="000000"/>
                </a:solidFill>
                <a:effectLst/>
                <a:uLnTx/>
                <a:uFillTx/>
                <a:latin typeface="Arial"/>
                <a:ea typeface="Calibri"/>
                <a:cs typeface="Arial"/>
              </a:rPr>
              <a:t>Grants will be awarded for 199 School Resource Officers (SROs) to serve 410 schools in FY25 at $10K each, with matching local funds on a 50/50 basis</a:t>
            </a:r>
          </a:p>
          <a:p>
            <a:pPr marL="742950" marR="0" lvl="1"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1950" b="0" i="0" u="none" strike="noStrike" kern="1200" cap="none" spc="0" normalizeH="0" baseline="0" noProof="0" dirty="0">
                <a:ln>
                  <a:noFill/>
                </a:ln>
                <a:solidFill>
                  <a:srgbClr val="000000"/>
                </a:solidFill>
                <a:effectLst/>
                <a:uLnTx/>
                <a:uFillTx/>
                <a:latin typeface="Arial"/>
                <a:ea typeface="+mn-ea"/>
                <a:cs typeface="Arial"/>
              </a:rPr>
              <a:t>Additional funding will allow the MDE to grant awards to an additional 100 SROs in FY26 to serve schools within the local school districts</a:t>
            </a:r>
          </a:p>
          <a:p>
            <a:pPr marL="742950" marR="0" lvl="1"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endParaRPr kumimoji="0" lang="en-US" sz="600" b="0" i="0" u="none" strike="noStrike" kern="1200" cap="none" spc="-6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285750" indent="-285750">
              <a:lnSpc>
                <a:spcPct val="107000"/>
              </a:lnSpc>
              <a:spcAft>
                <a:spcPts val="400"/>
              </a:spcAft>
              <a:buFont typeface="Arial" panose="020B0604020202020204" pitchFamily="34" charset="0"/>
              <a:buChar char="•"/>
              <a:defRPr/>
            </a:pPr>
            <a:r>
              <a:rPr lang="en-US" sz="1950" b="1" dirty="0">
                <a:solidFill>
                  <a:prstClr val="black"/>
                </a:solidFill>
                <a:latin typeface="Arial"/>
                <a:ea typeface="Calibri"/>
                <a:cs typeface="Arial"/>
              </a:rPr>
              <a:t>Statewide Assessment and </a:t>
            </a:r>
            <a:r>
              <a:rPr kumimoji="0" lang="en-US" sz="1950" b="1" i="0" u="none" strike="noStrike" kern="1200" cap="none" spc="0" normalizeH="0" baseline="0" noProof="0" dirty="0">
                <a:ln>
                  <a:noFill/>
                </a:ln>
                <a:solidFill>
                  <a:prstClr val="black"/>
                </a:solidFill>
                <a:effectLst/>
                <a:uLnTx/>
                <a:uFillTx/>
                <a:latin typeface="Arial"/>
                <a:ea typeface="Calibri"/>
                <a:cs typeface="Arial"/>
              </a:rPr>
              <a:t>Test Security – $11M</a:t>
            </a:r>
            <a:endParaRPr kumimoji="0" lang="en-US" sz="1950" b="1" i="0" u="none" strike="noStrike" kern="1200" cap="none" spc="0" normalizeH="0" baseline="0" noProof="0" dirty="0">
              <a:ln>
                <a:noFill/>
              </a:ln>
              <a:solidFill>
                <a:prstClr val="black"/>
              </a:solidFill>
              <a:effectLst/>
              <a:highlight>
                <a:srgbClr val="00FF00"/>
              </a:highlight>
              <a:uLnTx/>
              <a:uFillTx/>
              <a:latin typeface="Arial"/>
              <a:ea typeface="Calibri"/>
              <a:cs typeface="Arial"/>
            </a:endParaRPr>
          </a:p>
          <a:p>
            <a:pPr marL="800100" marR="0" lvl="1" indent="-34290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195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The proposed budget reflects an increase in general funds of </a:t>
            </a:r>
            <a:r>
              <a:rPr kumimoji="0" lang="en-US" sz="195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$2.3M </a:t>
            </a:r>
            <a:r>
              <a:rPr kumimoji="0" lang="en-US" sz="195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over the FY25 funding level</a:t>
            </a:r>
          </a:p>
          <a:p>
            <a:pPr marL="800100" marR="0" lvl="1" indent="-34290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1950" b="0"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The increase in funding requested is to continue administering state and federally mandated assessment programs and to investigate allegations of test irregularities/cheating in accordance with Miss. Code Ann. § 37-16-4 </a:t>
            </a:r>
            <a:endParaRPr kumimoji="0" lang="en-US" sz="195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endParaRPr kumimoji="0" lang="en-US" sz="2000" b="0" i="0" u="none" strike="noStrike" kern="1200" cap="none" spc="-6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endParaRPr kumimoji="0" lang="en-US" sz="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0"/>
              </a:spcAft>
              <a:buClrTx/>
              <a:buSzTx/>
              <a:buFont typeface="Courier New" panose="02070309020205020404" pitchFamily="49" charset="0"/>
              <a:buChar char="o"/>
              <a:tabLst/>
              <a:defRPr/>
            </a:pPr>
            <a:endParaRPr kumimoji="0" lang="en-US"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700" b="1" i="0" u="none" strike="noStrike" kern="1200" cap="none" spc="-3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175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Accountability Officer – Budget Highlights</a:t>
            </a:r>
            <a:r>
              <a:rPr lang="en-US" dirty="0">
                <a:latin typeface="Arial"/>
                <a:cs typeface="Arial"/>
              </a:rPr>
              <a:t> </a:t>
            </a:r>
            <a:endParaRPr lang="en-US" sz="2000" dirty="0">
              <a:solidFill>
                <a:srgbClr val="FF0000"/>
              </a:solidFill>
            </a:endParaRPr>
          </a:p>
        </p:txBody>
      </p:sp>
      <p:sp>
        <p:nvSpPr>
          <p:cNvPr id="3" name="Rectangle 2">
            <a:extLst>
              <a:ext uri="{FF2B5EF4-FFF2-40B4-BE49-F238E27FC236}">
                <a16:creationId xmlns:a16="http://schemas.microsoft.com/office/drawing/2014/main" id="{F050FC28-40F1-4D96-B673-DF6E273B85B8}"/>
              </a:ext>
            </a:extLst>
          </p:cNvPr>
          <p:cNvSpPr/>
          <p:nvPr/>
        </p:nvSpPr>
        <p:spPr>
          <a:xfrm>
            <a:off x="611623" y="655883"/>
            <a:ext cx="10842808" cy="6087436"/>
          </a:xfrm>
          <a:prstGeom prst="rect">
            <a:avLst/>
          </a:prstGeom>
        </p:spPr>
        <p:txBody>
          <a:bodyPr wrap="square" lIns="91440" tIns="45720" rIns="91440" bIns="45720" anchor="t">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700" b="1" i="0" u="none" strike="noStrike" kern="1200" cap="none" spc="-3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750570" marR="0" lvl="2"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endParaRPr kumimoji="0" lang="en-US" sz="3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342900" indent="-342900">
              <a:spcAft>
                <a:spcPts val="1200"/>
              </a:spcAft>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Mississippi Teacher Residency Program (MTR)</a:t>
            </a:r>
            <a:r>
              <a:rPr lang="en-US" sz="2000" b="1" dirty="0">
                <a:solidFill>
                  <a:srgbClr val="000000"/>
                </a:solidFill>
                <a:latin typeface="Arial"/>
                <a:ea typeface="Calibri"/>
                <a:cs typeface="Arial"/>
              </a:rPr>
              <a:t> </a:t>
            </a:r>
            <a:r>
              <a:rPr lang="en-US" sz="1900" b="1" dirty="0">
                <a:solidFill>
                  <a:srgbClr val="000000"/>
                </a:solidFill>
                <a:latin typeface="Arial"/>
                <a:ea typeface="Calibri"/>
                <a:cs typeface="Arial"/>
              </a:rPr>
              <a:t>–</a:t>
            </a:r>
            <a:r>
              <a:rPr lang="en-US" sz="2000" b="1" dirty="0">
                <a:solidFill>
                  <a:srgbClr val="000000"/>
                </a:solidFill>
                <a:latin typeface="Arial"/>
                <a:ea typeface="Calibri"/>
                <a:cs typeface="Arial"/>
              </a:rPr>
              <a:t> </a:t>
            </a:r>
            <a:r>
              <a:rPr kumimoji="0" lang="en-US" sz="2000" b="1" i="0" u="none" strike="noStrike" kern="1200" cap="none" spc="0" normalizeH="0" baseline="0" noProof="0" dirty="0">
                <a:ln>
                  <a:noFill/>
                </a:ln>
                <a:solidFill>
                  <a:srgbClr val="000000"/>
                </a:solidFill>
                <a:effectLst/>
                <a:uLnTx/>
                <a:uFillTx/>
                <a:latin typeface="Arial"/>
                <a:ea typeface="Calibri"/>
                <a:cs typeface="Arial"/>
              </a:rPr>
              <a:t>$6.8M</a:t>
            </a:r>
            <a:endParaRPr lang="en-US" sz="2000" b="1" i="0" u="none" strike="noStrike" kern="1200" cap="none" spc="0" normalizeH="0" baseline="0" noProof="0" dirty="0">
              <a:ln>
                <a:noFill/>
              </a:ln>
              <a:solidFill>
                <a:srgbClr val="000000"/>
              </a:solidFill>
              <a:effectLst/>
              <a:uLnTx/>
              <a:uFillTx/>
              <a:latin typeface="Arial"/>
              <a:ea typeface="Calibri"/>
              <a:cs typeface="Arial"/>
            </a:endParaRPr>
          </a:p>
          <a:p>
            <a:pPr marL="1257300" lvl="2" indent="-342900" algn="just">
              <a:spcAft>
                <a:spcPts val="1200"/>
              </a:spcAft>
              <a:buFont typeface="Courier New"/>
              <a:buChar char="o"/>
              <a:defRPr/>
            </a:pPr>
            <a:r>
              <a:rPr lang="en-US" sz="2000" dirty="0">
                <a:solidFill>
                  <a:srgbClr val="000000"/>
                </a:solidFill>
                <a:latin typeface="Arial"/>
                <a:cs typeface="Arial"/>
              </a:rPr>
              <a:t>The proposed budget reflects a request of </a:t>
            </a:r>
            <a:r>
              <a:rPr lang="en-US" sz="2000" b="1" dirty="0">
                <a:solidFill>
                  <a:srgbClr val="000000"/>
                </a:solidFill>
                <a:latin typeface="Arial"/>
                <a:cs typeface="Arial"/>
              </a:rPr>
              <a:t>$6.8M </a:t>
            </a:r>
            <a:r>
              <a:rPr lang="en-US" sz="2000" dirty="0">
                <a:solidFill>
                  <a:srgbClr val="000000"/>
                </a:solidFill>
                <a:latin typeface="Arial"/>
                <a:cs typeface="Arial"/>
              </a:rPr>
              <a:t>to continue the MTR for 189 residents enrolled in Cohorts 1-4.  The MDE expanded MTR with ESSER funds by awarding funds to five Mississippi universities:  Delta State University, Jackson State University, Mississippi State University, Southern Mississippi University, and William Carey University</a:t>
            </a:r>
            <a:endParaRPr lang="en-US" sz="2000" b="1" i="0" u="none" strike="noStrike" kern="1200" cap="none" spc="0" normalizeH="0" baseline="0" noProof="0" dirty="0">
              <a:ln>
                <a:noFill/>
              </a:ln>
              <a:solidFill>
                <a:srgbClr val="000000"/>
              </a:solidFill>
              <a:effectLst/>
              <a:uLnTx/>
              <a:uFillTx/>
              <a:latin typeface="Arial"/>
              <a:cs typeface="Arial"/>
            </a:endParaRPr>
          </a:p>
          <a:p>
            <a:pPr marL="342900" indent="-342900">
              <a:spcAft>
                <a:spcPts val="1200"/>
              </a:spcAft>
              <a:buFont typeface="Arial" panose="020B0604020202020204" pitchFamily="34" charset="0"/>
              <a:buChar char="•"/>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Accreditation Audit Review </a:t>
            </a:r>
            <a:r>
              <a:rPr lang="en-US" sz="2000" b="1" dirty="0">
                <a:solidFill>
                  <a:srgbClr val="000000"/>
                </a:solidFill>
                <a:latin typeface="Arial"/>
                <a:cs typeface="Arial"/>
              </a:rPr>
              <a:t>Teams </a:t>
            </a:r>
            <a:r>
              <a:rPr lang="en-US" sz="1900" b="1" dirty="0">
                <a:solidFill>
                  <a:prstClr val="black"/>
                </a:solidFill>
                <a:latin typeface="Arial"/>
                <a:ea typeface="Calibri"/>
                <a:cs typeface="Arial"/>
              </a:rPr>
              <a:t>–</a:t>
            </a:r>
            <a:r>
              <a:rPr lang="en-US" sz="2000" b="1" dirty="0">
                <a:solidFill>
                  <a:srgbClr val="000000"/>
                </a:solidFill>
                <a:latin typeface="Arial"/>
                <a:cs typeface="Arial"/>
              </a:rPr>
              <a:t> $395K</a:t>
            </a:r>
            <a:endParaRPr lang="en-US" sz="2000" dirty="0">
              <a:solidFill>
                <a:srgbClr val="000000"/>
              </a:solidFill>
              <a:latin typeface="Arial"/>
              <a:cs typeface="Arial"/>
            </a:endParaRPr>
          </a:p>
          <a:p>
            <a:pPr marL="1264920" lvl="3" indent="-342900" algn="just">
              <a:lnSpc>
                <a:spcPct val="107000"/>
              </a:lnSpc>
              <a:spcAft>
                <a:spcPts val="400"/>
              </a:spcAft>
              <a:buFont typeface="Courier New" panose="02070309020205020404" pitchFamily="49" charset="0"/>
              <a:buChar char="o"/>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proposed budget reflects an increase in general funds of </a:t>
            </a:r>
            <a:r>
              <a:rPr kumimoji="0" lang="en-US" sz="2000" b="1" i="0" u="none" strike="noStrike" kern="1200" cap="none" spc="0" normalizeH="0" baseline="0" noProof="0" dirty="0">
                <a:ln>
                  <a:noFill/>
                </a:ln>
                <a:solidFill>
                  <a:srgbClr val="000000"/>
                </a:solidFill>
                <a:effectLst/>
                <a:uLnTx/>
                <a:uFillTx/>
                <a:latin typeface="Arial"/>
                <a:ea typeface="+mn-ea"/>
                <a:cs typeface="Arial"/>
              </a:rPr>
              <a:t>$</a:t>
            </a:r>
            <a:r>
              <a:rPr lang="en-US" sz="2000" b="1" dirty="0">
                <a:solidFill>
                  <a:srgbClr val="000000"/>
                </a:solidFill>
                <a:latin typeface="Arial"/>
                <a:cs typeface="Arial"/>
              </a:rPr>
              <a:t>372K</a:t>
            </a:r>
            <a:r>
              <a:rPr kumimoji="0" lang="en-US" sz="2000" b="0" i="0" u="none" strike="noStrike" kern="1200" cap="none" spc="0" normalizeH="0" baseline="0" noProof="0" dirty="0">
                <a:ln>
                  <a:noFill/>
                </a:ln>
                <a:solidFill>
                  <a:srgbClr val="000000"/>
                </a:solidFill>
                <a:effectLst/>
                <a:uLnTx/>
                <a:uFillTx/>
                <a:latin typeface="Arial"/>
                <a:ea typeface="+mn-ea"/>
                <a:cs typeface="Arial"/>
              </a:rPr>
              <a:t> over the FY25 funding level</a:t>
            </a:r>
            <a:endParaRPr lang="en-US" dirty="0"/>
          </a:p>
          <a:p>
            <a:pPr marL="1264920" marR="0" lvl="3" indent="-342900" algn="just"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increased funding will provide the Office of Accreditation the additional capacity to conduct approximately 25 on-site reviews of compliance with accreditation standards and accountability requirements in accordance with state and federal law</a:t>
            </a:r>
          </a:p>
          <a:p>
            <a:pPr marL="750570" marR="0" lvl="2"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endParaRPr kumimoji="0" lang="en-US" sz="1800" b="0" i="0" u="none" strike="noStrike" kern="1200" cap="none" spc="0" normalizeH="0" baseline="0" noProof="0" dirty="0">
              <a:ln>
                <a:noFill/>
              </a:ln>
              <a:solidFill>
                <a:srgbClr val="000000"/>
              </a:solidFill>
              <a:effectLst/>
              <a:highlight>
                <a:srgbClr val="00FF00"/>
              </a:highlight>
              <a:uLnTx/>
              <a:uFillTx/>
              <a:latin typeface="Calibri" panose="020F0502020204030204"/>
              <a:ea typeface="+mn-ea"/>
              <a:cs typeface="Calibri" panose="020F0502020204030204"/>
            </a:endParaRPr>
          </a:p>
          <a:p>
            <a:pPr marL="742950" marR="0" lvl="1" indent="-285750" algn="l" defTabSz="914400" rtl="0" eaLnBrk="1" fontAlgn="auto" latinLnBrk="0" hangingPunct="1">
              <a:lnSpc>
                <a:spcPct val="107000"/>
              </a:lnSpc>
              <a:spcBef>
                <a:spcPts val="0"/>
              </a:spcBef>
              <a:spcAft>
                <a:spcPts val="800"/>
              </a:spcAft>
              <a:buClrTx/>
              <a:buSzTx/>
              <a:buFont typeface="Arial" panose="02070309020205020404" pitchFamily="49"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Tx/>
              <a:buFont typeface="Arial" panose="02070309020205020404" pitchFamily="49"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l" defTabSz="914400" rtl="0" eaLnBrk="1" fontAlgn="auto" latinLnBrk="0" hangingPunct="1">
              <a:lnSpc>
                <a:spcPct val="107000"/>
              </a:lnSpc>
              <a:spcBef>
                <a:spcPts val="0"/>
              </a:spcBef>
              <a:spcAft>
                <a:spcPts val="800"/>
              </a:spcAft>
              <a:buClrTx/>
              <a:buSzTx/>
              <a:buFont typeface="Arial" panose="02070309020205020404" pitchFamily="49" charset="0"/>
              <a:buChar char="•"/>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996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Accountability Officer – Budget Highlights</a:t>
            </a:r>
            <a:r>
              <a:rPr lang="en-US" dirty="0">
                <a:latin typeface="Arial"/>
                <a:cs typeface="Arial"/>
              </a:rPr>
              <a:t> </a:t>
            </a:r>
            <a:endParaRPr lang="en-US" sz="2000" dirty="0">
              <a:solidFill>
                <a:srgbClr val="FF0000"/>
              </a:solidFill>
            </a:endParaRPr>
          </a:p>
        </p:txBody>
      </p:sp>
      <p:sp>
        <p:nvSpPr>
          <p:cNvPr id="3" name="Rectangle 2">
            <a:extLst>
              <a:ext uri="{FF2B5EF4-FFF2-40B4-BE49-F238E27FC236}">
                <a16:creationId xmlns:a16="http://schemas.microsoft.com/office/drawing/2014/main" id="{F050FC28-40F1-4D96-B673-DF6E273B85B8}"/>
              </a:ext>
            </a:extLst>
          </p:cNvPr>
          <p:cNvSpPr/>
          <p:nvPr/>
        </p:nvSpPr>
        <p:spPr>
          <a:xfrm>
            <a:off x="412618" y="591570"/>
            <a:ext cx="11101507" cy="6053965"/>
          </a:xfrm>
          <a:prstGeom prst="rect">
            <a:avLst/>
          </a:prstGeom>
        </p:spPr>
        <p:txBody>
          <a:bodyPr wrap="square" lIns="91440" tIns="45720" rIns="91440" bIns="45720" anchor="t">
            <a:spAutoFit/>
          </a:bodyPr>
          <a:lstStyle/>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5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700" b="1" i="0" u="none" strike="noStrike" kern="1200" cap="none" spc="-3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Driver Penalty – $</a:t>
            </a:r>
            <a:r>
              <a:rPr lang="en-US" sz="2000" b="1" dirty="0">
                <a:solidFill>
                  <a:srgbClr val="000000"/>
                </a:solidFill>
                <a:latin typeface="Arial"/>
                <a:ea typeface="Calibri"/>
                <a:cs typeface="Arial"/>
              </a:rPr>
              <a:t>8.9M</a:t>
            </a:r>
            <a:endParaRPr lang="en-US" sz="2000" b="1" i="0" u="none" strike="noStrike" kern="1200" cap="none" spc="0" normalizeH="0" baseline="0" noProof="0" dirty="0">
              <a:ln>
                <a:noFill/>
              </a:ln>
              <a:solidFill>
                <a:srgbClr val="000000"/>
              </a:solidFill>
              <a:effectLst/>
              <a:uLnTx/>
              <a:uFillTx/>
              <a:latin typeface="Arial"/>
              <a:ea typeface="Calibri"/>
              <a:cs typeface="Arial"/>
            </a:endParaRPr>
          </a:p>
          <a:p>
            <a:pPr marL="750570" marR="0" lvl="2"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2000" b="0" i="0" u="none" strike="noStrike" kern="1200" cap="none" spc="-40" normalizeH="0" baseline="0" noProof="0" dirty="0">
                <a:ln>
                  <a:noFill/>
                </a:ln>
                <a:solidFill>
                  <a:srgbClr val="000000"/>
                </a:solidFill>
                <a:effectLst/>
                <a:uLnTx/>
                <a:uFillTx/>
                <a:latin typeface="Arial"/>
                <a:ea typeface="+mn-ea"/>
                <a:cs typeface="Arial"/>
              </a:rPr>
              <a:t>Budget reflects an increase of </a:t>
            </a:r>
            <a:r>
              <a:rPr kumimoji="0" lang="en-US" sz="2000" b="1" i="0" u="none" strike="noStrike" kern="1200" cap="none" spc="-40" normalizeH="0" baseline="0" noProof="0" dirty="0">
                <a:ln>
                  <a:noFill/>
                </a:ln>
                <a:solidFill>
                  <a:srgbClr val="000000"/>
                </a:solidFill>
                <a:effectLst/>
                <a:uLnTx/>
                <a:uFillTx/>
                <a:latin typeface="Arial"/>
                <a:ea typeface="+mn-ea"/>
                <a:cs typeface="Arial"/>
              </a:rPr>
              <a:t>$</a:t>
            </a:r>
            <a:r>
              <a:rPr lang="en-US" sz="2000" b="1" spc="-40" dirty="0">
                <a:solidFill>
                  <a:srgbClr val="000000"/>
                </a:solidFill>
                <a:latin typeface="Arial"/>
                <a:cs typeface="Arial"/>
              </a:rPr>
              <a:t>8.3M</a:t>
            </a:r>
            <a:r>
              <a:rPr kumimoji="0" lang="en-US" sz="2000" b="1" i="0" u="none" strike="noStrike" kern="1200" cap="none" spc="-40" normalizeH="0" baseline="0" noProof="0" dirty="0">
                <a:ln>
                  <a:noFill/>
                </a:ln>
                <a:solidFill>
                  <a:srgbClr val="000000"/>
                </a:solidFill>
                <a:effectLst/>
                <a:uLnTx/>
                <a:uFillTx/>
                <a:latin typeface="Arial"/>
                <a:ea typeface="+mn-ea"/>
                <a:cs typeface="Arial"/>
              </a:rPr>
              <a:t> </a:t>
            </a:r>
            <a:r>
              <a:rPr kumimoji="0" lang="en-US" sz="2000" b="0" i="0" u="none" strike="noStrike" kern="1200" cap="none" spc="-40" normalizeH="0" baseline="0" noProof="0" dirty="0">
                <a:ln>
                  <a:noFill/>
                </a:ln>
                <a:solidFill>
                  <a:srgbClr val="000000"/>
                </a:solidFill>
                <a:effectLst/>
                <a:uLnTx/>
                <a:uFillTx/>
                <a:latin typeface="Arial"/>
                <a:ea typeface="+mn-ea"/>
                <a:cs typeface="Arial"/>
              </a:rPr>
              <a:t>over the FY25 funding level</a:t>
            </a:r>
            <a:endParaRPr lang="en-US" sz="2000" b="0" i="0" u="none" strike="noStrike" kern="1200" cap="none" spc="-40" normalizeH="0" baseline="0" noProof="0" dirty="0">
              <a:ln>
                <a:noFill/>
              </a:ln>
              <a:solidFill>
                <a:srgbClr val="000000"/>
              </a:solidFill>
              <a:effectLst/>
              <a:uLnTx/>
              <a:uFillTx/>
              <a:latin typeface="Arial"/>
              <a:cs typeface="Arial"/>
            </a:endParaRPr>
          </a:p>
          <a:p>
            <a:pPr marL="750570" marR="0" lvl="2"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The increase in funding requested is in accordance with SB2695 to purchase equipment  for driver education.  The funds will add approximately 40 driver education simulators and four 5,500-ton trucks to move the simulators</a:t>
            </a:r>
          </a:p>
          <a:p>
            <a:pPr marL="464820" marR="0" lvl="2" algn="l" defTabSz="914400" rtl="0" eaLnBrk="1" fontAlgn="auto" latinLnBrk="0" hangingPunct="1">
              <a:lnSpc>
                <a:spcPct val="107000"/>
              </a:lnSpc>
              <a:spcBef>
                <a:spcPts val="0"/>
              </a:spcBef>
              <a:spcAft>
                <a:spcPts val="400"/>
              </a:spcAft>
              <a:buClrTx/>
              <a:buSzTx/>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a:cs typeface="Arial"/>
              </a:rPr>
              <a:t>Professional Development – $</a:t>
            </a:r>
            <a:r>
              <a:rPr lang="en-US" sz="2000" b="1" dirty="0">
                <a:solidFill>
                  <a:srgbClr val="000000"/>
                </a:solidFill>
                <a:latin typeface="Arial"/>
                <a:ea typeface="Calibri"/>
                <a:cs typeface="Arial"/>
              </a:rPr>
              <a:t>595K</a:t>
            </a:r>
            <a:endParaRPr lang="en-US" sz="2000" b="1" i="0" u="none" strike="noStrike" kern="1200" cap="none" spc="0" normalizeH="0" baseline="0" noProof="0" dirty="0">
              <a:ln>
                <a:noFill/>
              </a:ln>
              <a:solidFill>
                <a:srgbClr val="000000"/>
              </a:solidFill>
              <a:effectLst/>
              <a:uLnTx/>
              <a:uFillTx/>
              <a:latin typeface="Arial"/>
              <a:ea typeface="Calibri"/>
              <a:cs typeface="Arial"/>
            </a:endParaRPr>
          </a:p>
          <a:p>
            <a:pPr marL="750570" marR="0" lvl="2"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kumimoji="0" lang="en-US" sz="2000" b="0" i="0" u="none" strike="noStrike" kern="1200" cap="none" spc="-40" normalizeH="0" baseline="0" noProof="0" dirty="0">
                <a:ln>
                  <a:noFill/>
                </a:ln>
                <a:solidFill>
                  <a:srgbClr val="000000"/>
                </a:solidFill>
                <a:effectLst/>
                <a:uLnTx/>
                <a:uFillTx/>
                <a:latin typeface="Arial"/>
                <a:ea typeface="+mn-ea"/>
                <a:cs typeface="Arial"/>
              </a:rPr>
              <a:t>Budget reflects an increase of </a:t>
            </a:r>
            <a:r>
              <a:rPr kumimoji="0" lang="en-US" sz="2000" b="1" i="0" u="none" strike="noStrike" kern="1200" cap="none" spc="-40" normalizeH="0" baseline="0" noProof="0" dirty="0">
                <a:ln>
                  <a:noFill/>
                </a:ln>
                <a:solidFill>
                  <a:srgbClr val="000000"/>
                </a:solidFill>
                <a:effectLst/>
                <a:uLnTx/>
                <a:uFillTx/>
                <a:latin typeface="Arial"/>
                <a:ea typeface="+mn-ea"/>
                <a:cs typeface="Arial"/>
              </a:rPr>
              <a:t>$</a:t>
            </a:r>
            <a:r>
              <a:rPr lang="en-US" sz="2000" b="1" spc="-40" dirty="0">
                <a:solidFill>
                  <a:srgbClr val="000000"/>
                </a:solidFill>
                <a:latin typeface="Arial"/>
                <a:cs typeface="Arial"/>
              </a:rPr>
              <a:t>450K</a:t>
            </a:r>
            <a:r>
              <a:rPr kumimoji="0" lang="en-US" sz="2000" b="1" i="0" u="none" strike="noStrike" kern="1200" cap="none" spc="-40" normalizeH="0" baseline="0" noProof="0" dirty="0">
                <a:ln>
                  <a:noFill/>
                </a:ln>
                <a:solidFill>
                  <a:srgbClr val="000000"/>
                </a:solidFill>
                <a:effectLst/>
                <a:uLnTx/>
                <a:uFillTx/>
                <a:latin typeface="Arial"/>
                <a:ea typeface="+mn-ea"/>
                <a:cs typeface="Arial"/>
              </a:rPr>
              <a:t> </a:t>
            </a:r>
            <a:r>
              <a:rPr kumimoji="0" lang="en-US" sz="2000" b="0" i="0" u="none" strike="noStrike" kern="1200" cap="none" spc="-40" normalizeH="0" baseline="0" noProof="0" dirty="0">
                <a:ln>
                  <a:noFill/>
                </a:ln>
                <a:solidFill>
                  <a:srgbClr val="000000"/>
                </a:solidFill>
                <a:effectLst/>
                <a:uLnTx/>
                <a:uFillTx/>
                <a:latin typeface="Arial"/>
                <a:ea typeface="+mn-ea"/>
                <a:cs typeface="Arial"/>
              </a:rPr>
              <a:t>over the FY25 funding level</a:t>
            </a:r>
          </a:p>
          <a:p>
            <a:pPr marL="750570" marR="0" lvl="2"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r>
              <a:rPr lang="en-US" sz="2000" spc="-40" dirty="0">
                <a:solidFill>
                  <a:srgbClr val="000000"/>
                </a:solidFill>
                <a:latin typeface="Arial"/>
                <a:cs typeface="Arial"/>
              </a:rPr>
              <a:t>The increase in funding requested will support salaries and travel for four Professional Development Coordinators (PDCs) that serve as content specialists for the purpose of developing engaging training modules and instructional resources that will be delivered through online and face-to-face professional development.  These services are administer as part of the Regional Service Delivery Model component through Regional Education Service Agencies (RESAs)</a:t>
            </a:r>
            <a:endParaRPr lang="en-US" sz="2000" b="0" i="0" u="none" strike="noStrike" kern="1200" cap="none" spc="-40" normalizeH="0" baseline="0" noProof="0" dirty="0">
              <a:ln>
                <a:noFill/>
              </a:ln>
              <a:solidFill>
                <a:srgbClr val="000000"/>
              </a:solidFill>
              <a:effectLst/>
              <a:uLnTx/>
              <a:uFillTx/>
              <a:latin typeface="Arial"/>
              <a:cs typeface="Arial"/>
            </a:endParaRPr>
          </a:p>
          <a:p>
            <a:pPr marL="750570" marR="0" lvl="2" indent="-285750" algn="l" defTabSz="914400" rtl="0" eaLnBrk="1" fontAlgn="auto" latinLnBrk="0" hangingPunct="1">
              <a:lnSpc>
                <a:spcPct val="107000"/>
              </a:lnSpc>
              <a:spcBef>
                <a:spcPts val="0"/>
              </a:spcBef>
              <a:spcAft>
                <a:spcPts val="400"/>
              </a:spcAft>
              <a:buClrTx/>
              <a:buSzTx/>
              <a:buFont typeface="Courier New" panose="02070309020205020404" pitchFamily="49" charset="0"/>
              <a:buChar char="o"/>
              <a:tabLst/>
              <a:defRPr/>
            </a:pPr>
            <a:endParaRPr lang="en-US" sz="2000" b="0" i="0" u="none" strike="noStrike" kern="1200" cap="none" spc="0" normalizeH="0" baseline="0" noProof="0" dirty="0">
              <a:ln>
                <a:noFill/>
              </a:ln>
              <a:solidFill>
                <a:srgbClr val="000000"/>
              </a:solidFill>
              <a:effectLst/>
              <a:uLnTx/>
              <a:uFillTx/>
              <a:latin typeface="Arial"/>
              <a:cs typeface="Arial"/>
            </a:endParaRPr>
          </a:p>
          <a:p>
            <a:pPr marL="742950" marR="0" lvl="1" indent="-285750" algn="l" defTabSz="914400" rtl="0" eaLnBrk="1" fontAlgn="auto" latinLnBrk="0" hangingPunct="1">
              <a:lnSpc>
                <a:spcPct val="107000"/>
              </a:lnSpc>
              <a:spcBef>
                <a:spcPts val="0"/>
              </a:spcBef>
              <a:spcAft>
                <a:spcPts val="800"/>
              </a:spcAft>
              <a:buClrTx/>
              <a:buSzTx/>
              <a:buFont typeface="Courier New" panose="02070309020205020404" pitchFamily="49" charset="0"/>
              <a:buChar char="o"/>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509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t>Office of Chief Accountability Officer</a:t>
            </a:r>
            <a:endParaRPr lang="en-US" dirty="0"/>
          </a:p>
        </p:txBody>
      </p:sp>
      <p:pic>
        <p:nvPicPr>
          <p:cNvPr id="4" name="Picture 3">
            <a:extLst>
              <a:ext uri="{FF2B5EF4-FFF2-40B4-BE49-F238E27FC236}">
                <a16:creationId xmlns:a16="http://schemas.microsoft.com/office/drawing/2014/main" id="{E6FBCA45-7AE1-D44B-CC03-1D98AF1EB4D3}"/>
              </a:ext>
            </a:extLst>
          </p:cNvPr>
          <p:cNvPicPr>
            <a:picLocks noChangeAspect="1"/>
          </p:cNvPicPr>
          <p:nvPr/>
        </p:nvPicPr>
        <p:blipFill>
          <a:blip r:embed="rId2"/>
          <a:stretch>
            <a:fillRect/>
          </a:stretch>
        </p:blipFill>
        <p:spPr>
          <a:xfrm>
            <a:off x="1418553" y="790784"/>
            <a:ext cx="8594019" cy="5141216"/>
          </a:xfrm>
          <a:prstGeom prst="rect">
            <a:avLst/>
          </a:prstGeom>
        </p:spPr>
      </p:pic>
    </p:spTree>
    <p:extLst>
      <p:ext uri="{BB962C8B-B14F-4D97-AF65-F5344CB8AC3E}">
        <p14:creationId xmlns:p14="http://schemas.microsoft.com/office/powerpoint/2010/main" val="1254671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Chief Information Officer – Budget Highlights</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98610DD1-AAB4-4844-A47C-68410F7C23D6}"/>
              </a:ext>
            </a:extLst>
          </p:cNvPr>
          <p:cNvSpPr/>
          <p:nvPr/>
        </p:nvSpPr>
        <p:spPr>
          <a:xfrm>
            <a:off x="562466" y="806256"/>
            <a:ext cx="10962629" cy="4185761"/>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970"/>
              </a:spcBef>
              <a:spcAft>
                <a:spcPts val="0"/>
              </a:spcAft>
              <a:buClr>
                <a:srgbClr val="0F0F0F"/>
              </a:buClr>
              <a:buSzPct val="100000"/>
              <a:buFont typeface="Arial" panose="020B0604020202020204" pitchFamily="34" charset="0"/>
              <a:buChar char="•"/>
              <a:tabLst>
                <a:tab pos="1146810" algn="l"/>
              </a:tabLst>
              <a:defRPr/>
            </a:pPr>
            <a:r>
              <a:rPr kumimoji="0" lang="en-US" sz="2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Office of Chief of Technology and Strategic Services </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t>
            </a:r>
            <a:r>
              <a:rPr kumimoji="0" lang="en-US" sz="2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a:t>
            </a:r>
            <a:r>
              <a:rPr lang="en-US" sz="2000" b="1" dirty="0">
                <a:solidFill>
                  <a:srgbClr val="000000"/>
                </a:solidFill>
                <a:latin typeface="Arial"/>
                <a:cs typeface="Arial"/>
              </a:rPr>
              <a:t>8.4M</a:t>
            </a:r>
            <a:endParaRPr kumimoji="0" lang="en-US" sz="2000" b="1" i="1" u="none" strike="noStrike" kern="1200" cap="none" spc="0" normalizeH="0" baseline="0" noProof="0" dirty="0">
              <a:ln>
                <a:noFill/>
              </a:ln>
              <a:solidFill>
                <a:srgbClr val="FF0000"/>
              </a:solidFill>
              <a:effectLst/>
              <a:uLnTx/>
              <a:uFillTx/>
              <a:latin typeface="Arial"/>
              <a:ea typeface="Times New Roman" panose="02020603050405020304" pitchFamily="18" charset="0"/>
              <a:cs typeface="Arial"/>
            </a:endParaRPr>
          </a:p>
          <a:p>
            <a:pPr marL="742950" marR="0" lvl="1" indent="-285750" algn="l" defTabSz="914400" rtl="0" eaLnBrk="1" fontAlgn="auto" latinLnBrk="0" hangingPunct="1">
              <a:lnSpc>
                <a:spcPct val="100000"/>
              </a:lnSpc>
              <a:spcBef>
                <a:spcPts val="970"/>
              </a:spcBef>
              <a:spcAft>
                <a:spcPts val="0"/>
              </a:spcAft>
              <a:buClr>
                <a:srgbClr val="0F0F0F"/>
              </a:buClr>
              <a:buSzPts val="1650"/>
              <a:buFont typeface="Courier New" panose="02070309020205020404" pitchFamily="49" charset="0"/>
              <a:buChar char="o"/>
              <a:tabLst>
                <a:tab pos="1146810" algn="l"/>
              </a:tabLst>
              <a:defRPr/>
            </a:pP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Budget reflects an increase of </a:t>
            </a:r>
            <a:r>
              <a:rPr kumimoji="0" lang="en-US" sz="2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a:t>
            </a:r>
            <a:r>
              <a:rPr lang="en-US" sz="2000" b="1" dirty="0">
                <a:solidFill>
                  <a:srgbClr val="000000"/>
                </a:solidFill>
                <a:latin typeface="Arial"/>
                <a:ea typeface="Times New Roman" panose="02020603050405020304" pitchFamily="18" charset="0"/>
                <a:cs typeface="Arial"/>
              </a:rPr>
              <a:t>5.2M</a:t>
            </a:r>
            <a:r>
              <a:rPr kumimoji="0" lang="en-US" sz="20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over the FY25 funding level</a:t>
            </a:r>
            <a:endParaRPr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endParaRPr>
          </a:p>
          <a:p>
            <a:pPr marL="742950" marR="0" lvl="1" indent="-285750" algn="l" defTabSz="914400" rtl="0" eaLnBrk="1" fontAlgn="auto" latinLnBrk="0" hangingPunct="1">
              <a:lnSpc>
                <a:spcPct val="100000"/>
              </a:lnSpc>
              <a:spcBef>
                <a:spcPts val="970"/>
              </a:spcBef>
              <a:spcAft>
                <a:spcPts val="0"/>
              </a:spcAft>
              <a:buClr>
                <a:srgbClr val="0F0F0F"/>
              </a:buClr>
              <a:buSzPts val="1650"/>
              <a:buFont typeface="Courier New" panose="02070309020205020404" pitchFamily="49" charset="0"/>
              <a:buChar char="o"/>
              <a:tabLst>
                <a:tab pos="1146810" algn="l"/>
              </a:tabLst>
              <a:defRPr/>
            </a:pP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The increase will be used to maintain professional services contracts with Guidesoft </a:t>
            </a:r>
            <a:r>
              <a:rPr lang="en-US" sz="2000" dirty="0">
                <a:solidFill>
                  <a:srgbClr val="000000"/>
                </a:solidFill>
                <a:latin typeface="Arial"/>
                <a:ea typeface="Times New Roman" panose="02020603050405020304" pitchFamily="18" charset="0"/>
                <a:cs typeface="Arial"/>
              </a:rPr>
              <a:t>staff</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t>
            </a:r>
            <a:r>
              <a:rPr lang="en-US" sz="2000" dirty="0">
                <a:solidFill>
                  <a:srgbClr val="000000"/>
                </a:solidFill>
                <a:latin typeface="Arial"/>
                <a:ea typeface="Times New Roman" panose="02020603050405020304" pitchFamily="18" charset="0"/>
                <a:cs typeface="Arial"/>
              </a:rPr>
              <a:t>augmentation</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t>
            </a:r>
            <a:r>
              <a:rPr lang="en-US" sz="2000" dirty="0">
                <a:solidFill>
                  <a:srgbClr val="000000"/>
                </a:solidFill>
                <a:latin typeface="Arial"/>
                <a:ea typeface="Times New Roman" panose="02020603050405020304" pitchFamily="18" charset="0"/>
                <a:cs typeface="Arial"/>
              </a:rPr>
              <a:t>license</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t>
            </a:r>
            <a:r>
              <a:rPr lang="en-US" sz="2000" dirty="0">
                <a:solidFill>
                  <a:srgbClr val="000000"/>
                </a:solidFill>
                <a:latin typeface="Arial"/>
                <a:ea typeface="Times New Roman" panose="02020603050405020304" pitchFamily="18" charset="0"/>
                <a:cs typeface="Arial"/>
              </a:rPr>
              <a:t>renewals</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other </a:t>
            </a:r>
            <a:r>
              <a:rPr lang="en-US" sz="2000" dirty="0">
                <a:solidFill>
                  <a:srgbClr val="000000"/>
                </a:solidFill>
                <a:latin typeface="Arial"/>
                <a:ea typeface="Times New Roman" panose="02020603050405020304" pitchFamily="18" charset="0"/>
                <a:cs typeface="Arial"/>
              </a:rPr>
              <a:t>contractual</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t>
            </a:r>
            <a:r>
              <a:rPr lang="en-US" sz="2000" dirty="0">
                <a:solidFill>
                  <a:srgbClr val="000000"/>
                </a:solidFill>
                <a:latin typeface="Arial"/>
                <a:ea typeface="Times New Roman" panose="02020603050405020304" pitchFamily="18" charset="0"/>
                <a:cs typeface="Arial"/>
              </a:rPr>
              <a:t>services</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and to host MSIS district training (regional roadshows and bootcamps), and office operations</a:t>
            </a:r>
            <a:endParaRPr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endParaRPr>
          </a:p>
          <a:p>
            <a:pPr marL="742950" marR="0" lvl="1" indent="-285750" algn="l" defTabSz="914400" rtl="0" eaLnBrk="1" fontAlgn="auto" latinLnBrk="0" hangingPunct="1">
              <a:lnSpc>
                <a:spcPct val="100000"/>
              </a:lnSpc>
              <a:spcBef>
                <a:spcPts val="970"/>
              </a:spcBef>
              <a:spcAft>
                <a:spcPts val="0"/>
              </a:spcAft>
              <a:buClr>
                <a:srgbClr val="0F0F0F"/>
              </a:buClr>
              <a:buSzPts val="1650"/>
              <a:buFont typeface="Courier New" panose="02070309020205020404" pitchFamily="49" charset="0"/>
              <a:buChar char="o"/>
              <a:tabLst>
                <a:tab pos="1146810" algn="l"/>
              </a:tabLst>
              <a:defRPr/>
            </a:pP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The increase will provide funds to refresh MDE desktops and laptops </a:t>
            </a:r>
            <a:r>
              <a:rPr lang="en-US" sz="2000" dirty="0">
                <a:solidFill>
                  <a:srgbClr val="000000"/>
                </a:solidFill>
                <a:latin typeface="Arial"/>
                <a:ea typeface="Times New Roman" panose="02020603050405020304" pitchFamily="18" charset="0"/>
                <a:cs typeface="Arial"/>
              </a:rPr>
              <a:t>three-years</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or </a:t>
            </a:r>
            <a:r>
              <a:rPr lang="en-US" sz="2000" dirty="0">
                <a:solidFill>
                  <a:srgbClr val="000000"/>
                </a:solidFill>
                <a:latin typeface="Arial"/>
                <a:ea typeface="Times New Roman" panose="02020603050405020304" pitchFamily="18" charset="0"/>
                <a:cs typeface="Arial"/>
              </a:rPr>
              <a:t>older</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and to purchase network equipment (servers, switches, firewalls, etc.)</a:t>
            </a:r>
            <a:endParaRPr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endParaRPr>
          </a:p>
          <a:p>
            <a:pPr marL="742950" marR="0" lvl="1" indent="-285750" algn="l" defTabSz="914400" rtl="0" eaLnBrk="1" fontAlgn="auto" latinLnBrk="0" hangingPunct="1">
              <a:lnSpc>
                <a:spcPct val="100000"/>
              </a:lnSpc>
              <a:spcBef>
                <a:spcPts val="970"/>
              </a:spcBef>
              <a:spcAft>
                <a:spcPts val="0"/>
              </a:spcAft>
              <a:buClr>
                <a:srgbClr val="0F0F0F"/>
              </a:buClr>
              <a:buSzPts val="1650"/>
              <a:buFont typeface="Courier New" panose="02070309020205020404" pitchFamily="49" charset="0"/>
              <a:buChar char="o"/>
              <a:tabLst>
                <a:tab pos="1146810" algn="l"/>
              </a:tabLst>
              <a:defRPr/>
            </a:pP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The increase will provide support of the MDE E-Rate Program </a:t>
            </a:r>
            <a:endParaRPr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endParaRPr>
          </a:p>
          <a:p>
            <a:pPr marL="742950" lvl="1" indent="-285750">
              <a:spcBef>
                <a:spcPts val="969"/>
              </a:spcBef>
              <a:buClr>
                <a:srgbClr val="0F0F0F"/>
              </a:buClr>
              <a:buSzPts val="1650"/>
              <a:buFont typeface="Courier New" panose="02070309020205020404" pitchFamily="49" charset="0"/>
              <a:buChar char="o"/>
              <a:tabLst>
                <a:tab pos="1146810" algn="l"/>
              </a:tabLst>
              <a:defRPr/>
            </a:pP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The increase will provide consultant services for two </a:t>
            </a:r>
            <a:r>
              <a:rPr lang="en-US" sz="2000" dirty="0">
                <a:solidFill>
                  <a:srgbClr val="000000"/>
                </a:solidFill>
                <a:latin typeface="Arial"/>
                <a:ea typeface="Times New Roman" panose="02020603050405020304" pitchFamily="18" charset="0"/>
                <a:cs typeface="Arial"/>
              </a:rPr>
              <a:t>Network</a:t>
            </a:r>
            <a:r>
              <a:rPr kumimoji="0" lang="en-US" sz="2000" b="0"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Arial"/>
              </a:rPr>
              <a:t> Engineers to provide network and technical support to local </a:t>
            </a:r>
            <a:r>
              <a:rPr lang="en-US" sz="2000" dirty="0">
                <a:solidFill>
                  <a:srgbClr val="000000"/>
                </a:solidFill>
                <a:latin typeface="Arial"/>
                <a:ea typeface="Times New Roman" panose="02020603050405020304" pitchFamily="18" charset="0"/>
                <a:cs typeface="Arial"/>
              </a:rPr>
              <a:t>school districts</a:t>
            </a:r>
            <a:endParaRPr kumimoji="0" lang="en-US" sz="1800" b="0" i="0" u="none" strike="noStrike" kern="1200" cap="none" spc="0" normalizeH="0" baseline="0" noProof="0" dirty="0">
              <a:ln>
                <a:noFill/>
              </a:ln>
              <a:solidFill>
                <a:srgbClr val="000000"/>
              </a:solidFill>
              <a:effectLst/>
              <a:uLnTx/>
              <a:uFillTx/>
              <a:latin typeface="Calibri" panose="020F0502020204030204"/>
              <a:cs typeface="+mn-cs"/>
            </a:endParaRPr>
          </a:p>
          <a:p>
            <a:pPr marL="0" marR="0" lvl="0" indent="0" algn="l" defTabSz="914400" rtl="0" eaLnBrk="1" fontAlgn="auto" latinLnBrk="0" hangingPunct="1">
              <a:lnSpc>
                <a:spcPct val="100000"/>
              </a:lnSpc>
              <a:spcBef>
                <a:spcPts val="970"/>
              </a:spcBef>
              <a:spcAft>
                <a:spcPts val="0"/>
              </a:spcAft>
              <a:buClr>
                <a:srgbClr val="0F0F0F"/>
              </a:buClr>
              <a:buSzPts val="1650"/>
              <a:buFontTx/>
              <a:buNone/>
              <a:tabLst>
                <a:tab pos="1146810" algn="l"/>
              </a:tabLst>
              <a:defRPr/>
            </a:pP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36530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t>Office of Chief Information Officer</a:t>
            </a:r>
            <a:endParaRPr lang="en-US" dirty="0"/>
          </a:p>
        </p:txBody>
      </p:sp>
      <p:pic>
        <p:nvPicPr>
          <p:cNvPr id="4" name="Picture 3">
            <a:extLst>
              <a:ext uri="{FF2B5EF4-FFF2-40B4-BE49-F238E27FC236}">
                <a16:creationId xmlns:a16="http://schemas.microsoft.com/office/drawing/2014/main" id="{0EF941A3-F865-2E41-7A9F-5EA67D11BCCA}"/>
              </a:ext>
            </a:extLst>
          </p:cNvPr>
          <p:cNvPicPr>
            <a:picLocks noChangeAspect="1"/>
          </p:cNvPicPr>
          <p:nvPr/>
        </p:nvPicPr>
        <p:blipFill>
          <a:blip r:embed="rId2"/>
          <a:stretch>
            <a:fillRect/>
          </a:stretch>
        </p:blipFill>
        <p:spPr>
          <a:xfrm>
            <a:off x="1380467" y="1344280"/>
            <a:ext cx="9431066" cy="2286319"/>
          </a:xfrm>
          <a:prstGeom prst="rect">
            <a:avLst/>
          </a:prstGeom>
        </p:spPr>
      </p:pic>
    </p:spTree>
    <p:extLst>
      <p:ext uri="{BB962C8B-B14F-4D97-AF65-F5344CB8AC3E}">
        <p14:creationId xmlns:p14="http://schemas.microsoft.com/office/powerpoint/2010/main" val="118596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Educational Accountability Director – Budget Highlights</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6AC8E169-3BB6-4D7F-9204-87502DDAE29E}"/>
              </a:ext>
            </a:extLst>
          </p:cNvPr>
          <p:cNvSpPr/>
          <p:nvPr/>
        </p:nvSpPr>
        <p:spPr>
          <a:xfrm>
            <a:off x="628744" y="894623"/>
            <a:ext cx="10389763" cy="2708434"/>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Calibri" panose="020F0502020204030204" pitchFamily="34" charset="0"/>
                <a:cs typeface="Arial"/>
              </a:rPr>
              <a:t>Office of Educational Accountability – $1.3M</a:t>
            </a:r>
          </a:p>
          <a:p>
            <a:pPr marL="742950" lvl="1" indent="-285750">
              <a:spcAft>
                <a:spcPts val="400"/>
              </a:spcAft>
              <a:buFont typeface="Courier New" panose="02070309020205020404" pitchFamily="49" charset="0"/>
              <a:buChar char="o"/>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Request includes an increase of </a:t>
            </a:r>
            <a:r>
              <a:rPr kumimoji="0" lang="en-US" sz="2000" b="1" i="0" u="none" strike="noStrike" kern="1200" cap="none" spc="0" normalizeH="0" baseline="0" noProof="0" dirty="0">
                <a:ln>
                  <a:noFill/>
                </a:ln>
                <a:solidFill>
                  <a:srgbClr val="000000"/>
                </a:solidFill>
                <a:effectLst/>
                <a:uLnTx/>
                <a:uFillTx/>
                <a:latin typeface="Arial"/>
                <a:ea typeface="+mn-ea"/>
                <a:cs typeface="Arial"/>
              </a:rPr>
              <a:t>$493K </a:t>
            </a:r>
            <a:r>
              <a:rPr kumimoji="0" lang="en-US" sz="2000" b="0" i="0" u="none" strike="noStrike" kern="1200" cap="none" spc="0" normalizeH="0" baseline="0" noProof="0" dirty="0">
                <a:ln>
                  <a:noFill/>
                </a:ln>
                <a:solidFill>
                  <a:srgbClr val="000000"/>
                </a:solidFill>
                <a:effectLst/>
                <a:uLnTx/>
                <a:uFillTx/>
                <a:latin typeface="Arial"/>
                <a:ea typeface="+mn-ea"/>
                <a:cs typeface="Arial"/>
              </a:rPr>
              <a:t>over FY25 level to restore funding for two</a:t>
            </a:r>
            <a:r>
              <a:rPr lang="en-US" sz="2000" dirty="0">
                <a:solidFill>
                  <a:srgbClr val="000000"/>
                </a:solidFill>
                <a:latin typeface="Arial"/>
                <a:cs typeface="Arial"/>
              </a:rPr>
              <a:t> positions</a:t>
            </a:r>
            <a:r>
              <a:rPr kumimoji="0" lang="en-US" sz="2000" b="0" i="0" u="none" strike="noStrike" kern="1200" cap="none" spc="0" normalizeH="0" baseline="0" noProof="0" dirty="0">
                <a:ln>
                  <a:noFill/>
                </a:ln>
                <a:solidFill>
                  <a:srgbClr val="000000"/>
                </a:solidFill>
                <a:effectLst/>
                <a:uLnTx/>
                <a:uFillTx/>
                <a:latin typeface="Arial"/>
                <a:ea typeface="+mn-ea"/>
                <a:cs typeface="Arial"/>
              </a:rPr>
              <a:t> and operations to FY17 and FY19 levels</a:t>
            </a:r>
            <a:endParaRPr lang="en-US" sz="2000" b="0" i="0" u="none" strike="noStrike" kern="1200" cap="none" spc="0" normalizeH="0" baseline="0" noProof="0" dirty="0">
              <a:ln>
                <a:noFill/>
              </a:ln>
              <a:solidFill>
                <a:srgbClr val="000000"/>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4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Request includes an increase in funds to outsource projects in the Office of Educational Accountability in lieu of </a:t>
            </a:r>
            <a:r>
              <a:rPr lang="en-US" sz="2000" dirty="0">
                <a:solidFill>
                  <a:srgbClr val="000000"/>
                </a:solidFill>
                <a:latin typeface="Arial"/>
                <a:ea typeface="Calibri"/>
                <a:cs typeface="Arial"/>
              </a:rPr>
              <a:t>positions</a:t>
            </a:r>
            <a:r>
              <a:rPr kumimoji="0" lang="en-US" sz="2000" b="0" i="0" u="none" strike="noStrike" kern="1200" cap="none" spc="0" normalizeH="0" baseline="0" noProof="0" dirty="0">
                <a:ln>
                  <a:noFill/>
                </a:ln>
                <a:solidFill>
                  <a:srgbClr val="000000"/>
                </a:solidFill>
                <a:effectLst/>
                <a:uLnTx/>
                <a:uFillTx/>
                <a:latin typeface="Arial"/>
                <a:ea typeface="Calibri"/>
                <a:cs typeface="Arial"/>
              </a:rPr>
              <a:t> requested by the Bureaus of Program Evaluation, Public Reporting, and Internal Audit</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endParaRPr>
          </a:p>
          <a:p>
            <a:pPr marL="742950" lvl="1" indent="-285750">
              <a:spcAft>
                <a:spcPts val="400"/>
              </a:spcAft>
              <a:buFont typeface="Courier New" panose="02070309020205020404" pitchFamily="49" charset="0"/>
              <a:buChar char="o"/>
              <a:defRPr/>
            </a:pPr>
            <a:r>
              <a:rPr kumimoji="0" lang="en-US" sz="2000" b="0" i="0" u="none" strike="noStrike" kern="1200" cap="none" spc="0" normalizeH="0" baseline="0" noProof="0" dirty="0">
                <a:ln>
                  <a:noFill/>
                </a:ln>
                <a:solidFill>
                  <a:srgbClr val="000000"/>
                </a:solidFill>
                <a:effectLst/>
                <a:uLnTx/>
                <a:uFillTx/>
                <a:latin typeface="Arial"/>
                <a:ea typeface="Calibri"/>
                <a:cs typeface="Arial"/>
              </a:rPr>
              <a:t>Request includes an increase in funds for one additional position to conduct internal audits in the Bureau of Internal Audit</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2682747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45B41-372C-4F91-8923-C9D1A50CDF0F}"/>
              </a:ext>
            </a:extLst>
          </p:cNvPr>
          <p:cNvSpPr>
            <a:spLocks noGrp="1"/>
          </p:cNvSpPr>
          <p:nvPr>
            <p:ph type="title"/>
          </p:nvPr>
        </p:nvSpPr>
        <p:spPr/>
        <p:txBody>
          <a:bodyPr/>
          <a:lstStyle/>
          <a:p>
            <a:r>
              <a:rPr lang="en-US" sz="2400" dirty="0"/>
              <a:t>Agenda</a:t>
            </a:r>
            <a:endParaRPr lang="en-US" dirty="0"/>
          </a:p>
        </p:txBody>
      </p:sp>
      <p:sp>
        <p:nvSpPr>
          <p:cNvPr id="5" name="TextBox 4">
            <a:extLst>
              <a:ext uri="{FF2B5EF4-FFF2-40B4-BE49-F238E27FC236}">
                <a16:creationId xmlns:a16="http://schemas.microsoft.com/office/drawing/2014/main" id="{E8447FE6-4DE7-433C-AC14-8D51DDC7B789}"/>
              </a:ext>
            </a:extLst>
          </p:cNvPr>
          <p:cNvSpPr txBox="1"/>
          <p:nvPr/>
        </p:nvSpPr>
        <p:spPr>
          <a:xfrm>
            <a:off x="645379" y="946037"/>
            <a:ext cx="11011475" cy="5745163"/>
          </a:xfrm>
          <a:prstGeom prst="rect">
            <a:avLst/>
          </a:prstGeom>
          <a:noFill/>
        </p:spPr>
        <p:txBody>
          <a:bodyPr wrap="square" lIns="91440" tIns="45720" rIns="91440" bIns="45720" rtlCol="0" anchor="t">
            <a:spAutoFit/>
          </a:bodyPr>
          <a:lstStyle/>
          <a:p>
            <a:pPr>
              <a:lnSpc>
                <a:spcPts val="2000"/>
              </a:lnSpc>
              <a:spcAft>
                <a:spcPts val="0"/>
              </a:spcAft>
              <a:tabLst>
                <a:tab pos="688975" algn="l"/>
              </a:tabLst>
            </a:pPr>
            <a:r>
              <a:rPr lang="en-US" sz="1400" dirty="0">
                <a:latin typeface="Century Schoolbook" panose="02040604050505020304" pitchFamily="18" charset="0"/>
              </a:rPr>
              <a:t> </a:t>
            </a:r>
            <a:r>
              <a:rPr lang="en-US" sz="2000" dirty="0">
                <a:latin typeface="Arial" panose="020B0604020202020204" pitchFamily="34" charset="0"/>
                <a:cs typeface="Arial" panose="020B0604020202020204" pitchFamily="34" charset="0"/>
              </a:rPr>
              <a:t>I.     	Call to Order – Mr. Miller</a:t>
            </a:r>
          </a:p>
          <a:p>
            <a:pPr>
              <a:lnSpc>
                <a:spcPts val="2000"/>
              </a:lnSpc>
              <a:spcAft>
                <a:spcPts val="0"/>
              </a:spcAft>
              <a:tabLst>
                <a:tab pos="688975" algn="l"/>
              </a:tabLst>
            </a:pPr>
            <a:endParaRPr lang="en-US" sz="2000" dirty="0">
              <a:latin typeface="Arial" panose="020B0604020202020204" pitchFamily="34" charset="0"/>
              <a:cs typeface="Arial" panose="020B0604020202020204" pitchFamily="34" charset="0"/>
            </a:endParaRPr>
          </a:p>
          <a:p>
            <a:pPr>
              <a:lnSpc>
                <a:spcPts val="2000"/>
              </a:lnSpc>
              <a:spcAft>
                <a:spcPts val="0"/>
              </a:spcAft>
              <a:tabLst>
                <a:tab pos="688975" algn="l"/>
              </a:tabLst>
            </a:pPr>
            <a:r>
              <a:rPr lang="en-US" sz="2000" dirty="0">
                <a:latin typeface="Arial" panose="020B0604020202020204" pitchFamily="34" charset="0"/>
                <a:cs typeface="Arial" panose="020B0604020202020204" pitchFamily="34" charset="0"/>
              </a:rPr>
              <a:t>II.     	Opening Remarks – Dr. Morgigno</a:t>
            </a:r>
          </a:p>
          <a:p>
            <a:pPr>
              <a:lnSpc>
                <a:spcPts val="2000"/>
              </a:lnSpc>
              <a:spcAft>
                <a:spcPts val="0"/>
              </a:spcAft>
              <a:tabLst>
                <a:tab pos="688975" algn="l"/>
              </a:tabLst>
            </a:pPr>
            <a:r>
              <a:rPr lang="en-US" sz="2000" dirty="0">
                <a:latin typeface="Arial" panose="020B0604020202020204" pitchFamily="34" charset="0"/>
                <a:cs typeface="Arial" panose="020B0604020202020204" pitchFamily="34" charset="0"/>
              </a:rPr>
              <a:t> 	</a:t>
            </a:r>
          </a:p>
          <a:p>
            <a:pPr>
              <a:lnSpc>
                <a:spcPts val="2000"/>
              </a:lnSpc>
              <a:tabLst>
                <a:tab pos="688975" algn="l"/>
              </a:tabLst>
            </a:pPr>
            <a:r>
              <a:rPr lang="en-US" sz="2000" dirty="0">
                <a:latin typeface="Arial"/>
                <a:cs typeface="Arial"/>
              </a:rPr>
              <a:t>III.    	Review of Vision and Mission Statement – Dr. Morgigno	</a:t>
            </a:r>
          </a:p>
          <a:p>
            <a:pPr>
              <a:lnSpc>
                <a:spcPts val="2000"/>
              </a:lnSpc>
              <a:spcAft>
                <a:spcPts val="0"/>
              </a:spcAft>
              <a:tabLst>
                <a:tab pos="688975" algn="l"/>
              </a:tabLst>
            </a:pPr>
            <a:endParaRPr lang="en-US" sz="2000" dirty="0">
              <a:latin typeface="Arial" panose="020B0604020202020204" pitchFamily="34" charset="0"/>
              <a:cs typeface="Arial" panose="020B0604020202020204" pitchFamily="34" charset="0"/>
            </a:endParaRPr>
          </a:p>
          <a:p>
            <a:pPr marL="400050" indent="-400050">
              <a:lnSpc>
                <a:spcPts val="2000"/>
              </a:lnSpc>
              <a:buAutoNum type="romanUcPeriod" startAt="4"/>
              <a:tabLst>
                <a:tab pos="688975" algn="l"/>
              </a:tabLst>
            </a:pPr>
            <a:r>
              <a:rPr lang="en-US" sz="2000" dirty="0">
                <a:latin typeface="Arial"/>
                <a:cs typeface="Arial"/>
              </a:rPr>
              <a:t> 	Review of Strategic Goals – Dr. Morgigno</a:t>
            </a:r>
          </a:p>
          <a:p>
            <a:pPr marL="400050" indent="-400050">
              <a:lnSpc>
                <a:spcPts val="2000"/>
              </a:lnSpc>
              <a:spcAft>
                <a:spcPts val="0"/>
              </a:spcAft>
              <a:buAutoNum type="romanUcPeriod" startAt="4"/>
              <a:tabLst>
                <a:tab pos="688975" algn="l"/>
              </a:tabLst>
            </a:pPr>
            <a:endParaRPr lang="en-US" sz="2000" dirty="0">
              <a:latin typeface="Arial" panose="020B0604020202020204" pitchFamily="34" charset="0"/>
              <a:cs typeface="Arial" panose="020B0604020202020204" pitchFamily="34" charset="0"/>
            </a:endParaRPr>
          </a:p>
          <a:p>
            <a:pPr marL="400050" indent="-400050">
              <a:lnSpc>
                <a:spcPts val="2000"/>
              </a:lnSpc>
              <a:buAutoNum type="romanUcPeriod" startAt="4"/>
              <a:tabLst>
                <a:tab pos="688975" algn="l"/>
              </a:tabLst>
            </a:pPr>
            <a:r>
              <a:rPr lang="en-US" sz="2000" dirty="0">
                <a:latin typeface="Arial"/>
                <a:cs typeface="Arial"/>
              </a:rPr>
              <a:t> 	2025 Legislative Priorities – Dr. Morgigno</a:t>
            </a:r>
            <a:endParaRPr lang="en-US" sz="2000" dirty="0">
              <a:highlight>
                <a:srgbClr val="FFFF00"/>
              </a:highlight>
              <a:latin typeface="Arial"/>
              <a:cs typeface="Arial"/>
            </a:endParaRPr>
          </a:p>
          <a:p>
            <a:pPr marL="400050" indent="-400050">
              <a:lnSpc>
                <a:spcPts val="2000"/>
              </a:lnSpc>
              <a:spcAft>
                <a:spcPts val="0"/>
              </a:spcAft>
              <a:buAutoNum type="romanUcPeriod" startAt="4"/>
              <a:tabLst>
                <a:tab pos="688975" algn="l"/>
              </a:tabLst>
            </a:pPr>
            <a:endParaRPr lang="en-US" sz="2000" dirty="0">
              <a:latin typeface="Arial" panose="020B0604020202020204" pitchFamily="34" charset="0"/>
              <a:cs typeface="Arial" panose="020B0604020202020204" pitchFamily="34" charset="0"/>
            </a:endParaRPr>
          </a:p>
          <a:p>
            <a:pPr marL="400050" indent="-400050">
              <a:lnSpc>
                <a:spcPts val="2000"/>
              </a:lnSpc>
              <a:spcAft>
                <a:spcPts val="200"/>
              </a:spcAft>
              <a:buAutoNum type="romanUcPeriod" startAt="4"/>
              <a:tabLst>
                <a:tab pos="688975" algn="l"/>
              </a:tabLst>
            </a:pPr>
            <a:r>
              <a:rPr lang="en-US" sz="2000" dirty="0">
                <a:latin typeface="Arial"/>
                <a:cs typeface="Arial"/>
              </a:rPr>
              <a:t> 	FY 2026 Fiscal Priorities and Overview of Budget Request – Dr. Gavin</a:t>
            </a:r>
          </a:p>
          <a:p>
            <a:pPr marL="400050" indent="-400050">
              <a:lnSpc>
                <a:spcPts val="2000"/>
              </a:lnSpc>
              <a:spcAft>
                <a:spcPts val="0"/>
              </a:spcAft>
              <a:buAutoNum type="romanUcPeriod" startAt="4"/>
              <a:tabLst>
                <a:tab pos="688975" algn="l"/>
              </a:tabLst>
            </a:pPr>
            <a:endParaRPr lang="en-US" sz="2000" dirty="0">
              <a:latin typeface="Arial" panose="020B0604020202020204" pitchFamily="34" charset="0"/>
              <a:cs typeface="Arial" panose="020B0604020202020204" pitchFamily="34" charset="0"/>
            </a:endParaRPr>
          </a:p>
          <a:p>
            <a:pPr marL="400050" indent="-400050">
              <a:lnSpc>
                <a:spcPts val="2000"/>
              </a:lnSpc>
              <a:spcAft>
                <a:spcPts val="200"/>
              </a:spcAft>
              <a:buAutoNum type="romanUcPeriod" startAt="4"/>
              <a:tabLst>
                <a:tab pos="688975" algn="l"/>
              </a:tabLst>
            </a:pPr>
            <a:r>
              <a:rPr lang="en-US" sz="2000" dirty="0">
                <a:latin typeface="Arial"/>
                <a:cs typeface="Arial"/>
              </a:rPr>
              <a:t> 	Presentation of FY 2026 Proposed Budget Request – Executive Leadership Team</a:t>
            </a:r>
          </a:p>
          <a:p>
            <a:pPr marL="400050" indent="-400050">
              <a:lnSpc>
                <a:spcPts val="2000"/>
              </a:lnSpc>
              <a:spcAft>
                <a:spcPts val="0"/>
              </a:spcAft>
              <a:buAutoNum type="romanUcPeriod" startAt="4"/>
              <a:tabLst>
                <a:tab pos="688975" algn="l"/>
              </a:tabLst>
            </a:pPr>
            <a:endParaRPr lang="en-US" sz="2000" dirty="0">
              <a:latin typeface="Arial" panose="020B0604020202020204" pitchFamily="34" charset="0"/>
              <a:cs typeface="Arial" panose="020B0604020202020204" pitchFamily="34" charset="0"/>
            </a:endParaRPr>
          </a:p>
          <a:p>
            <a:pPr marL="400050" indent="-400050">
              <a:lnSpc>
                <a:spcPts val="2000"/>
              </a:lnSpc>
              <a:spcAft>
                <a:spcPts val="0"/>
              </a:spcAft>
              <a:buAutoNum type="romanUcPeriod" startAt="4"/>
              <a:tabLst>
                <a:tab pos="688975" algn="l"/>
              </a:tabLst>
            </a:pPr>
            <a:r>
              <a:rPr lang="en-US" sz="2000" dirty="0">
                <a:latin typeface="Arial" panose="020B0604020202020204" pitchFamily="34" charset="0"/>
                <a:cs typeface="Arial" panose="020B0604020202020204" pitchFamily="34" charset="0"/>
              </a:rPr>
              <a:t> 	Questions</a:t>
            </a:r>
          </a:p>
          <a:p>
            <a:pPr marL="400050" indent="-400050">
              <a:lnSpc>
                <a:spcPts val="2000"/>
              </a:lnSpc>
              <a:spcAft>
                <a:spcPts val="0"/>
              </a:spcAft>
              <a:buAutoNum type="romanUcPeriod" startAt="4"/>
              <a:tabLst>
                <a:tab pos="688975" algn="l"/>
              </a:tabLst>
            </a:pPr>
            <a:endParaRPr lang="en-US" sz="2000" dirty="0">
              <a:latin typeface="Arial" panose="020B0604020202020204" pitchFamily="34" charset="0"/>
              <a:cs typeface="Arial" panose="020B0604020202020204" pitchFamily="34" charset="0"/>
            </a:endParaRPr>
          </a:p>
          <a:p>
            <a:pPr marL="400050" indent="-400050">
              <a:lnSpc>
                <a:spcPts val="2000"/>
              </a:lnSpc>
              <a:spcAft>
                <a:spcPts val="0"/>
              </a:spcAft>
              <a:buAutoNum type="romanUcPeriod" startAt="4"/>
              <a:tabLst>
                <a:tab pos="688975" algn="l"/>
              </a:tabLst>
            </a:pPr>
            <a:r>
              <a:rPr lang="en-US" sz="2000" dirty="0">
                <a:latin typeface="Arial" panose="020B0604020202020204" pitchFamily="34" charset="0"/>
                <a:cs typeface="Arial" panose="020B0604020202020204" pitchFamily="34" charset="0"/>
              </a:rPr>
              <a:t> 	Adjournment  </a:t>
            </a:r>
          </a:p>
          <a:p>
            <a:pPr marL="400050" indent="-400050">
              <a:lnSpc>
                <a:spcPts val="2000"/>
              </a:lnSpc>
              <a:spcAft>
                <a:spcPts val="0"/>
              </a:spcAft>
              <a:buAutoNum type="romanUcPeriod" startAt="4"/>
              <a:tabLst>
                <a:tab pos="688975" algn="l"/>
              </a:tabLst>
            </a:pPr>
            <a:endParaRPr lang="en-US" sz="2000" dirty="0">
              <a:latin typeface="Arial" panose="020B0604020202020204" pitchFamily="34" charset="0"/>
              <a:cs typeface="Arial" panose="020B0604020202020204" pitchFamily="34" charset="0"/>
            </a:endParaRPr>
          </a:p>
          <a:p>
            <a:pPr>
              <a:lnSpc>
                <a:spcPts val="2000"/>
              </a:lnSpc>
              <a:spcAft>
                <a:spcPts val="0"/>
              </a:spcAft>
              <a:tabLst>
                <a:tab pos="688975" algn="l"/>
              </a:tabLst>
            </a:pPr>
            <a:endParaRPr lang="en-US" sz="2000" dirty="0">
              <a:latin typeface="Arial" panose="020B0604020202020204" pitchFamily="34" charset="0"/>
              <a:cs typeface="Arial" panose="020B0604020202020204" pitchFamily="34" charset="0"/>
            </a:endParaRPr>
          </a:p>
          <a:p>
            <a:pPr>
              <a:lnSpc>
                <a:spcPts val="2000"/>
              </a:lnSpc>
              <a:spcAft>
                <a:spcPts val="0"/>
              </a:spcAft>
              <a:tabLst>
                <a:tab pos="688975" algn="l"/>
              </a:tabLst>
            </a:pPr>
            <a:r>
              <a:rPr lang="en-US" sz="1600" dirty="0">
                <a:solidFill>
                  <a:prstClr val="black"/>
                </a:solidFill>
                <a:latin typeface="Arial" panose="020B0604020202020204" pitchFamily="34" charset="0"/>
                <a:cs typeface="Arial" panose="020B0604020202020204" pitchFamily="34" charset="0"/>
              </a:rPr>
              <a:t>		</a:t>
            </a:r>
            <a:endParaRPr lang="en-US" sz="1600" b="1" dirty="0">
              <a:solidFill>
                <a:prstClr val="black"/>
              </a:solidFill>
              <a:latin typeface="Arial" panose="020B0604020202020204" pitchFamily="34" charset="0"/>
              <a:cs typeface="Arial" panose="020B0604020202020204" pitchFamily="34" charset="0"/>
            </a:endParaRPr>
          </a:p>
          <a:p>
            <a:pPr>
              <a:lnSpc>
                <a:spcPts val="2000"/>
              </a:lnSpc>
              <a:spcAft>
                <a:spcPts val="0"/>
              </a:spcAft>
              <a:tabLst>
                <a:tab pos="688975" algn="l"/>
              </a:tabLst>
            </a:pPr>
            <a:endParaRPr lang="en-US" sz="2000" dirty="0">
              <a:latin typeface="Arial" panose="020B0604020202020204" pitchFamily="34" charset="0"/>
              <a:cs typeface="Arial" panose="020B0604020202020204" pitchFamily="34" charset="0"/>
            </a:endParaRPr>
          </a:p>
          <a:p>
            <a:endParaRPr lang="en-US" sz="1400" dirty="0">
              <a:latin typeface="Century Schoolbook" panose="02040604050505020304" pitchFamily="18" charset="0"/>
            </a:endParaRPr>
          </a:p>
        </p:txBody>
      </p:sp>
    </p:spTree>
    <p:extLst>
      <p:ext uri="{BB962C8B-B14F-4D97-AF65-F5344CB8AC3E}">
        <p14:creationId xmlns:p14="http://schemas.microsoft.com/office/powerpoint/2010/main" val="3444269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5CD4-B29E-49DA-AA0A-AD61A1A38A9E}"/>
              </a:ext>
            </a:extLst>
          </p:cNvPr>
          <p:cNvSpPr>
            <a:spLocks noGrp="1"/>
          </p:cNvSpPr>
          <p:nvPr>
            <p:ph type="title"/>
          </p:nvPr>
        </p:nvSpPr>
        <p:spPr/>
        <p:txBody>
          <a:bodyPr/>
          <a:lstStyle/>
          <a:p>
            <a:r>
              <a:rPr lang="en-US" sz="2400" dirty="0"/>
              <a:t>Office of Educational Accountability Director</a:t>
            </a:r>
            <a:endParaRPr lang="en-US" dirty="0"/>
          </a:p>
        </p:txBody>
      </p:sp>
      <p:pic>
        <p:nvPicPr>
          <p:cNvPr id="5" name="Picture 4">
            <a:extLst>
              <a:ext uri="{FF2B5EF4-FFF2-40B4-BE49-F238E27FC236}">
                <a16:creationId xmlns:a16="http://schemas.microsoft.com/office/drawing/2014/main" id="{3743FC6F-9683-BA7B-0F89-6D471296F542}"/>
              </a:ext>
            </a:extLst>
          </p:cNvPr>
          <p:cNvPicPr>
            <a:picLocks noChangeAspect="1"/>
          </p:cNvPicPr>
          <p:nvPr/>
        </p:nvPicPr>
        <p:blipFill>
          <a:blip r:embed="rId2"/>
          <a:stretch>
            <a:fillRect/>
          </a:stretch>
        </p:blipFill>
        <p:spPr>
          <a:xfrm>
            <a:off x="627887" y="960298"/>
            <a:ext cx="10936226" cy="1991003"/>
          </a:xfrm>
          <a:prstGeom prst="rect">
            <a:avLst/>
          </a:prstGeom>
        </p:spPr>
      </p:pic>
    </p:spTree>
    <p:extLst>
      <p:ext uri="{BB962C8B-B14F-4D97-AF65-F5344CB8AC3E}">
        <p14:creationId xmlns:p14="http://schemas.microsoft.com/office/powerpoint/2010/main" val="1770516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Office of General Counsel</a:t>
            </a:r>
            <a:r>
              <a:rPr lang="en-US" dirty="0">
                <a:latin typeface="Arial"/>
                <a:cs typeface="Arial"/>
              </a:rPr>
              <a:t>         </a:t>
            </a:r>
            <a:endParaRPr lang="en-US" dirty="0">
              <a:solidFill>
                <a:srgbClr val="FF0000"/>
              </a:solidFill>
            </a:endParaRPr>
          </a:p>
        </p:txBody>
      </p:sp>
      <p:sp>
        <p:nvSpPr>
          <p:cNvPr id="3" name="Rectangle 2">
            <a:extLst>
              <a:ext uri="{FF2B5EF4-FFF2-40B4-BE49-F238E27FC236}">
                <a16:creationId xmlns:a16="http://schemas.microsoft.com/office/drawing/2014/main" id="{B18121E4-BC13-456D-A7E3-26CE501236A4}"/>
              </a:ext>
            </a:extLst>
          </p:cNvPr>
          <p:cNvSpPr/>
          <p:nvPr/>
        </p:nvSpPr>
        <p:spPr>
          <a:xfrm>
            <a:off x="603089" y="845762"/>
            <a:ext cx="10802480" cy="1210588"/>
          </a:xfrm>
          <a:prstGeom prst="rect">
            <a:avLst/>
          </a:prstGeom>
        </p:spPr>
        <p:txBody>
          <a:bodyPr wrap="square" lIns="91440" tIns="45720" rIns="91440" bIns="45720" anchor="t">
            <a:spAutoFit/>
          </a:bodyPr>
          <a:lstStyle/>
          <a:p>
            <a:pPr marL="285750" marR="0" lvl="0" indent="-285750">
              <a:spcBef>
                <a:spcPts val="970"/>
              </a:spcBef>
              <a:spcAft>
                <a:spcPts val="0"/>
              </a:spcAft>
              <a:buClr>
                <a:srgbClr val="0F0F0F"/>
              </a:buClr>
              <a:buSzPct val="100000"/>
              <a:buFont typeface="Arial" panose="020B0604020202020204" pitchFamily="34" charset="0"/>
              <a:buChar char="•"/>
              <a:tabLst>
                <a:tab pos="1146810" algn="l"/>
              </a:tabLst>
            </a:pPr>
            <a:r>
              <a:rPr lang="en-US" sz="2000" b="1" dirty="0">
                <a:latin typeface="Arial"/>
                <a:ea typeface="Times New Roman" panose="02020603050405020304" pitchFamily="18" charset="0"/>
                <a:cs typeface="Arial"/>
              </a:rPr>
              <a:t>Office of General Counsel – $</a:t>
            </a:r>
            <a:r>
              <a:rPr lang="en-US" sz="2000" b="1" i="0" u="none" strike="noStrike" dirty="0">
                <a:solidFill>
                  <a:srgbClr val="000000"/>
                </a:solidFill>
                <a:effectLst/>
                <a:latin typeface="Arial"/>
                <a:cs typeface="Arial"/>
              </a:rPr>
              <a:t>767K</a:t>
            </a:r>
            <a:endParaRPr lang="en-US" sz="2000" b="1" i="1" dirty="0">
              <a:solidFill>
                <a:srgbClr val="FF0000"/>
              </a:solidFill>
              <a:latin typeface="Arial"/>
              <a:ea typeface="Times New Roman" panose="02020603050405020304" pitchFamily="18" charset="0"/>
              <a:cs typeface="Arial"/>
            </a:endParaRPr>
          </a:p>
          <a:p>
            <a:pPr marL="742950" lvl="1" indent="-285750">
              <a:spcBef>
                <a:spcPts val="970"/>
              </a:spcBef>
              <a:buClr>
                <a:srgbClr val="0F0F0F"/>
              </a:buClr>
              <a:buSzPts val="1650"/>
              <a:buFont typeface="Courier New" panose="02070309020205020404" pitchFamily="49" charset="0"/>
              <a:buChar char="o"/>
              <a:tabLst>
                <a:tab pos="1146810" algn="l"/>
              </a:tabLst>
            </a:pPr>
            <a:r>
              <a:rPr lang="en-US" sz="2000" dirty="0">
                <a:latin typeface="Arial"/>
                <a:ea typeface="Times New Roman" panose="02020603050405020304" pitchFamily="18" charset="0"/>
                <a:cs typeface="Arial"/>
              </a:rPr>
              <a:t>Minimal increase of </a:t>
            </a:r>
            <a:r>
              <a:rPr lang="en-US" sz="2000" b="1" dirty="0">
                <a:latin typeface="Arial"/>
                <a:ea typeface="Times New Roman" panose="02020603050405020304" pitchFamily="18" charset="0"/>
                <a:cs typeface="Arial"/>
              </a:rPr>
              <a:t>$74K </a:t>
            </a:r>
            <a:r>
              <a:rPr lang="en-US" sz="2000" dirty="0">
                <a:latin typeface="Arial"/>
                <a:ea typeface="Times New Roman" panose="02020603050405020304" pitchFamily="18" charset="0"/>
                <a:cs typeface="Arial"/>
              </a:rPr>
              <a:t>for operational expenditures</a:t>
            </a:r>
          </a:p>
          <a:p>
            <a:pPr marL="742950" lvl="1" indent="-285750">
              <a:spcBef>
                <a:spcPts val="970"/>
              </a:spcBef>
              <a:spcAft>
                <a:spcPts val="0"/>
              </a:spcAft>
              <a:buClr>
                <a:srgbClr val="0F0F0F"/>
              </a:buClr>
              <a:buSzPts val="1650"/>
              <a:buFont typeface="Courier New" panose="02070309020205020404" pitchFamily="49" charset="0"/>
              <a:buChar char="o"/>
              <a:tabLst>
                <a:tab pos="1146810" algn="l"/>
              </a:tabLst>
            </a:pPr>
            <a:endParaRPr lang="en-US" sz="1600" b="1" dirty="0">
              <a:highlight>
                <a:srgbClr val="FFFF00"/>
              </a:highlight>
              <a:latin typeface="Century Schoolbook" panose="020406040505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44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t>Office of General Counsel</a:t>
            </a:r>
            <a:endParaRPr lang="en-US" dirty="0"/>
          </a:p>
        </p:txBody>
      </p:sp>
      <p:pic>
        <p:nvPicPr>
          <p:cNvPr id="5" name="Picture 4">
            <a:extLst>
              <a:ext uri="{FF2B5EF4-FFF2-40B4-BE49-F238E27FC236}">
                <a16:creationId xmlns:a16="http://schemas.microsoft.com/office/drawing/2014/main" id="{625D6CEB-5CC7-2730-5F71-3DDAD8D0F3DD}"/>
              </a:ext>
            </a:extLst>
          </p:cNvPr>
          <p:cNvPicPr>
            <a:picLocks noChangeAspect="1"/>
          </p:cNvPicPr>
          <p:nvPr/>
        </p:nvPicPr>
        <p:blipFill>
          <a:blip r:embed="rId2"/>
          <a:stretch>
            <a:fillRect/>
          </a:stretch>
        </p:blipFill>
        <p:spPr>
          <a:xfrm>
            <a:off x="1166124" y="880935"/>
            <a:ext cx="9859751" cy="1819529"/>
          </a:xfrm>
          <a:prstGeom prst="rect">
            <a:avLst/>
          </a:prstGeom>
        </p:spPr>
      </p:pic>
    </p:spTree>
    <p:extLst>
      <p:ext uri="{BB962C8B-B14F-4D97-AF65-F5344CB8AC3E}">
        <p14:creationId xmlns:p14="http://schemas.microsoft.com/office/powerpoint/2010/main" val="4224745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D72E-D9CB-4897-B4A5-7C42FA2272F1}"/>
              </a:ext>
            </a:extLst>
          </p:cNvPr>
          <p:cNvSpPr>
            <a:spLocks noGrp="1"/>
          </p:cNvSpPr>
          <p:nvPr>
            <p:ph type="title"/>
          </p:nvPr>
        </p:nvSpPr>
        <p:spPr/>
        <p:txBody>
          <a:bodyPr/>
          <a:lstStyle/>
          <a:p>
            <a:r>
              <a:rPr lang="en-US" sz="2400" dirty="0">
                <a:latin typeface="Arial"/>
                <a:cs typeface="Arial"/>
              </a:rPr>
              <a:t>Office of Chief Operations Officer – Budget Highlights</a:t>
            </a:r>
            <a:r>
              <a:rPr lang="en-US" dirty="0">
                <a:latin typeface="Arial"/>
                <a:cs typeface="Arial"/>
              </a:rPr>
              <a:t>   </a:t>
            </a:r>
            <a:endParaRPr lang="en-US" dirty="0">
              <a:solidFill>
                <a:srgbClr val="FF0000"/>
              </a:solidFill>
            </a:endParaRPr>
          </a:p>
        </p:txBody>
      </p:sp>
      <p:sp>
        <p:nvSpPr>
          <p:cNvPr id="4" name="TextBox 3">
            <a:extLst>
              <a:ext uri="{FF2B5EF4-FFF2-40B4-BE49-F238E27FC236}">
                <a16:creationId xmlns:a16="http://schemas.microsoft.com/office/drawing/2014/main" id="{28AD4D2B-6373-45E7-9BF1-1548BE9989C7}"/>
              </a:ext>
            </a:extLst>
          </p:cNvPr>
          <p:cNvSpPr txBox="1"/>
          <p:nvPr/>
        </p:nvSpPr>
        <p:spPr>
          <a:xfrm>
            <a:off x="804241" y="748611"/>
            <a:ext cx="10384944" cy="174406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entury Schoolbook" panose="02040604050505020304" pitchFamily="18" charset="0"/>
              <a:ea typeface="+mn-ea"/>
              <a:cs typeface="+mn-cs"/>
            </a:endParaRPr>
          </a:p>
          <a:p>
            <a:pPr marL="285750" marR="0" lvl="0" indent="-285750" algn="l" defTabSz="914400" rtl="0" eaLnBrk="1" fontAlgn="auto" latinLnBrk="0" hangingPunct="1">
              <a:lnSpc>
                <a:spcPct val="100000"/>
              </a:lnSpc>
              <a:spcBef>
                <a:spcPts val="0"/>
              </a:spcBef>
              <a:spcAft>
                <a:spcPts val="400"/>
              </a:spcAft>
              <a:buClrTx/>
              <a:buSzPct val="106000"/>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Office of Chief Operations Officer – $6.2M</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Request excludes </a:t>
            </a:r>
            <a:r>
              <a:rPr kumimoji="0" lang="en-US" sz="2000" b="1" i="0" u="none" strike="noStrike" kern="1200" cap="none" spc="0" normalizeH="0" baseline="0" noProof="0" dirty="0">
                <a:ln>
                  <a:noFill/>
                </a:ln>
                <a:solidFill>
                  <a:srgbClr val="000000"/>
                </a:solidFill>
                <a:effectLst/>
                <a:uLnTx/>
                <a:uFillTx/>
                <a:latin typeface="Arial"/>
                <a:ea typeface="+mn-ea"/>
                <a:cs typeface="Arial"/>
              </a:rPr>
              <a:t>$3.6M </a:t>
            </a:r>
            <a:r>
              <a:rPr kumimoji="0" lang="en-US" sz="2000" b="0" i="0" u="none" strike="noStrike" kern="1200" cap="none" spc="0" normalizeH="0" baseline="0" noProof="0" dirty="0">
                <a:ln>
                  <a:noFill/>
                </a:ln>
                <a:solidFill>
                  <a:srgbClr val="000000"/>
                </a:solidFill>
                <a:effectLst/>
                <a:uLnTx/>
                <a:uFillTx/>
                <a:latin typeface="Arial"/>
                <a:ea typeface="+mn-ea"/>
                <a:cs typeface="Arial"/>
              </a:rPr>
              <a:t>for flow through line items</a:t>
            </a:r>
          </a:p>
          <a:p>
            <a:pPr marL="742950" marR="0" lvl="1" indent="-285750" algn="l" defTabSz="914400" rtl="0" eaLnBrk="1" fontAlgn="auto" latinLnBrk="0" hangingPunct="1">
              <a:lnSpc>
                <a:spcPct val="100000"/>
              </a:lnSpc>
              <a:spcBef>
                <a:spcPts val="0"/>
              </a:spcBef>
              <a:spcAft>
                <a:spcPts val="12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Funding request reflects a </a:t>
            </a:r>
            <a:r>
              <a:rPr kumimoji="0" lang="en-US" sz="2000" b="1" i="0" u="none" strike="noStrike" kern="1200" cap="none" spc="0" normalizeH="0" baseline="0" noProof="0" dirty="0">
                <a:ln>
                  <a:noFill/>
                </a:ln>
                <a:solidFill>
                  <a:srgbClr val="000000"/>
                </a:solidFill>
                <a:effectLst/>
                <a:uLnTx/>
                <a:uFillTx/>
                <a:latin typeface="Arial"/>
                <a:ea typeface="+mn-ea"/>
                <a:cs typeface="Arial"/>
              </a:rPr>
              <a:t>$1M </a:t>
            </a:r>
            <a:r>
              <a:rPr kumimoji="0" lang="en-US" sz="2000" b="0" i="0" u="none" strike="noStrike" kern="1200" cap="none" spc="0" normalizeH="0" baseline="0" noProof="0" dirty="0">
                <a:ln>
                  <a:noFill/>
                </a:ln>
                <a:solidFill>
                  <a:srgbClr val="000000"/>
                </a:solidFill>
                <a:effectLst/>
                <a:uLnTx/>
                <a:uFillTx/>
                <a:latin typeface="Arial"/>
                <a:ea typeface="+mn-ea"/>
                <a:cs typeface="Arial"/>
              </a:rPr>
              <a:t>net increase for National Board Certification </a:t>
            </a:r>
            <a:endParaRPr kumimoji="0" lang="en-US" sz="800" b="0" i="0" u="none" strike="noStrike" kern="1200" cap="none" spc="0" normalizeH="0" baseline="0" noProof="0" dirty="0">
              <a:ln>
                <a:noFill/>
              </a:ln>
              <a:solidFill>
                <a:srgbClr val="000000"/>
              </a:solidFill>
              <a:effectLst/>
              <a:uLnTx/>
              <a:uFillTx/>
              <a:latin typeface="Century Schoolbook"/>
              <a:ea typeface="+mn-ea"/>
              <a:cs typeface="Arial"/>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800" b="0" i="0" u="none" strike="noStrike" kern="1200" cap="none" spc="0" normalizeH="0" baseline="0" noProof="0" dirty="0">
              <a:ln>
                <a:noFill/>
              </a:ln>
              <a:solidFill>
                <a:srgbClr val="000000"/>
              </a:solidFill>
              <a:effectLst/>
              <a:uLnTx/>
              <a:uFillTx/>
              <a:latin typeface="Century Schoolbook" panose="02040604050505020304" pitchFamily="18" charset="0"/>
              <a:ea typeface="+mn-ea"/>
              <a:cs typeface="+mn-cs"/>
            </a:endParaRPr>
          </a:p>
        </p:txBody>
      </p:sp>
    </p:spTree>
    <p:extLst>
      <p:ext uri="{BB962C8B-B14F-4D97-AF65-F5344CB8AC3E}">
        <p14:creationId xmlns:p14="http://schemas.microsoft.com/office/powerpoint/2010/main" val="1943607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4EE22-8C43-49CD-AB0A-B1D4E3A30259}"/>
              </a:ext>
            </a:extLst>
          </p:cNvPr>
          <p:cNvSpPr>
            <a:spLocks noGrp="1"/>
          </p:cNvSpPr>
          <p:nvPr>
            <p:ph type="title"/>
          </p:nvPr>
        </p:nvSpPr>
        <p:spPr/>
        <p:txBody>
          <a:bodyPr/>
          <a:lstStyle/>
          <a:p>
            <a:r>
              <a:rPr lang="en-US" sz="2400" dirty="0"/>
              <a:t>Office of Chief Operations Officer</a:t>
            </a:r>
            <a:endParaRPr lang="en-US" dirty="0"/>
          </a:p>
        </p:txBody>
      </p:sp>
      <p:sp>
        <p:nvSpPr>
          <p:cNvPr id="6" name="TextBox 5">
            <a:extLst>
              <a:ext uri="{FF2B5EF4-FFF2-40B4-BE49-F238E27FC236}">
                <a16:creationId xmlns:a16="http://schemas.microsoft.com/office/drawing/2014/main" id="{990C5B4C-34E5-40DE-9618-9DE7D7D514F8}"/>
              </a:ext>
            </a:extLst>
          </p:cNvPr>
          <p:cNvSpPr txBox="1"/>
          <p:nvPr/>
        </p:nvSpPr>
        <p:spPr>
          <a:xfrm>
            <a:off x="9743741" y="6052074"/>
            <a:ext cx="1516380" cy="215444"/>
          </a:xfrm>
          <a:prstGeom prst="rect">
            <a:avLst/>
          </a:prstGeom>
          <a:noFill/>
        </p:spPr>
        <p:txBody>
          <a:bodyPr wrap="square" rtlCol="0">
            <a:spAutoFit/>
          </a:bodyPr>
          <a:lstStyle/>
          <a:p>
            <a:r>
              <a:rPr lang="en-US" sz="800" b="1" i="1" dirty="0">
                <a:solidFill>
                  <a:schemeClr val="bg1"/>
                </a:solidFill>
                <a:latin typeface="Arial" panose="020B0604020202020204" pitchFamily="34" charset="0"/>
                <a:cs typeface="Arial" panose="020B0604020202020204" pitchFamily="34" charset="0"/>
              </a:rPr>
              <a:t>Continued on next page</a:t>
            </a:r>
          </a:p>
        </p:txBody>
      </p:sp>
      <p:pic>
        <p:nvPicPr>
          <p:cNvPr id="8" name="Picture 7">
            <a:extLst>
              <a:ext uri="{FF2B5EF4-FFF2-40B4-BE49-F238E27FC236}">
                <a16:creationId xmlns:a16="http://schemas.microsoft.com/office/drawing/2014/main" id="{7C38ABAA-0F08-D850-F3AF-D7DB56E1581A}"/>
              </a:ext>
            </a:extLst>
          </p:cNvPr>
          <p:cNvPicPr>
            <a:picLocks noChangeAspect="1"/>
          </p:cNvPicPr>
          <p:nvPr/>
        </p:nvPicPr>
        <p:blipFill>
          <a:blip r:embed="rId2"/>
          <a:stretch>
            <a:fillRect/>
          </a:stretch>
        </p:blipFill>
        <p:spPr>
          <a:xfrm>
            <a:off x="456924" y="1517650"/>
            <a:ext cx="11278152" cy="3822700"/>
          </a:xfrm>
          <a:prstGeom prst="rect">
            <a:avLst/>
          </a:prstGeom>
        </p:spPr>
      </p:pic>
    </p:spTree>
    <p:extLst>
      <p:ext uri="{BB962C8B-B14F-4D97-AF65-F5344CB8AC3E}">
        <p14:creationId xmlns:p14="http://schemas.microsoft.com/office/powerpoint/2010/main" val="3602702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BE5B6-BD62-42C0-8B2A-F1557A7699F8}"/>
              </a:ext>
            </a:extLst>
          </p:cNvPr>
          <p:cNvSpPr>
            <a:spLocks noGrp="1"/>
          </p:cNvSpPr>
          <p:nvPr>
            <p:ph type="title"/>
          </p:nvPr>
        </p:nvSpPr>
        <p:spPr/>
        <p:txBody>
          <a:bodyPr/>
          <a:lstStyle/>
          <a:p>
            <a:r>
              <a:rPr lang="en-US" sz="2400" dirty="0"/>
              <a:t>Office of Chief Operations Officer</a:t>
            </a:r>
            <a:endParaRPr lang="en-US" dirty="0"/>
          </a:p>
        </p:txBody>
      </p:sp>
      <p:pic>
        <p:nvPicPr>
          <p:cNvPr id="5" name="Picture 4">
            <a:extLst>
              <a:ext uri="{FF2B5EF4-FFF2-40B4-BE49-F238E27FC236}">
                <a16:creationId xmlns:a16="http://schemas.microsoft.com/office/drawing/2014/main" id="{971078F1-387C-12C2-6A33-2AC545C4F399}"/>
              </a:ext>
            </a:extLst>
          </p:cNvPr>
          <p:cNvPicPr>
            <a:picLocks noChangeAspect="1"/>
          </p:cNvPicPr>
          <p:nvPr/>
        </p:nvPicPr>
        <p:blipFill>
          <a:blip r:embed="rId2"/>
          <a:stretch>
            <a:fillRect/>
          </a:stretch>
        </p:blipFill>
        <p:spPr>
          <a:xfrm>
            <a:off x="500288" y="1162050"/>
            <a:ext cx="11191423" cy="3797300"/>
          </a:xfrm>
          <a:prstGeom prst="rect">
            <a:avLst/>
          </a:prstGeom>
        </p:spPr>
      </p:pic>
    </p:spTree>
    <p:extLst>
      <p:ext uri="{BB962C8B-B14F-4D97-AF65-F5344CB8AC3E}">
        <p14:creationId xmlns:p14="http://schemas.microsoft.com/office/powerpoint/2010/main" val="3898199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7FBE-FCA7-4CDC-8753-5156DF179647}"/>
              </a:ext>
            </a:extLst>
          </p:cNvPr>
          <p:cNvSpPr>
            <a:spLocks noGrp="1"/>
          </p:cNvSpPr>
          <p:nvPr>
            <p:ph type="title"/>
          </p:nvPr>
        </p:nvSpPr>
        <p:spPr/>
        <p:txBody>
          <a:bodyPr/>
          <a:lstStyle/>
          <a:p>
            <a:r>
              <a:rPr lang="en-US" sz="2400" dirty="0"/>
              <a:t>Office of Chief of Communications/Gov’t Relations – Budget Highlights</a:t>
            </a:r>
            <a:endParaRPr lang="en-US" dirty="0"/>
          </a:p>
        </p:txBody>
      </p:sp>
      <p:sp>
        <p:nvSpPr>
          <p:cNvPr id="4" name="Rectangle 3">
            <a:extLst>
              <a:ext uri="{FF2B5EF4-FFF2-40B4-BE49-F238E27FC236}">
                <a16:creationId xmlns:a16="http://schemas.microsoft.com/office/drawing/2014/main" id="{828B1A83-2047-4161-9964-1D33E90B38DD}"/>
              </a:ext>
            </a:extLst>
          </p:cNvPr>
          <p:cNvSpPr/>
          <p:nvPr/>
        </p:nvSpPr>
        <p:spPr>
          <a:xfrm>
            <a:off x="674751" y="956862"/>
            <a:ext cx="9990921" cy="778355"/>
          </a:xfrm>
          <a:prstGeom prst="rect">
            <a:avLst/>
          </a:prstGeom>
        </p:spPr>
        <p:txBody>
          <a:bodyPr wrap="square" lIns="91440" tIns="45720" rIns="91440" bIns="45720" anchor="t">
            <a:spAutoFit/>
          </a:bodyPr>
          <a:lstStyle/>
          <a:p>
            <a:pPr marL="285750" marR="0" lvl="0" indent="-285750">
              <a:lnSpc>
                <a:spcPct val="107000"/>
              </a:lnSpc>
              <a:spcBef>
                <a:spcPts val="0"/>
              </a:spcBef>
              <a:spcAft>
                <a:spcPts val="400"/>
              </a:spcAft>
              <a:buFont typeface="Arial" panose="020B0604020202020204" pitchFamily="34" charset="0"/>
              <a:buChar char="•"/>
            </a:pPr>
            <a:r>
              <a:rPr lang="en-US" sz="2000" b="1" dirty="0">
                <a:latin typeface="Arial"/>
                <a:ea typeface="Calibri"/>
                <a:cs typeface="Arial"/>
              </a:rPr>
              <a:t>Office of Chief of Communications &amp; Government Relations – $611K</a:t>
            </a:r>
            <a:endParaRPr lang="en-US" sz="1400" dirty="0">
              <a:latin typeface="Arial"/>
              <a:ea typeface="Calibri"/>
              <a:cs typeface="Arial"/>
            </a:endParaRPr>
          </a:p>
          <a:p>
            <a:pPr marL="742950" lvl="1" indent="-285750">
              <a:lnSpc>
                <a:spcPct val="107000"/>
              </a:lnSpc>
              <a:spcAft>
                <a:spcPts val="400"/>
              </a:spcAft>
              <a:buFont typeface="Courier New" panose="02070309020205020404" pitchFamily="49" charset="0"/>
              <a:buChar char="o"/>
            </a:pPr>
            <a:r>
              <a:rPr lang="en-US" sz="2000" dirty="0">
                <a:latin typeface="Arial"/>
                <a:cs typeface="Arial"/>
              </a:rPr>
              <a:t>Minimal increase above the FY25 budget for operational expenditures</a:t>
            </a:r>
            <a:endParaRPr lang="en-US" sz="2000" dirty="0">
              <a:latin typeface="Arial"/>
              <a:ea typeface="Calibri" panose="020F0502020204030204" pitchFamily="34" charset="0"/>
              <a:cs typeface="Arial"/>
            </a:endParaRPr>
          </a:p>
        </p:txBody>
      </p:sp>
    </p:spTree>
    <p:extLst>
      <p:ext uri="{BB962C8B-B14F-4D97-AF65-F5344CB8AC3E}">
        <p14:creationId xmlns:p14="http://schemas.microsoft.com/office/powerpoint/2010/main" val="2835744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499D-0CB4-41A2-99B3-946AA35DCA74}"/>
              </a:ext>
            </a:extLst>
          </p:cNvPr>
          <p:cNvSpPr>
            <a:spLocks noGrp="1"/>
          </p:cNvSpPr>
          <p:nvPr>
            <p:ph type="title"/>
          </p:nvPr>
        </p:nvSpPr>
        <p:spPr/>
        <p:txBody>
          <a:bodyPr/>
          <a:lstStyle/>
          <a:p>
            <a:r>
              <a:rPr lang="en-US" sz="2400" dirty="0"/>
              <a:t>Office of Chief of Communications/Gov’t Relations </a:t>
            </a:r>
            <a:endParaRPr lang="en-US" dirty="0"/>
          </a:p>
        </p:txBody>
      </p:sp>
      <p:pic>
        <p:nvPicPr>
          <p:cNvPr id="5" name="Picture 4">
            <a:extLst>
              <a:ext uri="{FF2B5EF4-FFF2-40B4-BE49-F238E27FC236}">
                <a16:creationId xmlns:a16="http://schemas.microsoft.com/office/drawing/2014/main" id="{C9E63EEA-436C-E5BB-94CE-E6C7251BF3CE}"/>
              </a:ext>
            </a:extLst>
          </p:cNvPr>
          <p:cNvPicPr>
            <a:picLocks noChangeAspect="1"/>
          </p:cNvPicPr>
          <p:nvPr/>
        </p:nvPicPr>
        <p:blipFill>
          <a:blip r:embed="rId2"/>
          <a:stretch>
            <a:fillRect/>
          </a:stretch>
        </p:blipFill>
        <p:spPr>
          <a:xfrm>
            <a:off x="1470967" y="1012717"/>
            <a:ext cx="9250066" cy="1543265"/>
          </a:xfrm>
          <a:prstGeom prst="rect">
            <a:avLst/>
          </a:prstGeom>
        </p:spPr>
      </p:pic>
    </p:spTree>
    <p:extLst>
      <p:ext uri="{BB962C8B-B14F-4D97-AF65-F5344CB8AC3E}">
        <p14:creationId xmlns:p14="http://schemas.microsoft.com/office/powerpoint/2010/main" val="3855843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B224-9929-444F-A11D-AD1D8AC71476}"/>
              </a:ext>
            </a:extLst>
          </p:cNvPr>
          <p:cNvSpPr>
            <a:spLocks noGrp="1"/>
          </p:cNvSpPr>
          <p:nvPr>
            <p:ph type="title"/>
          </p:nvPr>
        </p:nvSpPr>
        <p:spPr/>
        <p:txBody>
          <a:bodyPr/>
          <a:lstStyle/>
          <a:p>
            <a:r>
              <a:rPr lang="en-US" sz="2400" dirty="0">
                <a:latin typeface="Arial"/>
                <a:cs typeface="Arial"/>
              </a:rPr>
              <a:t>Office of State Superintendent – Budget Highlights</a:t>
            </a:r>
            <a:r>
              <a:rPr lang="en-US" dirty="0">
                <a:latin typeface="Arial"/>
                <a:cs typeface="Arial"/>
              </a:rPr>
              <a:t>   </a:t>
            </a:r>
            <a:endParaRPr lang="en-US" dirty="0">
              <a:solidFill>
                <a:srgbClr val="FF0000"/>
              </a:solidFill>
            </a:endParaRPr>
          </a:p>
        </p:txBody>
      </p:sp>
      <p:sp>
        <p:nvSpPr>
          <p:cNvPr id="4" name="Rectangle 3">
            <a:extLst>
              <a:ext uri="{FF2B5EF4-FFF2-40B4-BE49-F238E27FC236}">
                <a16:creationId xmlns:a16="http://schemas.microsoft.com/office/drawing/2014/main" id="{F59EC4DE-30D8-4A87-86FF-F08ED9D48027}"/>
              </a:ext>
            </a:extLst>
          </p:cNvPr>
          <p:cNvSpPr/>
          <p:nvPr/>
        </p:nvSpPr>
        <p:spPr>
          <a:xfrm>
            <a:off x="802071" y="845762"/>
            <a:ext cx="10216437" cy="1367041"/>
          </a:xfrm>
          <a:prstGeom prst="rect">
            <a:avLst/>
          </a:prstGeom>
        </p:spPr>
        <p:txBody>
          <a:bodyPr wrap="square">
            <a:spAutoFit/>
          </a:bodyPr>
          <a:lstStyle/>
          <a:p>
            <a:pPr marR="0" lvl="0">
              <a:lnSpc>
                <a:spcPct val="107000"/>
              </a:lnSpc>
              <a:spcBef>
                <a:spcPts val="0"/>
              </a:spcBef>
              <a:spcAft>
                <a:spcPts val="0"/>
              </a:spcAft>
            </a:pPr>
            <a:endParaRPr lang="en-US" sz="800" dirty="0">
              <a:latin typeface="Century Schoolbook" panose="02040604050505020304" pitchFamily="18"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200"/>
              </a:spcAft>
              <a:buFont typeface="Arial" panose="020B0604020202020204" pitchFamily="34" charset="0"/>
              <a:buChar char="•"/>
            </a:pPr>
            <a:r>
              <a:rPr lang="en-US" sz="2000" b="1" dirty="0">
                <a:latin typeface="Arial" panose="020B0604020202020204" pitchFamily="34" charset="0"/>
                <a:ea typeface="Calibri" panose="020F0502020204030204" pitchFamily="34" charset="0"/>
                <a:cs typeface="Arial" panose="020B0604020202020204" pitchFamily="34" charset="0"/>
              </a:rPr>
              <a:t>Office of State Superintendent – $1M</a:t>
            </a:r>
          </a:p>
          <a:p>
            <a:pPr marL="742950" lvl="1" indent="-285750">
              <a:lnSpc>
                <a:spcPct val="107000"/>
              </a:lnSpc>
              <a:spcBef>
                <a:spcPts val="0"/>
              </a:spcBef>
              <a:spcAft>
                <a:spcPts val="1200"/>
              </a:spcAft>
              <a:buSzPct val="85000"/>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rPr>
              <a:t>Includes State Board and State Superintendent</a:t>
            </a:r>
          </a:p>
          <a:p>
            <a:pPr marL="742950" lvl="1" indent="-285750">
              <a:lnSpc>
                <a:spcPct val="107000"/>
              </a:lnSpc>
              <a:spcBef>
                <a:spcPts val="0"/>
              </a:spcBef>
              <a:spcAft>
                <a:spcPts val="1200"/>
              </a:spcAft>
              <a:buSzPct val="85000"/>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rPr>
              <a:t>The office is requesting FY25 level funding</a:t>
            </a:r>
            <a:endParaRPr lang="en-US" sz="800" dirty="0">
              <a:latin typeface="Century Schoolbook" panose="020406040505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97725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21B8-5D97-4380-BD5F-C332B0F021AC}"/>
              </a:ext>
            </a:extLst>
          </p:cNvPr>
          <p:cNvSpPr>
            <a:spLocks noGrp="1"/>
          </p:cNvSpPr>
          <p:nvPr>
            <p:ph type="title"/>
          </p:nvPr>
        </p:nvSpPr>
        <p:spPr/>
        <p:txBody>
          <a:bodyPr/>
          <a:lstStyle/>
          <a:p>
            <a:r>
              <a:rPr lang="en-US" sz="2400" dirty="0"/>
              <a:t>Office of State Superintendent</a:t>
            </a:r>
            <a:endParaRPr lang="en-US" dirty="0"/>
          </a:p>
        </p:txBody>
      </p:sp>
      <p:pic>
        <p:nvPicPr>
          <p:cNvPr id="4" name="Picture 3">
            <a:extLst>
              <a:ext uri="{FF2B5EF4-FFF2-40B4-BE49-F238E27FC236}">
                <a16:creationId xmlns:a16="http://schemas.microsoft.com/office/drawing/2014/main" id="{D576D02C-D99C-4CC0-C6FA-216D0815010A}"/>
              </a:ext>
            </a:extLst>
          </p:cNvPr>
          <p:cNvPicPr>
            <a:picLocks noChangeAspect="1"/>
          </p:cNvPicPr>
          <p:nvPr/>
        </p:nvPicPr>
        <p:blipFill>
          <a:blip r:embed="rId2"/>
          <a:stretch>
            <a:fillRect/>
          </a:stretch>
        </p:blipFill>
        <p:spPr>
          <a:xfrm>
            <a:off x="384965" y="993611"/>
            <a:ext cx="11422069" cy="2343477"/>
          </a:xfrm>
          <a:prstGeom prst="rect">
            <a:avLst/>
          </a:prstGeom>
        </p:spPr>
      </p:pic>
    </p:spTree>
    <p:extLst>
      <p:ext uri="{BB962C8B-B14F-4D97-AF65-F5344CB8AC3E}">
        <p14:creationId xmlns:p14="http://schemas.microsoft.com/office/powerpoint/2010/main" val="2752111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dirty="0"/>
              <a:t>Mississippi Department of Education</a:t>
            </a:r>
          </a:p>
        </p:txBody>
      </p:sp>
      <p:sp>
        <p:nvSpPr>
          <p:cNvPr id="4" name="TextBox 3">
            <a:extLst>
              <a:ext uri="{FF2B5EF4-FFF2-40B4-BE49-F238E27FC236}">
                <a16:creationId xmlns:a16="http://schemas.microsoft.com/office/drawing/2014/main" id="{00CFF6A6-BF8E-A68E-0772-B1227667D5E5}"/>
              </a:ext>
            </a:extLst>
          </p:cNvPr>
          <p:cNvSpPr txBox="1"/>
          <p:nvPr/>
        </p:nvSpPr>
        <p:spPr>
          <a:xfrm>
            <a:off x="8463064" y="1601821"/>
            <a:ext cx="0" cy="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F971318-708C-A898-4D00-EC1D86B16EB4}"/>
              </a:ext>
            </a:extLst>
          </p:cNvPr>
          <p:cNvSpPr txBox="1"/>
          <p:nvPr/>
        </p:nvSpPr>
        <p:spPr>
          <a:xfrm>
            <a:off x="3644630" y="2529191"/>
            <a:ext cx="0" cy="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D9352BD0-0202-0D5D-6951-37CAE8F0DA36}"/>
              </a:ext>
            </a:extLst>
          </p:cNvPr>
          <p:cNvSpPr>
            <a:spLocks noGrp="1"/>
          </p:cNvSpPr>
          <p:nvPr>
            <p:ph type="sldNum" sz="quarter" idx="12"/>
          </p:nvPr>
        </p:nvSpPr>
        <p:spPr/>
        <p:txBody>
          <a:bodyPr/>
          <a:lstStyle/>
          <a:p>
            <a:fld id="{84E24DD3-0117-F947-8F74-C808912B5A2D}" type="slidenum">
              <a:rPr lang="en-US" smtClean="0"/>
              <a:pPr/>
              <a:t>3</a:t>
            </a:fld>
            <a:endParaRPr lang="en-US" dirty="0"/>
          </a:p>
        </p:txBody>
      </p:sp>
    </p:spTree>
    <p:extLst>
      <p:ext uri="{BB962C8B-B14F-4D97-AF65-F5344CB8AC3E}">
        <p14:creationId xmlns:p14="http://schemas.microsoft.com/office/powerpoint/2010/main" val="2655570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B1162-49A6-443F-B8CB-3F4BD33CB8C0}"/>
              </a:ext>
            </a:extLst>
          </p:cNvPr>
          <p:cNvSpPr>
            <a:spLocks noGrp="1"/>
          </p:cNvSpPr>
          <p:nvPr>
            <p:ph type="title"/>
          </p:nvPr>
        </p:nvSpPr>
        <p:spPr/>
        <p:txBody>
          <a:bodyPr/>
          <a:lstStyle/>
          <a:p>
            <a:r>
              <a:rPr lang="en-US" sz="2400" dirty="0">
                <a:latin typeface="Arial"/>
                <a:cs typeface="Arial"/>
              </a:rPr>
              <a:t>MDE FY </a:t>
            </a:r>
            <a:r>
              <a:rPr lang="en-US" dirty="0">
                <a:latin typeface="Arial"/>
                <a:cs typeface="Arial"/>
              </a:rPr>
              <a:t>2026</a:t>
            </a:r>
            <a:r>
              <a:rPr lang="en-US" sz="2400" dirty="0">
                <a:latin typeface="Arial"/>
                <a:cs typeface="Arial"/>
              </a:rPr>
              <a:t> Budget Request</a:t>
            </a:r>
            <a:endParaRPr lang="en-US" dirty="0">
              <a:latin typeface="Arial"/>
              <a:cs typeface="Arial"/>
            </a:endParaRPr>
          </a:p>
        </p:txBody>
      </p:sp>
      <p:pic>
        <p:nvPicPr>
          <p:cNvPr id="4" name="Picture 3">
            <a:extLst>
              <a:ext uri="{FF2B5EF4-FFF2-40B4-BE49-F238E27FC236}">
                <a16:creationId xmlns:a16="http://schemas.microsoft.com/office/drawing/2014/main" id="{82E42A18-00DD-43AF-AEE6-733B9DFFFA41}"/>
              </a:ext>
            </a:extLst>
          </p:cNvPr>
          <p:cNvPicPr>
            <a:picLocks noChangeAspect="1"/>
          </p:cNvPicPr>
          <p:nvPr/>
        </p:nvPicPr>
        <p:blipFill>
          <a:blip r:embed="rId2"/>
          <a:stretch>
            <a:fillRect/>
          </a:stretch>
        </p:blipFill>
        <p:spPr>
          <a:xfrm>
            <a:off x="729876" y="911118"/>
            <a:ext cx="10703613" cy="4727167"/>
          </a:xfrm>
          <a:prstGeom prst="rect">
            <a:avLst/>
          </a:prstGeom>
        </p:spPr>
      </p:pic>
    </p:spTree>
    <p:extLst>
      <p:ext uri="{BB962C8B-B14F-4D97-AF65-F5344CB8AC3E}">
        <p14:creationId xmlns:p14="http://schemas.microsoft.com/office/powerpoint/2010/main" val="2771360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dirty="0">
                <a:solidFill>
                  <a:srgbClr val="003B71"/>
                </a:solidFill>
                <a:latin typeface="Arial"/>
                <a:ea typeface="+mn-ea"/>
                <a:cs typeface="Arial"/>
              </a:rPr>
              <a:t>State Board of Education  </a:t>
            </a:r>
            <a:r>
              <a:rPr lang="en-US" sz="2000" spc="200" dirty="0">
                <a:solidFill>
                  <a:srgbClr val="003B71"/>
                </a:solidFill>
                <a:latin typeface="Arial Narrow"/>
                <a:ea typeface="+mn-ea"/>
                <a:cs typeface="Arial Narrow" panose="020B0604020202020204" pitchFamily="34" charset="0"/>
              </a:rPr>
              <a:t>STRATEGIC PLAN GOALS</a:t>
            </a:r>
            <a:endParaRPr lang="en-US" sz="2000" spc="200" dirty="0">
              <a:solidFill>
                <a:srgbClr val="003B71"/>
              </a:solidFill>
              <a:latin typeface="Arial Narrow" panose="020B0604020202020204" pitchFamily="34" charset="0"/>
              <a:ea typeface="+mn-ea"/>
              <a:cs typeface="Arial Narrow" panose="020B0604020202020204" pitchFamily="34" charset="0"/>
            </a:endParaRPr>
          </a:p>
        </p:txBody>
      </p:sp>
      <p:sp>
        <p:nvSpPr>
          <p:cNvPr id="4" name="Slide Number Placeholder 3">
            <a:extLst>
              <a:ext uri="{FF2B5EF4-FFF2-40B4-BE49-F238E27FC236}">
                <a16:creationId xmlns:a16="http://schemas.microsoft.com/office/drawing/2014/main" id="{5FB2D115-3E59-47A8-24C4-A1F2F243EB69}"/>
              </a:ext>
            </a:extLst>
          </p:cNvPr>
          <p:cNvSpPr>
            <a:spLocks noGrp="1"/>
          </p:cNvSpPr>
          <p:nvPr>
            <p:ph type="sldNum" sz="quarter" idx="12"/>
          </p:nvPr>
        </p:nvSpPr>
        <p:spPr/>
        <p:txBody>
          <a:bodyPr/>
          <a:lstStyle/>
          <a:p>
            <a:fld id="{84E24DD3-0117-F947-8F74-C808912B5A2D}" type="slidenum">
              <a:rPr lang="en-US" smtClean="0"/>
              <a:pPr/>
              <a:t>4</a:t>
            </a:fld>
            <a:endParaRPr lang="en-US" dirty="0"/>
          </a:p>
        </p:txBody>
      </p:sp>
    </p:spTree>
    <p:extLst>
      <p:ext uri="{BB962C8B-B14F-4D97-AF65-F5344CB8AC3E}">
        <p14:creationId xmlns:p14="http://schemas.microsoft.com/office/powerpoint/2010/main" val="45080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latin typeface="Arial"/>
                <a:cs typeface="Arial"/>
              </a:rPr>
              <a:t>2024 Legislative Priorities for FY 2025 Budget</a:t>
            </a:r>
            <a:r>
              <a:rPr lang="en-US" dirty="0">
                <a:latin typeface="Arial"/>
                <a:cs typeface="Arial"/>
              </a:rPr>
              <a:t> </a:t>
            </a:r>
            <a:endParaRPr lang="en-US" dirty="0">
              <a:solidFill>
                <a:srgbClr val="FF0000"/>
              </a:solidFill>
            </a:endParaRPr>
          </a:p>
        </p:txBody>
      </p:sp>
      <p:sp>
        <p:nvSpPr>
          <p:cNvPr id="4" name="TextBox 3">
            <a:extLst>
              <a:ext uri="{FF2B5EF4-FFF2-40B4-BE49-F238E27FC236}">
                <a16:creationId xmlns:a16="http://schemas.microsoft.com/office/drawing/2014/main" id="{242666A6-752A-47E1-A510-F3B7490C483F}"/>
              </a:ext>
            </a:extLst>
          </p:cNvPr>
          <p:cNvSpPr txBox="1"/>
          <p:nvPr/>
        </p:nvSpPr>
        <p:spPr>
          <a:xfrm>
            <a:off x="631416" y="843762"/>
            <a:ext cx="10718311" cy="275460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Arial"/>
              </a:rPr>
              <a:t>Achievement School District/District of Transformation technical amendment</a:t>
            </a:r>
            <a:endParaRPr kumimoji="0" lang="en-US" sz="2200" b="0" i="0" u="none" strike="noStrike" kern="1200" cap="none" spc="0" normalizeH="0" baseline="0" noProof="0" dirty="0">
              <a:ln>
                <a:noFill/>
              </a:ln>
              <a:solidFill>
                <a:srgbClr val="FF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Arial"/>
              </a:rPr>
              <a:t>Mississippi Teacher Residency Program</a:t>
            </a:r>
            <a:endParaRPr kumimoji="0" lang="en-US" sz="2200" b="0" i="0" u="none" strike="noStrike" kern="1200" cap="none" spc="0" normalizeH="0" baseline="0" noProof="0" dirty="0">
              <a:ln>
                <a:noFill/>
              </a:ln>
              <a:solidFill>
                <a:srgbClr val="FF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Arial"/>
              </a:rPr>
              <a:t>School Attendance Officers transition to the purview of local districts</a:t>
            </a:r>
            <a:endParaRPr kumimoji="0" lang="en-US" sz="2200" b="0" i="0" u="none" strike="noStrike" kern="1200" cap="none" spc="0" normalizeH="0" baseline="0" noProof="0" dirty="0">
              <a:ln>
                <a:noFill/>
              </a:ln>
              <a:solidFill>
                <a:srgbClr val="FF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a:ea typeface="+mn-ea"/>
                <a:cs typeface="Arial"/>
              </a:rPr>
              <a:t>Fees assessed for issuance and renewal of educator licenses</a:t>
            </a:r>
            <a:endPar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1581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dirty="0">
                <a:latin typeface="Arial"/>
                <a:cs typeface="Arial"/>
              </a:rPr>
              <a:t>Proposed 2025</a:t>
            </a:r>
            <a:r>
              <a:rPr lang="en-US" sz="2400" dirty="0">
                <a:latin typeface="Arial"/>
                <a:cs typeface="Arial"/>
              </a:rPr>
              <a:t> Legislative Priorities for FY </a:t>
            </a:r>
            <a:r>
              <a:rPr lang="en-US" dirty="0">
                <a:latin typeface="Arial"/>
                <a:cs typeface="Arial"/>
              </a:rPr>
              <a:t>2026</a:t>
            </a:r>
            <a:r>
              <a:rPr lang="en-US" sz="2400" dirty="0">
                <a:latin typeface="Arial"/>
                <a:cs typeface="Arial"/>
              </a:rPr>
              <a:t> Budget</a:t>
            </a:r>
            <a:r>
              <a:rPr lang="en-US" dirty="0">
                <a:latin typeface="Arial"/>
                <a:cs typeface="Arial"/>
              </a:rPr>
              <a:t> </a:t>
            </a:r>
            <a:endParaRPr lang="en-US" dirty="0">
              <a:solidFill>
                <a:srgbClr val="FF0000"/>
              </a:solidFill>
            </a:endParaRPr>
          </a:p>
        </p:txBody>
      </p:sp>
      <p:sp>
        <p:nvSpPr>
          <p:cNvPr id="4" name="TextBox 3">
            <a:extLst>
              <a:ext uri="{FF2B5EF4-FFF2-40B4-BE49-F238E27FC236}">
                <a16:creationId xmlns:a16="http://schemas.microsoft.com/office/drawing/2014/main" id="{242666A6-752A-47E1-A510-F3B7490C483F}"/>
              </a:ext>
            </a:extLst>
          </p:cNvPr>
          <p:cNvSpPr txBox="1"/>
          <p:nvPr/>
        </p:nvSpPr>
        <p:spPr>
          <a:xfrm>
            <a:off x="631416" y="843762"/>
            <a:ext cx="10718311" cy="3585597"/>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200" dirty="0">
                <a:latin typeface="Arial"/>
                <a:cs typeface="Arial"/>
              </a:rPr>
              <a:t>School Attendance Officers transition to the purview of local districts with increase in salary</a:t>
            </a:r>
            <a:endParaRPr lang="en-US" sz="2200" dirty="0">
              <a:solidFill>
                <a:srgbClr val="FF0000"/>
              </a:solidFill>
              <a:latin typeface="Arial"/>
              <a:cs typeface="Arial"/>
            </a:endParaRPr>
          </a:p>
          <a:p>
            <a:pPr marL="285750" indent="-285750">
              <a:spcAft>
                <a:spcPts val="1200"/>
              </a:spcAft>
              <a:buFont typeface="Arial" panose="020B0604020202020204" pitchFamily="34" charset="0"/>
              <a:buChar char="•"/>
            </a:pPr>
            <a:r>
              <a:rPr lang="en-US" sz="2200" dirty="0">
                <a:latin typeface="Arial"/>
                <a:cs typeface="Arial"/>
              </a:rPr>
              <a:t>Fees assessed for issuance and renewal of educator licenses</a:t>
            </a:r>
            <a:endParaRPr lang="en-US" sz="2200" dirty="0">
              <a:solidFill>
                <a:srgbClr val="FF0000"/>
              </a:solidFill>
              <a:latin typeface="Arial"/>
              <a:cs typeface="Arial"/>
            </a:endParaRPr>
          </a:p>
          <a:p>
            <a:pPr marL="285750" indent="-285750">
              <a:spcAft>
                <a:spcPts val="1200"/>
              </a:spcAft>
              <a:buFont typeface="Arial" panose="020B0604020202020204" pitchFamily="34" charset="0"/>
              <a:buChar char="•"/>
            </a:pPr>
            <a:r>
              <a:rPr lang="en-US" sz="2200" dirty="0">
                <a:latin typeface="Arial"/>
                <a:cs typeface="Arial"/>
              </a:rPr>
              <a:t>Potential technical amendments to Mississippi Student Funding Formula (MSFF)</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Building repairs &amp; maintenance for Mississippi School of the Arts - </a:t>
            </a:r>
            <a:r>
              <a:rPr lang="en-US" sz="2200" b="1" dirty="0">
                <a:latin typeface="Arial" panose="020B0604020202020204" pitchFamily="34" charset="0"/>
                <a:cs typeface="Arial" panose="020B0604020202020204" pitchFamily="34" charset="0"/>
              </a:rPr>
              <a:t>$3.5M</a:t>
            </a:r>
          </a:p>
          <a:p>
            <a:pPr marL="285750" indent="-28575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Building repairs &amp; maintenance for Mississippi School for Math &amp; Science - </a:t>
            </a:r>
            <a:r>
              <a:rPr lang="en-US" sz="2200" b="1" dirty="0">
                <a:latin typeface="Arial" panose="020B0604020202020204" pitchFamily="34" charset="0"/>
                <a:cs typeface="Arial" panose="020B0604020202020204" pitchFamily="34" charset="0"/>
              </a:rPr>
              <a:t>$232K</a:t>
            </a:r>
            <a:endParaRPr lang="en-US" sz="3600" b="1" dirty="0">
              <a:solidFill>
                <a:srgbClr val="000000"/>
              </a:solidFill>
              <a:latin typeface="Arial" panose="020B0604020202020204" pitchFamily="34" charset="0"/>
              <a:cs typeface="Arial" panose="020B0604020202020204" pitchFamily="34" charset="0"/>
            </a:endParaRPr>
          </a:p>
          <a:p>
            <a:pPr>
              <a:spcAft>
                <a:spcPts val="600"/>
              </a:spcAft>
            </a:pPr>
            <a:endParaRPr lang="en-US" sz="2000" b="1" dirty="0">
              <a:solidFill>
                <a:srgbClr val="FF0000"/>
              </a:solidFill>
              <a:latin typeface="Arial" panose="020B0604020202020204" pitchFamily="34" charset="0"/>
              <a:cs typeface="Arial" panose="020B0604020202020204" pitchFamily="34" charset="0"/>
            </a:endParaRPr>
          </a:p>
          <a:p>
            <a:pPr>
              <a:spcAft>
                <a:spcPts val="1200"/>
              </a:spcAft>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197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dirty="0">
                <a:latin typeface="Arial"/>
                <a:cs typeface="Arial"/>
              </a:rPr>
              <a:t>FY2026</a:t>
            </a:r>
            <a:r>
              <a:rPr lang="en-US" sz="2400" dirty="0">
                <a:latin typeface="Arial"/>
                <a:cs typeface="Arial"/>
              </a:rPr>
              <a:t> Fiscal Priorities</a:t>
            </a:r>
            <a:r>
              <a:rPr lang="en-US" dirty="0">
                <a:latin typeface="Arial"/>
                <a:cs typeface="Arial"/>
              </a:rPr>
              <a:t>     </a:t>
            </a:r>
            <a:endParaRPr lang="en-US" dirty="0"/>
          </a:p>
        </p:txBody>
      </p:sp>
      <p:sp>
        <p:nvSpPr>
          <p:cNvPr id="5" name="TextBox 4">
            <a:extLst>
              <a:ext uri="{FF2B5EF4-FFF2-40B4-BE49-F238E27FC236}">
                <a16:creationId xmlns:a16="http://schemas.microsoft.com/office/drawing/2014/main" id="{7A30F938-1C14-489F-A4D1-9F8EDDB1C8A8}"/>
              </a:ext>
            </a:extLst>
          </p:cNvPr>
          <p:cNvSpPr txBox="1"/>
          <p:nvPr/>
        </p:nvSpPr>
        <p:spPr>
          <a:xfrm>
            <a:off x="575364" y="769285"/>
            <a:ext cx="10788976" cy="547842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Additional funding for Early Childhood </a:t>
            </a:r>
            <a:r>
              <a:rPr kumimoji="0" lang="en-US" sz="1750" b="1" i="0" u="none" strike="noStrike" kern="1200" cap="none" spc="0" normalizeH="0" baseline="0" noProof="0" dirty="0">
                <a:ln>
                  <a:noFill/>
                </a:ln>
                <a:solidFill>
                  <a:srgbClr val="000000"/>
                </a:solidFill>
                <a:effectLst/>
                <a:uLnTx/>
                <a:uFillTx/>
                <a:latin typeface="Arial"/>
                <a:ea typeface="+mn-ea"/>
                <a:cs typeface="Arial"/>
              </a:rPr>
              <a:t>($6.7M) </a:t>
            </a:r>
            <a:r>
              <a:rPr kumimoji="0" lang="en-US" sz="1750" b="0" i="0" u="none" strike="noStrike" kern="1200" cap="none" spc="0" normalizeH="0" baseline="0" noProof="0" dirty="0">
                <a:ln>
                  <a:noFill/>
                </a:ln>
                <a:solidFill>
                  <a:srgbClr val="000000"/>
                </a:solidFill>
                <a:effectLst/>
                <a:uLnTx/>
                <a:uFillTx/>
                <a:latin typeface="Arial"/>
                <a:ea typeface="+mn-ea"/>
                <a:cs typeface="Arial"/>
              </a:rPr>
              <a:t>(Goal 3)</a:t>
            </a:r>
            <a:endParaRPr lang="en-US" sz="1750" b="1" i="0" u="none" strike="noStrike" kern="1200" cap="none" spc="0" normalizeH="0" baseline="0" noProof="0" dirty="0">
              <a:ln>
                <a:noFill/>
              </a:ln>
              <a:solidFill>
                <a:srgbClr val="000000"/>
              </a:solidFill>
              <a:effectLst/>
              <a:uLnTx/>
              <a:uFillTx/>
              <a:latin typeface="Arial"/>
              <a:cs typeface="Arial"/>
            </a:endParaRPr>
          </a:p>
          <a:p>
            <a:pPr marL="342900" indent="-342900">
              <a:spcAft>
                <a:spcPts val="1200"/>
              </a:spcAft>
              <a:buAutoNum type="arabicPeriod"/>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Additional funding for Mississippi’s Community Oriented Policing Services (MCOPS) </a:t>
            </a:r>
            <a:r>
              <a:rPr kumimoji="0" lang="en-US" sz="1750" b="1" i="0" u="none" strike="noStrike" kern="1200" cap="none" spc="0" normalizeH="0" baseline="0" noProof="0" dirty="0">
                <a:ln>
                  <a:noFill/>
                </a:ln>
                <a:solidFill>
                  <a:srgbClr val="000000"/>
                </a:solidFill>
                <a:effectLst/>
                <a:uLnTx/>
                <a:uFillTx/>
                <a:latin typeface="Arial"/>
                <a:ea typeface="+mn-ea"/>
                <a:cs typeface="Arial"/>
              </a:rPr>
              <a:t>($1M)</a:t>
            </a:r>
            <a:r>
              <a:rPr lang="en-US" sz="1750" b="1" dirty="0">
                <a:solidFill>
                  <a:srgbClr val="000000"/>
                </a:solidFill>
                <a:latin typeface="Arial"/>
                <a:cs typeface="Arial"/>
              </a:rPr>
              <a:t> </a:t>
            </a:r>
            <a:br>
              <a:rPr lang="en-US" sz="1750" b="1" dirty="0">
                <a:solidFill>
                  <a:srgbClr val="000000"/>
                </a:solidFill>
                <a:latin typeface="Arial"/>
                <a:cs typeface="Arial"/>
              </a:rPr>
            </a:br>
            <a:r>
              <a:rPr kumimoji="0" lang="en-US" sz="1750" b="0" i="0" u="none" strike="noStrike" kern="1200" cap="none" spc="0" normalizeH="0" baseline="0" noProof="0" dirty="0">
                <a:ln>
                  <a:noFill/>
                </a:ln>
                <a:solidFill>
                  <a:srgbClr val="000000"/>
                </a:solidFill>
                <a:effectLst/>
                <a:uLnTx/>
                <a:uFillTx/>
                <a:latin typeface="Arial"/>
                <a:ea typeface="+mn-ea"/>
                <a:cs typeface="Arial"/>
              </a:rPr>
              <a:t>(</a:t>
            </a:r>
            <a:r>
              <a:rPr lang="en-US" sz="1750" dirty="0">
                <a:solidFill>
                  <a:srgbClr val="000000"/>
                </a:solidFill>
                <a:latin typeface="Arial"/>
                <a:cs typeface="Arial"/>
              </a:rPr>
              <a:t>Goals</a:t>
            </a:r>
            <a:r>
              <a:rPr kumimoji="0" lang="en-US" sz="1750" b="0" i="0" u="none" strike="noStrike" kern="1200" cap="none" spc="0" normalizeH="0" baseline="0" noProof="0" dirty="0">
                <a:ln>
                  <a:noFill/>
                </a:ln>
                <a:solidFill>
                  <a:srgbClr val="000000"/>
                </a:solidFill>
                <a:effectLst/>
                <a:uLnTx/>
                <a:uFillTx/>
                <a:latin typeface="Arial"/>
                <a:ea typeface="+mn-ea"/>
                <a:cs typeface="Arial"/>
              </a:rPr>
              <a:t> </a:t>
            </a:r>
            <a:r>
              <a:rPr lang="en-US" sz="1750" dirty="0">
                <a:solidFill>
                  <a:srgbClr val="000000"/>
                </a:solidFill>
                <a:latin typeface="Arial"/>
                <a:cs typeface="Arial"/>
              </a:rPr>
              <a:t>1, 2, 3, 4, 5, 6)</a:t>
            </a:r>
            <a:endParaRPr lang="en-US" dirty="0">
              <a:ea typeface="Calibri" panose="020F0502020204030204"/>
              <a:cs typeface="Calibri" panose="020F0502020204030204"/>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Additional funding for statewide assessments </a:t>
            </a:r>
            <a:r>
              <a:rPr kumimoji="0" lang="en-US" sz="1750" b="1" i="0" u="none" strike="noStrike" kern="1200" cap="none" spc="0" normalizeH="0" baseline="0" noProof="0" dirty="0">
                <a:ln>
                  <a:noFill/>
                </a:ln>
                <a:solidFill>
                  <a:srgbClr val="000000"/>
                </a:solidFill>
                <a:effectLst/>
                <a:uLnTx/>
                <a:uFillTx/>
                <a:latin typeface="Arial"/>
                <a:ea typeface="+mn-ea"/>
                <a:cs typeface="Arial"/>
              </a:rPr>
              <a:t>($2.3M) </a:t>
            </a:r>
            <a:r>
              <a:rPr kumimoji="0" lang="en-US" sz="1750" b="0" i="0" u="none" strike="noStrike" kern="1200" cap="none" spc="0" normalizeH="0" baseline="0" noProof="0" dirty="0">
                <a:ln>
                  <a:noFill/>
                </a:ln>
                <a:solidFill>
                  <a:srgbClr val="000000"/>
                </a:solidFill>
                <a:effectLst/>
                <a:uLnTx/>
                <a:uFillTx/>
                <a:latin typeface="Arial"/>
                <a:ea typeface="+mn-ea"/>
                <a:cs typeface="Arial"/>
              </a:rPr>
              <a:t>(Goals 1, 2)</a:t>
            </a:r>
            <a:endParaRPr lang="en-US" sz="1750" b="0"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Funding for the establishment of the Office of Test Security </a:t>
            </a:r>
            <a:r>
              <a:rPr kumimoji="0" lang="en-US" sz="1750" b="1" i="0" u="none" strike="noStrike" kern="1200" cap="none" spc="0" normalizeH="0" baseline="0" noProof="0" dirty="0">
                <a:ln>
                  <a:noFill/>
                </a:ln>
                <a:solidFill>
                  <a:srgbClr val="000000"/>
                </a:solidFill>
                <a:effectLst/>
                <a:uLnTx/>
                <a:uFillTx/>
                <a:latin typeface="Arial"/>
                <a:ea typeface="+mn-ea"/>
                <a:cs typeface="Arial"/>
              </a:rPr>
              <a:t>($336K) </a:t>
            </a:r>
            <a:r>
              <a:rPr kumimoji="0" lang="en-US" sz="1750" b="0" i="0" u="none" strike="noStrike" kern="1200" cap="none" spc="0" normalizeH="0" baseline="0" noProof="0" dirty="0">
                <a:ln>
                  <a:noFill/>
                </a:ln>
                <a:solidFill>
                  <a:srgbClr val="000000"/>
                </a:solidFill>
                <a:effectLst/>
                <a:uLnTx/>
                <a:uFillTx/>
                <a:latin typeface="Arial"/>
                <a:ea typeface="+mn-ea"/>
                <a:cs typeface="Arial"/>
              </a:rPr>
              <a:t>(Goals 1, 2, 3, 4, 5, 6)</a:t>
            </a:r>
            <a:endParaRPr lang="en-US" sz="1750" b="0"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Funding for accreditation review teams </a:t>
            </a:r>
            <a:r>
              <a:rPr kumimoji="0" lang="en-US" sz="1750" b="1" i="0" u="none" strike="noStrike" kern="1200" cap="none" spc="0" normalizeH="0" baseline="0" noProof="0" dirty="0">
                <a:ln>
                  <a:noFill/>
                </a:ln>
                <a:solidFill>
                  <a:srgbClr val="000000"/>
                </a:solidFill>
                <a:effectLst/>
                <a:uLnTx/>
                <a:uFillTx/>
                <a:latin typeface="Arial"/>
                <a:ea typeface="+mn-ea"/>
                <a:cs typeface="Arial"/>
              </a:rPr>
              <a:t>($372K) </a:t>
            </a:r>
            <a:r>
              <a:rPr kumimoji="0" lang="en-US" sz="1750" b="0" i="0" u="none" strike="noStrike" kern="1200" cap="none" spc="0" normalizeH="0" baseline="0" noProof="0" dirty="0">
                <a:ln>
                  <a:noFill/>
                </a:ln>
                <a:solidFill>
                  <a:srgbClr val="000000"/>
                </a:solidFill>
                <a:effectLst/>
                <a:uLnTx/>
                <a:uFillTx/>
                <a:latin typeface="Arial"/>
                <a:ea typeface="+mn-ea"/>
                <a:cs typeface="Arial"/>
              </a:rPr>
              <a:t>(Goals 1, 2, 3, 4, 5, 6)</a:t>
            </a:r>
            <a:endParaRPr lang="en-US" sz="1750" b="0"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Funding to support MSIS 2.0 </a:t>
            </a:r>
            <a:r>
              <a:rPr kumimoji="0" lang="en-US" sz="1750" b="1" i="0" u="none" strike="noStrike" kern="1200" cap="none" spc="0" normalizeH="0" baseline="0" noProof="0" dirty="0">
                <a:ln>
                  <a:noFill/>
                </a:ln>
                <a:solidFill>
                  <a:srgbClr val="000000"/>
                </a:solidFill>
                <a:effectLst/>
                <a:uLnTx/>
                <a:uFillTx/>
                <a:latin typeface="Arial"/>
                <a:ea typeface="+mn-ea"/>
                <a:cs typeface="Arial"/>
              </a:rPr>
              <a:t>($</a:t>
            </a:r>
            <a:r>
              <a:rPr lang="en-US" sz="1750" b="1" dirty="0">
                <a:solidFill>
                  <a:srgbClr val="000000"/>
                </a:solidFill>
                <a:latin typeface="Arial"/>
                <a:cs typeface="Arial"/>
              </a:rPr>
              <a:t>5.2M</a:t>
            </a:r>
            <a:r>
              <a:rPr kumimoji="0" lang="en-US" sz="1750" b="1" i="0" u="none" strike="noStrike" kern="1200" cap="none" spc="0" normalizeH="0" baseline="0" noProof="0" dirty="0">
                <a:ln>
                  <a:noFill/>
                </a:ln>
                <a:solidFill>
                  <a:srgbClr val="000000"/>
                </a:solidFill>
                <a:effectLst/>
                <a:uLnTx/>
                <a:uFillTx/>
                <a:latin typeface="Arial"/>
                <a:ea typeface="+mn-ea"/>
                <a:cs typeface="Arial"/>
              </a:rPr>
              <a:t>)</a:t>
            </a:r>
            <a:r>
              <a:rPr kumimoji="0" lang="en-US" sz="1750" b="0" i="0" u="none" strike="noStrike" kern="1200" cap="none" spc="0" normalizeH="0" baseline="0" noProof="0" dirty="0">
                <a:ln>
                  <a:noFill/>
                </a:ln>
                <a:solidFill>
                  <a:srgbClr val="000000"/>
                </a:solidFill>
                <a:effectLst/>
                <a:uLnTx/>
                <a:uFillTx/>
                <a:latin typeface="Arial"/>
                <a:ea typeface="+mn-ea"/>
                <a:cs typeface="Arial"/>
              </a:rPr>
              <a:t> (Goal 5)</a:t>
            </a:r>
            <a:endParaRPr lang="en-US" sz="1750" b="0" i="0" u="none" strike="noStrike" kern="1200" cap="none" spc="0" normalizeH="0" baseline="0" noProof="0" dirty="0">
              <a:ln>
                <a:noFill/>
              </a:ln>
              <a:solidFill>
                <a:srgbClr val="000000"/>
              </a:solidFill>
              <a:effectLst/>
              <a:uLnTx/>
              <a:uFillTx/>
              <a:latin typeface="Arial"/>
              <a:cs typeface="Arial"/>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Funding for Mississippi Teacher Residency </a:t>
            </a:r>
            <a:r>
              <a:rPr kumimoji="0" lang="en-US" sz="1750" b="1" i="0" u="none" strike="noStrike" kern="1200" cap="none" spc="0" normalizeH="0" baseline="0" noProof="0" dirty="0">
                <a:ln>
                  <a:noFill/>
                </a:ln>
                <a:solidFill>
                  <a:srgbClr val="000000"/>
                </a:solidFill>
                <a:effectLst/>
                <a:uLnTx/>
                <a:uFillTx/>
                <a:latin typeface="Arial"/>
                <a:ea typeface="+mn-ea"/>
                <a:cs typeface="Arial"/>
              </a:rPr>
              <a:t>($6.8M) </a:t>
            </a:r>
            <a:r>
              <a:rPr kumimoji="0" lang="en-US" sz="1750" b="0" i="0" u="none" strike="noStrike" kern="1200" cap="none" spc="0" normalizeH="0" baseline="0" noProof="0" dirty="0">
                <a:ln>
                  <a:noFill/>
                </a:ln>
                <a:solidFill>
                  <a:srgbClr val="000000"/>
                </a:solidFill>
                <a:effectLst/>
                <a:uLnTx/>
                <a:uFillTx/>
                <a:latin typeface="Arial"/>
                <a:ea typeface="+mn-ea"/>
                <a:cs typeface="Arial"/>
              </a:rPr>
              <a:t>(Goal 4)</a:t>
            </a:r>
            <a:endParaRPr lang="en-US" sz="175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Funding for Drivers Education </a:t>
            </a:r>
            <a:r>
              <a:rPr lang="en-US" sz="1750" dirty="0">
                <a:solidFill>
                  <a:srgbClr val="000000"/>
                </a:solidFill>
                <a:latin typeface="Arial"/>
                <a:cs typeface="Arial"/>
              </a:rPr>
              <a:t>equipment</a:t>
            </a:r>
            <a:r>
              <a:rPr kumimoji="0" lang="en-US" sz="1750" b="0" i="0" u="none" strike="noStrike" kern="1200" cap="none" spc="0" normalizeH="0" baseline="0" noProof="0" dirty="0">
                <a:ln>
                  <a:noFill/>
                </a:ln>
                <a:solidFill>
                  <a:srgbClr val="000000"/>
                </a:solidFill>
                <a:effectLst/>
                <a:uLnTx/>
                <a:uFillTx/>
                <a:latin typeface="Arial"/>
                <a:ea typeface="+mn-ea"/>
                <a:cs typeface="Arial"/>
              </a:rPr>
              <a:t> </a:t>
            </a:r>
            <a:r>
              <a:rPr kumimoji="0" lang="en-US" sz="1750" b="1" i="0" u="none" strike="noStrike" kern="1200" cap="none" spc="0" normalizeH="0" baseline="0" noProof="0" dirty="0">
                <a:ln>
                  <a:noFill/>
                </a:ln>
                <a:solidFill>
                  <a:srgbClr val="000000"/>
                </a:solidFill>
                <a:effectLst/>
                <a:uLnTx/>
                <a:uFillTx/>
                <a:latin typeface="Arial"/>
                <a:ea typeface="+mn-ea"/>
                <a:cs typeface="Arial"/>
              </a:rPr>
              <a:t>($</a:t>
            </a:r>
            <a:r>
              <a:rPr lang="en-US" sz="1750" b="1" dirty="0">
                <a:solidFill>
                  <a:srgbClr val="000000"/>
                </a:solidFill>
                <a:latin typeface="Arial"/>
                <a:cs typeface="Arial"/>
              </a:rPr>
              <a:t>8.3</a:t>
            </a:r>
            <a:r>
              <a:rPr kumimoji="0" lang="en-US" sz="1750" b="1" i="0" u="none" strike="noStrike" kern="1200" cap="none" spc="0" normalizeH="0" baseline="0" noProof="0" dirty="0">
                <a:ln>
                  <a:noFill/>
                </a:ln>
                <a:solidFill>
                  <a:srgbClr val="000000"/>
                </a:solidFill>
                <a:effectLst/>
                <a:uLnTx/>
                <a:uFillTx/>
                <a:latin typeface="Arial"/>
                <a:ea typeface="+mn-ea"/>
                <a:cs typeface="Arial"/>
              </a:rPr>
              <a:t>M) </a:t>
            </a:r>
            <a:r>
              <a:rPr kumimoji="0" lang="en-US" sz="1750" b="0" i="0" u="none" strike="noStrike" kern="1200" cap="none" spc="0" normalizeH="0" baseline="0" noProof="0" dirty="0">
                <a:ln>
                  <a:noFill/>
                </a:ln>
                <a:solidFill>
                  <a:srgbClr val="000000"/>
                </a:solidFill>
                <a:effectLst/>
                <a:uLnTx/>
                <a:uFillTx/>
                <a:latin typeface="Arial"/>
                <a:ea typeface="+mn-ea"/>
                <a:cs typeface="Arial"/>
              </a:rPr>
              <a:t>in accordance with SB2695 (Goals 1, 2, 3, 4, 5, 6)</a:t>
            </a:r>
            <a:endParaRPr lang="en-US" sz="17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Additional funding to support rising cost of braille services for students at MSDB</a:t>
            </a:r>
            <a:r>
              <a:rPr kumimoji="0" lang="en-US" sz="1750" b="1" i="0" u="none" strike="noStrike" kern="1200" cap="none" spc="0" normalizeH="0" baseline="0" noProof="0" dirty="0">
                <a:ln>
                  <a:noFill/>
                </a:ln>
                <a:solidFill>
                  <a:srgbClr val="000000"/>
                </a:solidFill>
                <a:effectLst/>
                <a:uLnTx/>
                <a:uFillTx/>
                <a:latin typeface="Arial"/>
                <a:ea typeface="+mn-ea"/>
                <a:cs typeface="Arial"/>
              </a:rPr>
              <a:t> ($1.6M) </a:t>
            </a:r>
            <a:r>
              <a:rPr kumimoji="0" lang="en-US" sz="1750" b="0" i="0" u="none" strike="noStrike" kern="1200" cap="none" spc="0" normalizeH="0" baseline="0" noProof="0" dirty="0">
                <a:ln>
                  <a:noFill/>
                </a:ln>
                <a:solidFill>
                  <a:srgbClr val="000000"/>
                </a:solidFill>
                <a:effectLst/>
                <a:uLnTx/>
                <a:uFillTx/>
                <a:latin typeface="Arial"/>
                <a:ea typeface="+mn-ea"/>
                <a:cs typeface="Arial"/>
              </a:rPr>
              <a:t>(Goals 1, 2)</a:t>
            </a:r>
            <a:endParaRPr lang="en-US" sz="17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1200"/>
              </a:spcAft>
              <a:buClrTx/>
              <a:buSzTx/>
              <a:buAutoNum type="arabicPeriod"/>
              <a:tabLst/>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Funding for Innovative Programs (</a:t>
            </a:r>
            <a:r>
              <a:rPr kumimoji="0" lang="en-US" sz="1750" b="1" i="0" u="none" strike="noStrike" kern="1200" cap="none" spc="0" normalizeH="0" baseline="0" noProof="0" dirty="0">
                <a:ln>
                  <a:noFill/>
                </a:ln>
                <a:solidFill>
                  <a:srgbClr val="000000"/>
                </a:solidFill>
                <a:effectLst/>
                <a:uLnTx/>
                <a:uFillTx/>
                <a:latin typeface="Arial"/>
                <a:ea typeface="+mn-ea"/>
                <a:cs typeface="Arial"/>
              </a:rPr>
              <a:t>$3M</a:t>
            </a:r>
            <a:r>
              <a:rPr kumimoji="0" lang="en-US" sz="1750" b="0" i="0" u="none" strike="noStrike" kern="1200" cap="none" spc="0" normalizeH="0" baseline="0" noProof="0" dirty="0">
                <a:ln>
                  <a:noFill/>
                </a:ln>
                <a:solidFill>
                  <a:srgbClr val="000000"/>
                </a:solidFill>
                <a:effectLst/>
                <a:uLnTx/>
                <a:uFillTx/>
                <a:latin typeface="Arial"/>
                <a:ea typeface="+mn-ea"/>
                <a:cs typeface="Arial"/>
              </a:rPr>
              <a:t>)</a:t>
            </a:r>
            <a:endParaRPr lang="en-US" sz="17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indent="-342900">
              <a:spcAft>
                <a:spcPts val="1200"/>
              </a:spcAft>
              <a:buAutoNum type="arabicPeriod"/>
              <a:defRPr/>
            </a:pPr>
            <a:r>
              <a:rPr kumimoji="0" lang="en-US" sz="1750" b="0" i="0" u="none" strike="noStrike" kern="1200" cap="none" spc="0" normalizeH="0" baseline="0" noProof="0" dirty="0">
                <a:ln>
                  <a:noFill/>
                </a:ln>
                <a:solidFill>
                  <a:srgbClr val="000000"/>
                </a:solidFill>
                <a:effectLst/>
                <a:uLnTx/>
                <a:uFillTx/>
                <a:latin typeface="Arial"/>
                <a:ea typeface="+mn-ea"/>
                <a:cs typeface="Arial"/>
              </a:rPr>
              <a:t>Funding for transfer </a:t>
            </a:r>
            <a:r>
              <a:rPr lang="en-US" sz="1750" dirty="0">
                <a:solidFill>
                  <a:srgbClr val="000000"/>
                </a:solidFill>
                <a:latin typeface="Arial"/>
                <a:cs typeface="Arial"/>
              </a:rPr>
              <a:t>with pay raise for SAOs</a:t>
            </a:r>
            <a:r>
              <a:rPr kumimoji="0" lang="en-US" sz="1750" b="0" i="0" u="none" strike="noStrike" kern="1200" cap="none" spc="0" normalizeH="0" baseline="0" noProof="0" dirty="0">
                <a:ln>
                  <a:noFill/>
                </a:ln>
                <a:solidFill>
                  <a:srgbClr val="000000"/>
                </a:solidFill>
                <a:effectLst/>
                <a:uLnTx/>
                <a:uFillTx/>
                <a:latin typeface="Arial"/>
                <a:ea typeface="+mn-ea"/>
                <a:cs typeface="Arial"/>
              </a:rPr>
              <a:t> to Local School Districts </a:t>
            </a:r>
            <a:r>
              <a:rPr kumimoji="0" lang="en-US" sz="1750" b="1" i="0" u="none" strike="noStrike" kern="1200" cap="none" spc="0" normalizeH="0" baseline="0" noProof="0" dirty="0">
                <a:ln>
                  <a:noFill/>
                </a:ln>
                <a:solidFill>
                  <a:srgbClr val="000000"/>
                </a:solidFill>
                <a:effectLst/>
                <a:uLnTx/>
                <a:uFillTx/>
                <a:latin typeface="Arial"/>
                <a:ea typeface="+mn-ea"/>
                <a:cs typeface="Arial"/>
              </a:rPr>
              <a:t>($3.1M)</a:t>
            </a:r>
            <a:r>
              <a:rPr kumimoji="0" lang="en-US" sz="1750" b="0" i="0" u="none" strike="noStrike" kern="1200" cap="none" spc="0" normalizeH="0" baseline="0" noProof="0" dirty="0">
                <a:ln>
                  <a:noFill/>
                </a:ln>
                <a:solidFill>
                  <a:srgbClr val="000000"/>
                </a:solidFill>
                <a:effectLst/>
                <a:uLnTx/>
                <a:uFillTx/>
                <a:latin typeface="Arial"/>
                <a:ea typeface="+mn-ea"/>
                <a:cs typeface="Arial"/>
              </a:rPr>
              <a:t> (Goals 1, 2)</a:t>
            </a:r>
            <a:endParaRPr lang="en-US" sz="17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spcAft>
                <a:spcPts val="1200"/>
              </a:spcAft>
              <a:defRPr/>
            </a:pPr>
            <a:r>
              <a:rPr lang="en-US" sz="1750" dirty="0">
                <a:solidFill>
                  <a:srgbClr val="000000"/>
                </a:solidFill>
                <a:latin typeface="Arial"/>
                <a:cs typeface="Arial"/>
              </a:rPr>
              <a:t>(Note:  Not in priority order)</a:t>
            </a:r>
            <a:endParaRPr lang="en-US" sz="175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706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sz="2400" dirty="0"/>
              <a:t>MS Department of Education – Budget Overview</a:t>
            </a:r>
            <a:endParaRPr lang="en-US" dirty="0"/>
          </a:p>
        </p:txBody>
      </p:sp>
      <p:sp>
        <p:nvSpPr>
          <p:cNvPr id="4" name="TextBox 3">
            <a:extLst>
              <a:ext uri="{FF2B5EF4-FFF2-40B4-BE49-F238E27FC236}">
                <a16:creationId xmlns:a16="http://schemas.microsoft.com/office/drawing/2014/main" id="{C23CECB0-5000-4FA2-8BB2-B89EBB33538B}"/>
              </a:ext>
            </a:extLst>
          </p:cNvPr>
          <p:cNvSpPr txBox="1"/>
          <p:nvPr/>
        </p:nvSpPr>
        <p:spPr>
          <a:xfrm>
            <a:off x="645378" y="729347"/>
            <a:ext cx="10480986" cy="3939540"/>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000" dirty="0">
                <a:latin typeface="Arial"/>
                <a:cs typeface="Arial"/>
              </a:rPr>
              <a:t>MDE has four major budgets:</a:t>
            </a:r>
          </a:p>
          <a:p>
            <a:pPr marL="742950" lvl="1" indent="-285750">
              <a:buFont typeface="Courier New" panose="02070309020205020404" pitchFamily="49" charset="0"/>
              <a:buChar char="o"/>
            </a:pPr>
            <a:r>
              <a:rPr lang="en-US" sz="2000" dirty="0">
                <a:latin typeface="Arial"/>
                <a:cs typeface="Arial"/>
              </a:rPr>
              <a:t>General Education (including MSA, MSMS &amp; MSDB)</a:t>
            </a:r>
          </a:p>
          <a:p>
            <a:pPr marL="742950" lvl="1" indent="-285750">
              <a:buFont typeface="Courier New" panose="02070309020205020404" pitchFamily="49" charset="0"/>
              <a:buChar char="o"/>
            </a:pPr>
            <a:r>
              <a:rPr lang="en-US" sz="2000" dirty="0">
                <a:latin typeface="Arial"/>
                <a:cs typeface="Arial"/>
              </a:rPr>
              <a:t>Career &amp; Technical Education (Vocational Education)</a:t>
            </a:r>
          </a:p>
          <a:p>
            <a:pPr marL="742950" lvl="1" indent="-285750">
              <a:buFont typeface="Courier New" panose="02070309020205020404" pitchFamily="49" charset="0"/>
              <a:buChar char="o"/>
            </a:pPr>
            <a:r>
              <a:rPr lang="en-US" sz="2000" dirty="0">
                <a:latin typeface="Arial"/>
                <a:cs typeface="Arial"/>
              </a:rPr>
              <a:t>Mississippi Student Funding Formula (MSFF)</a:t>
            </a:r>
            <a:endParaRPr lang="en-US" dirty="0"/>
          </a:p>
          <a:p>
            <a:pPr marL="742950" lvl="1" indent="-285750">
              <a:buFont typeface="Courier New" panose="02070309020205020404" pitchFamily="49" charset="0"/>
              <a:buChar char="o"/>
            </a:pPr>
            <a:r>
              <a:rPr lang="en-US" sz="2000" dirty="0">
                <a:latin typeface="Arial"/>
                <a:cs typeface="Arial"/>
              </a:rPr>
              <a:t>Chickasaw Cession</a:t>
            </a:r>
          </a:p>
          <a:p>
            <a:pPr lvl="1"/>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a:cs typeface="Arial"/>
              </a:rPr>
              <a:t>Today’s work session discussion will cover the General Education, Career &amp; Technical Education (Vocational Education) and Chickasaw Cession budget requests</a:t>
            </a:r>
          </a:p>
          <a:p>
            <a:pPr marL="742950" lvl="1" indent="-285750">
              <a:lnSpc>
                <a:spcPct val="150000"/>
              </a:lnSpc>
              <a:buFont typeface="Courier New" panose="02070309020205020404" pitchFamily="49" charset="0"/>
              <a:buChar char="o"/>
            </a:pPr>
            <a:r>
              <a:rPr lang="en-US" sz="2000" dirty="0">
                <a:latin typeface="Arial"/>
                <a:cs typeface="Arial"/>
              </a:rPr>
              <a:t>MSFF will be presented in July</a:t>
            </a:r>
          </a:p>
          <a:p>
            <a:pPr marL="742950" lvl="1" indent="-285750">
              <a:lnSpc>
                <a:spcPct val="150000"/>
              </a:lnSpc>
              <a:buFont typeface="Courier New" panose="02070309020205020404" pitchFamily="49" charset="0"/>
              <a:buChar char="o"/>
            </a:pPr>
            <a:endParaRPr lang="en-US" sz="2000" dirty="0">
              <a:latin typeface="Arial" panose="020B0604020202020204" pitchFamily="34" charset="0"/>
              <a:cs typeface="Arial" panose="020B0604020202020204" pitchFamily="34" charset="0"/>
            </a:endParaRPr>
          </a:p>
          <a:p>
            <a:pPr>
              <a:spcAft>
                <a:spcPts val="1200"/>
              </a:spcAft>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5650658"/>
      </p:ext>
    </p:extLst>
  </p:cSld>
  <p:clrMapOvr>
    <a:masterClrMapping/>
  </p:clrMapOvr>
</p:sld>
</file>

<file path=ppt/theme/theme1.xml><?xml version="1.0" encoding="utf-8"?>
<a:theme xmlns:a="http://schemas.openxmlformats.org/drawingml/2006/main" name="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fd64818-0729-4f28-a145-a621700a1c24">
      <Terms xmlns="http://schemas.microsoft.com/office/infopath/2007/PartnerControls"/>
    </lcf76f155ced4ddcb4097134ff3c332f>
    <TaxCatchAll xmlns="471390c7-4afd-45f8-b91b-e8cfda4c998a" xsi:nil="true"/>
    <SharedWithUsers xmlns="471390c7-4afd-45f8-b91b-e8cfda4c998a">
      <UserInfo>
        <DisplayName>Tracy Robertson-Day</DisplayName>
        <AccountId>387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C25D893A8304459D2E446E8084866E" ma:contentTypeVersion="13" ma:contentTypeDescription="Create a new document." ma:contentTypeScope="" ma:versionID="a142fecac4ef0ead5789bc9ea69500b4">
  <xsd:schema xmlns:xsd="http://www.w3.org/2001/XMLSchema" xmlns:xs="http://www.w3.org/2001/XMLSchema" xmlns:p="http://schemas.microsoft.com/office/2006/metadata/properties" xmlns:ns2="7fd64818-0729-4f28-a145-a621700a1c24" xmlns:ns3="471390c7-4afd-45f8-b91b-e8cfda4c998a" targetNamespace="http://schemas.microsoft.com/office/2006/metadata/properties" ma:root="true" ma:fieldsID="75057681677de79e4a372413ad0dd5ff" ns2:_="" ns3:_="">
    <xsd:import namespace="7fd64818-0729-4f28-a145-a621700a1c24"/>
    <xsd:import namespace="471390c7-4afd-45f8-b91b-e8cfda4c998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d64818-0729-4f28-a145-a621700a1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624be92-cd20-4743-bb81-736fea8f34e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descriptio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1390c7-4afd-45f8-b91b-e8cfda4c998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a87059b-5c4b-4ed7-b2ab-ded037bb71dd}" ma:internalName="TaxCatchAll" ma:showField="CatchAllData" ma:web="471390c7-4afd-45f8-b91b-e8cfda4c998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777136-F2D3-4825-81BF-5231AB1FD22D}">
  <ds:schemaRefs>
    <ds:schemaRef ds:uri="http://schemas.microsoft.com/sharepoint/v3/contenttype/forms"/>
  </ds:schemaRefs>
</ds:datastoreItem>
</file>

<file path=customXml/itemProps2.xml><?xml version="1.0" encoding="utf-8"?>
<ds:datastoreItem xmlns:ds="http://schemas.openxmlformats.org/officeDocument/2006/customXml" ds:itemID="{C3B38376-6540-4EAD-B348-E02F93DCB9FE}">
  <ds:schemaRefs>
    <ds:schemaRef ds:uri="http://purl.org/dc/terms/"/>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www.w3.org/XML/1998/namespace"/>
    <ds:schemaRef ds:uri="471390c7-4afd-45f8-b91b-e8cfda4c998a"/>
    <ds:schemaRef ds:uri="7fd64818-0729-4f28-a145-a621700a1c24"/>
    <ds:schemaRef ds:uri="http://schemas.microsoft.com/office/2006/metadata/properties"/>
  </ds:schemaRefs>
</ds:datastoreItem>
</file>

<file path=customXml/itemProps3.xml><?xml version="1.0" encoding="utf-8"?>
<ds:datastoreItem xmlns:ds="http://schemas.openxmlformats.org/officeDocument/2006/customXml" ds:itemID="{E3154EF8-5087-4613-99EA-40D49249DC62}">
  <ds:schemaRefs>
    <ds:schemaRef ds:uri="471390c7-4afd-45f8-b91b-e8cfda4c998a"/>
    <ds:schemaRef ds:uri="7fd64818-0729-4f28-a145-a621700a1c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1911</TotalTime>
  <Words>2607</Words>
  <Application>Microsoft Office PowerPoint</Application>
  <PresentationFormat>Widescreen</PresentationFormat>
  <Paragraphs>286</Paragraphs>
  <Slides>40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 Black</vt:lpstr>
      <vt:lpstr>Arial Narrow</vt:lpstr>
      <vt:lpstr>Calibri</vt:lpstr>
      <vt:lpstr>Calibri Light</vt:lpstr>
      <vt:lpstr>Century Schoolbook</vt:lpstr>
      <vt:lpstr>Courier New</vt:lpstr>
      <vt:lpstr>Courier New,monospace</vt:lpstr>
      <vt:lpstr>Office Theme</vt:lpstr>
      <vt:lpstr>FY 2026 Budget Request Presented to the MS State Board of Education</vt:lpstr>
      <vt:lpstr>Table of Contents           </vt:lpstr>
      <vt:lpstr>Agenda</vt:lpstr>
      <vt:lpstr>Mississippi Department of Education</vt:lpstr>
      <vt:lpstr>State Board of Education  STRATEGIC PLAN GOALS</vt:lpstr>
      <vt:lpstr>2024 Legislative Priorities for FY 2025 Budget </vt:lpstr>
      <vt:lpstr>Proposed 2025 Legislative Priorities for FY 2026 Budget </vt:lpstr>
      <vt:lpstr>FY2026 Fiscal Priorities     </vt:lpstr>
      <vt:lpstr>MS Department of Education – Budget Overview</vt:lpstr>
      <vt:lpstr>MS Department of Education – Funding Overview</vt:lpstr>
      <vt:lpstr>MDE FY 2026 Summary Budget Request   </vt:lpstr>
      <vt:lpstr>MDE FY 2026 Summary Budget Request         </vt:lpstr>
      <vt:lpstr>MDE FY 2026 Request - State Funds Summary </vt:lpstr>
      <vt:lpstr>Office of Chief Academic Officer – Budget Highlights    </vt:lpstr>
      <vt:lpstr>Office of Chief Academic Officer – Budget Highlights     </vt:lpstr>
      <vt:lpstr>Office of Chief Academic Officer – Budget Highlights     </vt:lpstr>
      <vt:lpstr>Office of Chief Academic Officer – Budget Highlights     </vt:lpstr>
      <vt:lpstr>Office of Chief Academic Officer – Budget Highlights     </vt:lpstr>
      <vt:lpstr>Office of Chief Academic Officer</vt:lpstr>
      <vt:lpstr>Office of Chief Academic Officer</vt:lpstr>
      <vt:lpstr>Career &amp; Technical Education – Budget Highlights     </vt:lpstr>
      <vt:lpstr>Career &amp; Technical Education</vt:lpstr>
      <vt:lpstr>Office of Chief Accountability Officer – Budget Highlights </vt:lpstr>
      <vt:lpstr>Office of Chief Accountability Officer – Budget Highlights </vt:lpstr>
      <vt:lpstr>Office of Chief Accountability Officer – Budget Highlights </vt:lpstr>
      <vt:lpstr>Office of Chief Accountability Officer</vt:lpstr>
      <vt:lpstr>Office of Chief Information Officer – Budget Highlights </vt:lpstr>
      <vt:lpstr>Office of Chief Information Officer</vt:lpstr>
      <vt:lpstr>Office of Educational Accountability Director – Budget Highlights   </vt:lpstr>
      <vt:lpstr>Office of Educational Accountability Director</vt:lpstr>
      <vt:lpstr>Office of General Counsel         </vt:lpstr>
      <vt:lpstr>Office of General Counsel</vt:lpstr>
      <vt:lpstr>Office of Chief Operations Officer – Budget Highlights   </vt:lpstr>
      <vt:lpstr>Office of Chief Operations Officer</vt:lpstr>
      <vt:lpstr>Office of Chief Operations Officer</vt:lpstr>
      <vt:lpstr>Office of Chief of Communications/Gov’t Relations – Budget Highlights</vt:lpstr>
      <vt:lpstr>Office of Chief of Communications/Gov’t Relations </vt:lpstr>
      <vt:lpstr>Office of State Superintendent – Budget Highlights   </vt:lpstr>
      <vt:lpstr>Office of State Superintendent</vt:lpstr>
      <vt:lpstr>MDE FY 2026 Budget Request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Melissa Banks</dc:creator>
  <cp:keywords/>
  <dc:description/>
  <cp:lastModifiedBy>Tracy Robertson-Day</cp:lastModifiedBy>
  <cp:revision>7</cp:revision>
  <cp:lastPrinted>2024-06-17T17:25:45Z</cp:lastPrinted>
  <dcterms:created xsi:type="dcterms:W3CDTF">2020-12-28T15:17:46Z</dcterms:created>
  <dcterms:modified xsi:type="dcterms:W3CDTF">2024-06-19T16:32:01Z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946600.000000000</vt:lpwstr>
  </property>
  <property fmtid="{D5CDD505-2E9C-101B-9397-08002B2CF9AE}" pid="3" name="ContentTypeId">
    <vt:lpwstr>0x010100BEC25D893A8304459D2E446E8084866E</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