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462" r:id="rId5"/>
    <p:sldId id="463" r:id="rId6"/>
    <p:sldId id="464" r:id="rId7"/>
    <p:sldId id="465" r:id="rId8"/>
    <p:sldId id="4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FEE4C-5B7E-428B-A760-7E43D02EC14F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4FE93-5B1D-4824-A7E5-AE389C78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6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7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49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6271-29F4-4C63-BBB5-A314A7D5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1CAD3-DB60-4609-9EFA-0F73BFE2B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3DA5C-9CB2-46DE-AC1B-D1BFE810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E185B-78E8-4061-994C-3F85EC8A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82676-1A5F-4795-A6CB-451F55AD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2FCE-4CE3-4DDF-B351-3E94F89C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D6B1A-9A1B-4008-8C5D-E22A14879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67118-7E81-426E-AA5B-CDA3A1F9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286AE-8BFB-44B3-91C7-9ADFBE5D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AC0C0-41AB-46D3-9058-0F211F3F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63A37-A1FB-4329-9BD3-32B9A51B5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7DA44-76B7-4E0D-BF9D-8F2A3DD4C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F9FB0-F446-47D0-9DDF-D40BFE03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E74E6-340D-4614-861D-EDFC8303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4D709-1D4E-4647-99FA-31E8E93F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15600" y="42042"/>
            <a:ext cx="11007000" cy="600591"/>
          </a:xfrm>
        </p:spPr>
        <p:txBody>
          <a:bodyPr anchor="ctr"/>
          <a:lstStyle>
            <a:lvl1pPr>
              <a:defRPr sz="4267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1536701"/>
            <a:ext cx="11059887" cy="4290484"/>
          </a:xfrm>
        </p:spPr>
        <p:txBody>
          <a:bodyPr/>
          <a:lstStyle>
            <a:lvl1pPr marL="457189" indent="-457189" defTabSz="609585">
              <a:buFont typeface="Arial" charset="0"/>
              <a:buChar char="•"/>
              <a:tabLst>
                <a:tab pos="609585" algn="l"/>
              </a:tabLst>
              <a:defRPr sz="3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83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C274-CE09-4417-B494-61809842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5629-EB18-4046-AAA2-4D681743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96AF1-5AFA-4756-9024-7CAF0E3E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0159-4D50-475B-918F-EC39D1F6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94A-A816-40ED-820D-B7D205FD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1F3C-B22E-4E49-8D4A-0BB1FD7E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492D7-20F6-450B-8FFB-341E88462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FB4F-0CFD-4F3F-AEEC-068CFAA4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35B47-2CA4-4792-A08D-AF503B2D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83C4C-07A1-44BD-B796-A8109791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3AC1-0F1C-4B32-AC83-44DD9029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1E60-C6F4-4691-80AA-F2C1F84A8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008CF-2FDD-4091-9CAE-32152D12E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4245-AF67-4EB6-927C-87CA2819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47BA3-DF1B-4C31-86A8-0474FEC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2B717-32AF-4584-8369-B8AABDCD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5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29EE-C5F1-4D1E-B8FF-C61CC1E4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EB97A-BB6A-4C15-8501-40D036293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E967E-04F5-41BE-9725-7FA268701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A722D-71E1-47A7-8720-E77AA38AD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0BFCE-36CC-42D7-99F4-59BE7EA51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0653E-2B8C-4C18-99A0-4DA38ED9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4DF34-541E-4BA6-8ADE-72BC1145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B4E454-8D67-49D6-A203-B7C06F38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A481-7DDD-4CD8-BE93-5FC0FEB1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C3FD3-12BC-4318-BCA1-E5022D19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BEF3B-DD1F-4169-BE02-27D6C698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FAAD9-02F2-4F96-8044-3490B8B9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02491-3DD4-4E17-91F3-DA4DC0A1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4F927-BB93-4DA2-B89A-D8CD9BD3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84E01-8833-4A4C-95F7-9A0A6A52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900B-158E-4319-95F0-9169A57F7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A546-3248-4E60-8CC5-A6AA615B0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9AA0F-D582-4F52-87AF-D336408C5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7624B-B44E-4CD3-AAEA-9DE63FB1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03F25-5886-41D7-9329-1146EBF5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59D72-BAD1-4155-AA60-FAFA4A08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85D0-087E-473C-B723-B5602286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1A1232-0DFE-411B-9977-478EEB8B3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25FD1-31B5-4402-A013-A3872D4DA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B2ACA-941F-4660-A25B-D921F8AF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55C8B-A237-43E7-8AA5-398F095E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479FC-8595-498E-9E3B-EF3891E1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92F8BB-8B79-4216-B10A-3683F96A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A72AB-82B1-4CD4-91AD-6DF956D85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6819-AC31-46A1-B8D7-990E08C9F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84C2-FA53-4A4A-8E0F-E273B2399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E69AF-E406-4F8A-9B47-4BA74AAE9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E244F-A442-4686-9B50-4B5E32B1D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8F1E-E1BE-468E-8D83-24F487C0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Schools with 1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Grade as Highest 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36391"/>
              </p:ext>
            </p:extLst>
          </p:nvPr>
        </p:nvGraphicFramePr>
        <p:xfrm>
          <a:off x="362346" y="1163241"/>
          <a:ext cx="11467307" cy="4832560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3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1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3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1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(Total from Reading and Math Indicators/600)700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B.R. 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1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1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*These students would need to meet FAY in: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your school during 1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4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school in the same district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school in the district for 2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and 3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grade.</a:t>
                      </a: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91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Schools with 2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Grade as Highest 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9550"/>
              </p:ext>
            </p:extLst>
          </p:nvPr>
        </p:nvGraphicFramePr>
        <p:xfrm>
          <a:off x="362346" y="1163241"/>
          <a:ext cx="11467307" cy="4832560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3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2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3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2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(Total from Reading and Math Indicators/600)700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B.R. 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2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2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*These students would need to meet FAY in: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your school during 2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4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school in the same district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school in the district for 3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grade.</a:t>
                      </a: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73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Schools with 3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rd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Grade as Highest 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70135"/>
              </p:ext>
            </p:extLst>
          </p:nvPr>
        </p:nvGraphicFramePr>
        <p:xfrm>
          <a:off x="362346" y="1163241"/>
          <a:ext cx="11467307" cy="4585164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3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3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the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(Total from Reading and Math Indicators/600)700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B.R. 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3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4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still in the district that attended your school as 3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*These students would need to meet FAY in: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your school during 3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4</a:t>
                      </a:r>
                      <a:r>
                        <a:rPr lang="en-US" sz="1900" baseline="300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school in the same district</a:t>
                      </a: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3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Schools with 4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Grade as Highest 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05687"/>
              </p:ext>
            </p:extLst>
          </p:nvPr>
        </p:nvGraphicFramePr>
        <p:xfrm>
          <a:off x="362346" y="1163241"/>
          <a:ext cx="11467307" cy="4269696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3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4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3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4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the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(Total from Reading and Math Indicators/600)700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B.R. 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eligible 4</a:t>
                      </a:r>
                      <a:r>
                        <a:rPr lang="en-US" sz="1800" b="1" baseline="30000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current year*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eligible 4</a:t>
                      </a:r>
                      <a:r>
                        <a:rPr lang="en-US" sz="1800" b="1" baseline="30000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graders for current year*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*These students would need to meet applicable FAY rules and have a previous assessment cycle score to be deemed eligible to be included in growth component calculations.</a:t>
                      </a: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8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A89663-50EA-4A1B-B180-721786D332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Schools with No Science Exam (6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Only or 6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/7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891-9861-4CFC-BDEE-78950D75D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46517-2601-4C86-B622-9B551C02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928976"/>
              </p:ext>
            </p:extLst>
          </p:nvPr>
        </p:nvGraphicFramePr>
        <p:xfrm>
          <a:off x="362346" y="1163241"/>
          <a:ext cx="11467307" cy="4269696"/>
        </p:xfrm>
        <a:graphic>
          <a:graphicData uri="http://schemas.openxmlformats.org/drawingml/2006/table">
            <a:tbl>
              <a:tblPr firstRow="1" firstCol="1" bandRow="1"/>
              <a:tblGrid>
                <a:gridCol w="2866533">
                  <a:extLst>
                    <a:ext uri="{9D8B030D-6E8A-4147-A177-3AD203B41FA5}">
                      <a16:colId xmlns:a16="http://schemas.microsoft.com/office/drawing/2014/main" val="113851434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48646459"/>
                    </a:ext>
                  </a:extLst>
                </a:gridCol>
                <a:gridCol w="2867708">
                  <a:extLst>
                    <a:ext uri="{9D8B030D-6E8A-4147-A177-3AD203B41FA5}">
                      <a16:colId xmlns:a16="http://schemas.microsoft.com/office/drawing/2014/main" val="4033924813"/>
                    </a:ext>
                  </a:extLst>
                </a:gridCol>
                <a:gridCol w="2866533">
                  <a:extLst>
                    <a:ext uri="{9D8B030D-6E8A-4147-A177-3AD203B41FA5}">
                      <a16:colId xmlns:a16="http://schemas.microsoft.com/office/drawing/2014/main" val="2474332453"/>
                    </a:ext>
                  </a:extLst>
                </a:gridCol>
              </a:tblGrid>
              <a:tr h="764621"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4A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5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spc="5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 PROGRESS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>
                    <a:lnL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A5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3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9099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applicable students for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applicable students for current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Proficiency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F3A5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(Total from Reading and Math Indicators/600)700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to Proficiency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 to B.R. 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472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eligible students for current year*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All Students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 of your eligible students for current year*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*These students would need to meet applicable FAY rules and have a previous assessment cycle score to be deemed eligible to be included in growth component calculations.</a:t>
                      </a: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1421"/>
                  </a:ext>
                </a:extLst>
              </a:tr>
              <a:tr h="86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39A0B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9A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Growth Lowest 25%</a:t>
                      </a:r>
                      <a:b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700" b="1" dirty="0">
                          <a:solidFill>
                            <a:srgbClr val="A74A7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All Growth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4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8D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solidFill>
                            <a:srgbClr val="40404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367" marR="97367" marT="49107" marB="491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2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7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E45FBDCC09E429974731658333BB2" ma:contentTypeVersion="12" ma:contentTypeDescription="Create a new document." ma:contentTypeScope="" ma:versionID="44863095733a99d7386ae3c2a12a040e">
  <xsd:schema xmlns:xsd="http://www.w3.org/2001/XMLSchema" xmlns:xs="http://www.w3.org/2001/XMLSchema" xmlns:p="http://schemas.microsoft.com/office/2006/metadata/properties" xmlns:ns3="4ad4d7f3-9c84-4b15-a907-234b8229aa5a" xmlns:ns4="7f291980-51da-488d-a959-36214bfa6190" targetNamespace="http://schemas.microsoft.com/office/2006/metadata/properties" ma:root="true" ma:fieldsID="af142d49fe6aec28d8d59c48c399544e" ns3:_="" ns4:_="">
    <xsd:import namespace="4ad4d7f3-9c84-4b15-a907-234b8229aa5a"/>
    <xsd:import namespace="7f291980-51da-488d-a959-36214bfa61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4d7f3-9c84-4b15-a907-234b8229a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1980-51da-488d-a959-36214bfa6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14CED-BE02-4935-B376-1508074D3C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4d7f3-9c84-4b15-a907-234b8229aa5a"/>
    <ds:schemaRef ds:uri="7f291980-51da-488d-a959-36214bfa6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21843C-95C8-418A-AAEB-D51F72E4D9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BAB7E1-2AD4-493D-BF42-E219CC273D0F}">
  <ds:schemaRefs>
    <ds:schemaRef ds:uri="4ad4d7f3-9c84-4b15-a907-234b8229aa5a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7f291980-51da-488d-a959-36214bfa619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734</Words>
  <Application>Microsoft Office PowerPoint</Application>
  <PresentationFormat>Widescreen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Shumaker</dc:creator>
  <cp:lastModifiedBy>Cody Shumaker</cp:lastModifiedBy>
  <cp:revision>6</cp:revision>
  <dcterms:created xsi:type="dcterms:W3CDTF">2020-11-05T18:20:31Z</dcterms:created>
  <dcterms:modified xsi:type="dcterms:W3CDTF">2020-11-05T19:09:23Z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0x0101005C2E45FBDCC09E429974731658333BB2</vt:lpwstr>
  </property>
</Properties>
</file>