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8" r:id="rId2"/>
    <p:sldId id="286" r:id="rId3"/>
    <p:sldId id="287" r:id="rId4"/>
    <p:sldId id="317" r:id="rId5"/>
    <p:sldId id="318" r:id="rId6"/>
    <p:sldId id="292" r:id="rId7"/>
    <p:sldId id="314" r:id="rId8"/>
    <p:sldId id="315" r:id="rId9"/>
    <p:sldId id="316" r:id="rId10"/>
    <p:sldId id="319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1"/>
    <a:srgbClr val="5FAADE"/>
    <a:srgbClr val="A74A7A"/>
    <a:srgbClr val="EF3A5B"/>
    <a:srgbClr val="E9F7FE"/>
    <a:srgbClr val="F3A51E"/>
    <a:srgbClr val="B0D357"/>
    <a:srgbClr val="69C8C3"/>
    <a:srgbClr val="39A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CCA9-ED3A-F045-97E2-A2791CD30AC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287C-F1A9-1F49-875F-770B5241E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a full list will be available on the MDE Accelerated Programs Webpage under Secondary Education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a full list will be available on the MDE Accelerated Programs Webpage under Secondary Education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6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AE4D28-F5A0-B947-A421-CBF3D3D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046170F-90BA-2745-8B7C-0E7C6CE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617584" y="3163088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0E46B-BAE6-2745-B2BB-836E6AD4DFE6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84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0279B7A-573D-4943-BAE5-A2FC871B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84" y="4966410"/>
            <a:ext cx="6319244" cy="5104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AB356AE-57B7-C64F-82AF-9F7BFA65D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8" y="6254750"/>
            <a:ext cx="6208712" cy="4572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5486400"/>
            <a:ext cx="6096000" cy="55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F3A5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B0D3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69C8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39A1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A74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45222-F49A-2946-B87B-CDB914099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224" y="0"/>
            <a:ext cx="1229222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100224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FFC99-FFCC-B042-B50D-2B5680E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635431"/>
            <a:ext cx="4558553" cy="4866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79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rl working while leaning over textbook">
            <a:extLst>
              <a:ext uri="{FF2B5EF4-FFF2-40B4-BE49-F238E27FC236}">
                <a16:creationId xmlns:a16="http://schemas.microsoft.com/office/drawing/2014/main" id="{AE6389C0-BABF-AE41-8EEA-3CD9FFCC1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12" y="0"/>
            <a:ext cx="1229222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5B889-F2E9-9A4B-A33E-49E31282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51" y="380623"/>
            <a:ext cx="4558553" cy="5121273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83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eacher teaching a class&#10;&#10;Description automatically generated with low confidence">
            <a:extLst>
              <a:ext uri="{FF2B5EF4-FFF2-40B4-BE49-F238E27FC236}">
                <a16:creationId xmlns:a16="http://schemas.microsoft.com/office/drawing/2014/main" id="{8F7DF7AC-C006-B240-B7F4-F67CAFFBC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3C42-6097-E149-AEA0-6F41193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480447"/>
            <a:ext cx="4558553" cy="4990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88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2FAE2F-A945-3944-85DC-35B8286B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" y="0"/>
            <a:ext cx="1219111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68261-7C2B-2043-A313-794866D3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511443"/>
            <a:ext cx="4558553" cy="5021441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35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23DED-4585-F74E-BC9C-2599464E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12" y="-21265"/>
            <a:ext cx="12292224" cy="7019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-37240"/>
            <a:ext cx="12292224" cy="70192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5581E-3ED5-CC47-BBF5-03361955FBF2}"/>
              </a:ext>
            </a:extLst>
          </p:cNvPr>
          <p:cNvSpPr txBox="1"/>
          <p:nvPr userDrawn="1"/>
        </p:nvSpPr>
        <p:spPr>
          <a:xfrm>
            <a:off x="7076661" y="1689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 fontAlgn="base"/>
            <a:endParaRPr lang="en-US" sz="8000" b="1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0BF63-EF7F-3241-9C2D-8A00E3D8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728419"/>
            <a:ext cx="4558553" cy="4788975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01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Boar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748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709C453-856A-3246-893D-4B40BFCF6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349728" y="2951211"/>
            <a:ext cx="1027214" cy="9144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C82DC9-14B7-884D-A1F0-DD3535A167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FDAB950-8708-1144-AF83-EB34DED0B4D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Mississi[ppi Department of Education logo">
            <a:extLst>
              <a:ext uri="{FF2B5EF4-FFF2-40B4-BE49-F238E27FC236}">
                <a16:creationId xmlns:a16="http://schemas.microsoft.com/office/drawing/2014/main" id="{EC068218-4799-9B4D-8F36-593A6CDCC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8ADC1EF-E950-C542-A532-660435656B18}"/>
              </a:ext>
            </a:extLst>
          </p:cNvPr>
          <p:cNvSpPr/>
          <p:nvPr userDrawn="1"/>
        </p:nvSpPr>
        <p:spPr>
          <a:xfrm>
            <a:off x="1645920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ALL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Proficient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Showing Growth in All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Areas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F33589-56F9-3549-89FB-15D80688A547}"/>
              </a:ext>
            </a:extLst>
          </p:cNvPr>
          <p:cNvSpPr/>
          <p:nvPr userDrawn="1"/>
        </p:nvSpPr>
        <p:spPr>
          <a:xfrm>
            <a:off x="1645920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Graduates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High School and is Ready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College and Career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8876D-FC4A-DA45-BCB6-D07D18AF04CE}"/>
              </a:ext>
            </a:extLst>
          </p:cNvPr>
          <p:cNvSpPr/>
          <p:nvPr userDrawn="1"/>
        </p:nvSpPr>
        <p:spPr>
          <a:xfrm>
            <a:off x="1645920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 Has Access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High-Quality Early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Program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156B17-16E6-C941-A299-F7A86CF04FB3}"/>
              </a:ext>
            </a:extLst>
          </p:cNvPr>
          <p:cNvSpPr/>
          <p:nvPr userDrawn="1"/>
        </p:nvSpPr>
        <p:spPr>
          <a:xfrm>
            <a:off x="6294922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274320" bIns="45720" rtlCol="0" anchor="ctr"/>
          <a:lstStyle/>
          <a:p>
            <a:pPr algn="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 panose="020B0604020202020204" pitchFamily="34" charset="0"/>
              </a:rPr>
              <a:t>EVERY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 Has Effective Teachers and Leaders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2D9AD-F3C7-B94C-ADAC-5B40319ED59E}"/>
              </a:ext>
            </a:extLst>
          </p:cNvPr>
          <p:cNvSpPr/>
          <p:nvPr userDrawn="1"/>
        </p:nvSpPr>
        <p:spPr>
          <a:xfrm>
            <a:off x="6294922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Effectively Uses a World-Class Data System to Improve Student Outcomes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B6281-3D75-E94D-AC04-61E0399F0D06}"/>
              </a:ext>
            </a:extLst>
          </p:cNvPr>
          <p:cNvSpPr/>
          <p:nvPr userDrawn="1"/>
        </p:nvSpPr>
        <p:spPr>
          <a:xfrm>
            <a:off x="6294922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and District is 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“C” or Higher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3633F8-E58F-C944-9EE7-A94D49E9DA88}"/>
              </a:ext>
            </a:extLst>
          </p:cNvPr>
          <p:cNvSpPr/>
          <p:nvPr userDrawn="1"/>
        </p:nvSpPr>
        <p:spPr>
          <a:xfrm>
            <a:off x="10510787" y="1222408"/>
            <a:ext cx="198966" cy="1164657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5AB30-A154-BD4A-A239-16499575701C}"/>
              </a:ext>
            </a:extLst>
          </p:cNvPr>
          <p:cNvSpPr/>
          <p:nvPr userDrawn="1"/>
        </p:nvSpPr>
        <p:spPr>
          <a:xfrm>
            <a:off x="10510787" y="2665766"/>
            <a:ext cx="198966" cy="1164657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0A6D1B-D464-A145-ACB9-8DD578CC9D13}"/>
              </a:ext>
            </a:extLst>
          </p:cNvPr>
          <p:cNvSpPr/>
          <p:nvPr userDrawn="1"/>
        </p:nvSpPr>
        <p:spPr>
          <a:xfrm>
            <a:off x="10510787" y="4113225"/>
            <a:ext cx="198966" cy="1164657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3B032-CAF1-3B41-9C95-D43315DA64D7}"/>
              </a:ext>
            </a:extLst>
          </p:cNvPr>
          <p:cNvSpPr/>
          <p:nvPr userDrawn="1"/>
        </p:nvSpPr>
        <p:spPr>
          <a:xfrm>
            <a:off x="1460571" y="1222408"/>
            <a:ext cx="198966" cy="116465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83531C-D381-1448-80C5-E3B1D5B786D3}"/>
              </a:ext>
            </a:extLst>
          </p:cNvPr>
          <p:cNvSpPr/>
          <p:nvPr userDrawn="1"/>
        </p:nvSpPr>
        <p:spPr>
          <a:xfrm>
            <a:off x="1460571" y="2665766"/>
            <a:ext cx="198966" cy="1164657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B24343-DBE5-0E4B-B5F0-34121D4E14ED}"/>
              </a:ext>
            </a:extLst>
          </p:cNvPr>
          <p:cNvSpPr/>
          <p:nvPr userDrawn="1"/>
        </p:nvSpPr>
        <p:spPr>
          <a:xfrm>
            <a:off x="1460571" y="4113225"/>
            <a:ext cx="198966" cy="1164657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646921-2DC8-1743-8FD1-96019FBEE02D}"/>
              </a:ext>
            </a:extLst>
          </p:cNvPr>
          <p:cNvSpPr txBox="1"/>
          <p:nvPr userDrawn="1"/>
        </p:nvSpPr>
        <p:spPr>
          <a:xfrm>
            <a:off x="793465" y="1683821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EF3A5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D6BD40-0F76-E544-BBB7-C36A9DEBC9AD}"/>
              </a:ext>
            </a:extLst>
          </p:cNvPr>
          <p:cNvSpPr txBox="1"/>
          <p:nvPr userDrawn="1"/>
        </p:nvSpPr>
        <p:spPr>
          <a:xfrm>
            <a:off x="793465" y="3114036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F3A5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A6EAF3-33DB-F342-9364-26DDDD62B9CB}"/>
              </a:ext>
            </a:extLst>
          </p:cNvPr>
          <p:cNvSpPr txBox="1"/>
          <p:nvPr userDrawn="1"/>
        </p:nvSpPr>
        <p:spPr>
          <a:xfrm>
            <a:off x="793465" y="4567698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B0D3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7CD245-96D5-FE42-84A2-1FF855372F8D}"/>
              </a:ext>
            </a:extLst>
          </p:cNvPr>
          <p:cNvSpPr txBox="1"/>
          <p:nvPr userDrawn="1"/>
        </p:nvSpPr>
        <p:spPr>
          <a:xfrm>
            <a:off x="10804973" y="1660375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69C8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E990BB-8375-E548-98A0-9A3714984933}"/>
              </a:ext>
            </a:extLst>
          </p:cNvPr>
          <p:cNvSpPr txBox="1"/>
          <p:nvPr userDrawn="1"/>
        </p:nvSpPr>
        <p:spPr>
          <a:xfrm>
            <a:off x="10804973" y="3090590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39A1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B9E0B7-7E66-9A4D-B594-50C0E31271F0}"/>
              </a:ext>
            </a:extLst>
          </p:cNvPr>
          <p:cNvSpPr txBox="1"/>
          <p:nvPr userDrawn="1"/>
        </p:nvSpPr>
        <p:spPr>
          <a:xfrm>
            <a:off x="10804973" y="4544252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>
                <a:solidFill>
                  <a:srgbClr val="A74A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4B9E8D18-8B2B-F94E-8248-0FFE8B9C1D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20935" y="4576628"/>
            <a:ext cx="914400" cy="9144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C4FCE0F-C54C-FA44-B108-E8F82851C8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140162" y="1784518"/>
            <a:ext cx="914400" cy="9144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352AA6E4-2F0B-3F4F-87CD-44D0458173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453591" y="1686529"/>
            <a:ext cx="952500" cy="9525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89475315-D462-FC49-AD4E-E6DDBC8C227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474624" y="4507821"/>
            <a:ext cx="914400" cy="9144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8DE9802-37C8-9F47-9827-7885E4E30C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flipH="1">
            <a:off x="-248588" y="3104476"/>
            <a:ext cx="1035471" cy="10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r of headphones on a chair in a classroom&#10;&#10;Description automatically generated with low confidence">
            <a:extLst>
              <a:ext uri="{FF2B5EF4-FFF2-40B4-BE49-F238E27FC236}">
                <a16:creationId xmlns:a16="http://schemas.microsoft.com/office/drawing/2014/main" id="{1674A74B-09C5-BD4E-963B-D2A8B69ED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6"/>
          <a:stretch/>
        </p:blipFill>
        <p:spPr>
          <a:xfrm>
            <a:off x="-75168" y="1"/>
            <a:ext cx="12267168" cy="69425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0861C-C36B-9F4D-A3EC-F1137A1B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57" y="424562"/>
            <a:ext cx="4688237" cy="5029179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52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920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C0FA9-C06C-D849-9C30-F1672C75EB04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A3CA18-3F3C-7840-B4C6-8C638E31B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7846ABD-3226-8443-9D8A-74A6E8E8A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97C7B-1E37-6545-B842-2A117C45938B}"/>
              </a:ext>
            </a:extLst>
          </p:cNvPr>
          <p:cNvSpPr/>
          <p:nvPr userDrawn="1"/>
        </p:nvSpPr>
        <p:spPr>
          <a:xfrm>
            <a:off x="617584" y="155618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F7D88-3317-7B4C-8370-167250E236D2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D73A61-D809-204A-9E99-77076591DE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01" y="2994888"/>
            <a:ext cx="5011980" cy="8682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2D961-B295-8943-B9BF-9EA8B4DD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2073713"/>
            <a:ext cx="8127212" cy="868225"/>
          </a:xfrm>
        </p:spPr>
        <p:txBody>
          <a:bodyPr/>
          <a:lstStyle>
            <a:lvl1pPr>
              <a:defRPr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64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75DB-D4C4-9F4B-A1CE-70ADEDA3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53" y="295851"/>
            <a:ext cx="10574358" cy="37133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9EA09-CD93-4A4B-85D3-80C8ADEA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273" y="302063"/>
            <a:ext cx="729343" cy="380297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9DCF1-2BDE-3C4D-BDF0-9CE5D40490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Mississi[ppi Department of Education logo">
            <a:extLst>
              <a:ext uri="{FF2B5EF4-FFF2-40B4-BE49-F238E27FC236}">
                <a16:creationId xmlns:a16="http://schemas.microsoft.com/office/drawing/2014/main" id="{33B5E5BF-349C-5947-BB03-984894C2E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18822B-FBFD-6F49-AB1E-F1B7B049325E}"/>
              </a:ext>
            </a:extLst>
          </p:cNvPr>
          <p:cNvSpPr/>
          <p:nvPr userDrawn="1"/>
        </p:nvSpPr>
        <p:spPr>
          <a:xfrm>
            <a:off x="2891808" y="2097742"/>
            <a:ext cx="3822087" cy="3402105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72">
            <a:extLst>
              <a:ext uri="{FF2B5EF4-FFF2-40B4-BE49-F238E27FC236}">
                <a16:creationId xmlns:a16="http://schemas.microsoft.com/office/drawing/2014/main" id="{4E68BEAF-CC7C-6845-BC92-B6384EF87D72}"/>
              </a:ext>
            </a:extLst>
          </p:cNvPr>
          <p:cNvSpPr txBox="1"/>
          <p:nvPr userDrawn="1"/>
        </p:nvSpPr>
        <p:spPr>
          <a:xfrm>
            <a:off x="3050742" y="2208305"/>
            <a:ext cx="3663153" cy="2827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To create a world-class educational system that gives students the knowledge and skills to be successful in college and the workforce,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to flourish as parents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citizens</a:t>
            </a:r>
          </a:p>
        </p:txBody>
      </p:sp>
      <p:sp>
        <p:nvSpPr>
          <p:cNvPr id="21" name="Shape 73">
            <a:extLst>
              <a:ext uri="{FF2B5EF4-FFF2-40B4-BE49-F238E27FC236}">
                <a16:creationId xmlns:a16="http://schemas.microsoft.com/office/drawing/2014/main" id="{9BEF04DF-069F-324B-8C11-D4A0DA0C14A3}"/>
              </a:ext>
            </a:extLst>
          </p:cNvPr>
          <p:cNvSpPr txBox="1"/>
          <p:nvPr userDrawn="1"/>
        </p:nvSpPr>
        <p:spPr>
          <a:xfrm>
            <a:off x="2838019" y="1062333"/>
            <a:ext cx="2971800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003B71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VISION</a:t>
            </a:r>
            <a:endParaRPr lang="en" sz="4400" b="1" spc="100">
              <a:solidFill>
                <a:srgbClr val="003B7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8471E0-9BAF-364D-8CE8-ECC2537F3DD7}"/>
              </a:ext>
            </a:extLst>
          </p:cNvPr>
          <p:cNvSpPr/>
          <p:nvPr userDrawn="1"/>
        </p:nvSpPr>
        <p:spPr>
          <a:xfrm>
            <a:off x="2891808" y="1855235"/>
            <a:ext cx="3822087" cy="242507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46F02-1F3F-F04B-A89C-B5FF81178F60}"/>
              </a:ext>
            </a:extLst>
          </p:cNvPr>
          <p:cNvSpPr/>
          <p:nvPr userDrawn="1"/>
        </p:nvSpPr>
        <p:spPr>
          <a:xfrm>
            <a:off x="7343099" y="2097742"/>
            <a:ext cx="3822087" cy="3402106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76">
            <a:extLst>
              <a:ext uri="{FF2B5EF4-FFF2-40B4-BE49-F238E27FC236}">
                <a16:creationId xmlns:a16="http://schemas.microsoft.com/office/drawing/2014/main" id="{773A840E-13D2-DE41-9002-80FFD6C2A237}"/>
              </a:ext>
            </a:extLst>
          </p:cNvPr>
          <p:cNvSpPr txBox="1"/>
          <p:nvPr userDrawn="1"/>
        </p:nvSpPr>
        <p:spPr>
          <a:xfrm>
            <a:off x="7573425" y="2208305"/>
            <a:ext cx="3591761" cy="2538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To provide leadership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through the development of policy and accountability systems so that all students are prepared to compete in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the global community</a:t>
            </a:r>
          </a:p>
        </p:txBody>
      </p:sp>
      <p:sp>
        <p:nvSpPr>
          <p:cNvPr id="25" name="Shape 73">
            <a:extLst>
              <a:ext uri="{FF2B5EF4-FFF2-40B4-BE49-F238E27FC236}">
                <a16:creationId xmlns:a16="http://schemas.microsoft.com/office/drawing/2014/main" id="{9197D1F5-5734-6741-8ED3-E87D3EEB618E}"/>
              </a:ext>
            </a:extLst>
          </p:cNvPr>
          <p:cNvSpPr txBox="1"/>
          <p:nvPr userDrawn="1"/>
        </p:nvSpPr>
        <p:spPr>
          <a:xfrm>
            <a:off x="7227283" y="1048886"/>
            <a:ext cx="3743927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EF3A5B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MISSION</a:t>
            </a:r>
            <a:endParaRPr lang="en" sz="4400" b="1" spc="100">
              <a:solidFill>
                <a:srgbClr val="EF3A5B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3D452E-57B1-C74D-93D3-8D0149826093}"/>
              </a:ext>
            </a:extLst>
          </p:cNvPr>
          <p:cNvSpPr/>
          <p:nvPr userDrawn="1"/>
        </p:nvSpPr>
        <p:spPr>
          <a:xfrm>
            <a:off x="7343099" y="185523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F0A2C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103C63F-1517-9D4B-AA78-403C59FB9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00166" y="3058273"/>
            <a:ext cx="3171441" cy="317144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FABC2F-642F-9F48-AFA5-25C3D1C119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D0693F-7196-2D41-8717-F87A0FB724FC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ississi[ppi Department of Education logo">
            <a:extLst>
              <a:ext uri="{FF2B5EF4-FFF2-40B4-BE49-F238E27FC236}">
                <a16:creationId xmlns:a16="http://schemas.microsoft.com/office/drawing/2014/main" id="{EF2E6BE5-F26E-4F44-A805-B5CA4037E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4BE1E58-5AC0-CD4A-81AC-FEBCA41A8CC5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FFDF0-1644-A046-A560-6F2CDCB8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3" y="421076"/>
            <a:ext cx="10515600" cy="380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7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49"/>
            <a:ext cx="10515600" cy="438281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5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56" y="1365955"/>
            <a:ext cx="9073444" cy="443835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E9ACD-D2AC-ED42-B419-5F1A18F3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903288"/>
            <a:ext cx="5943732" cy="46196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58" y="275585"/>
            <a:ext cx="5622049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351" y="921186"/>
            <a:ext cx="6139201" cy="48831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5396458" y="733806"/>
            <a:ext cx="63040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9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EF3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400A5-A2F9-8E45-B415-6DD7D1A0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A986-F23B-4549-8F88-5E5D2A6A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B1F0-8889-7141-9887-8BF33AE3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87F1-B258-4841-BE83-6BEF13A8E107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F5D8-44C9-B043-B4CE-7B371693F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5481-5126-3542-BD1F-05C595671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4DD3-0117-F947-8F74-C808912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81" r:id="rId6"/>
    <p:sldLayoutId id="2147483682" r:id="rId7"/>
    <p:sldLayoutId id="2147483689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aym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morrison@mississippi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ssippi.edu/cjc/downloads/dual_credit_course_listin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79980-EBB3-E44B-BEA9-4BD8C5DD0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036E16-32E9-1A4D-85D0-F3853CD71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0250" y="4485502"/>
            <a:ext cx="6096000" cy="555625"/>
          </a:xfrm>
        </p:spPr>
        <p:txBody>
          <a:bodyPr/>
          <a:lstStyle/>
          <a:p>
            <a:r>
              <a:rPr lang="en-US" dirty="0"/>
              <a:t>Director P20 Partnerships, MDE/IHL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6F1FEF-7EFD-DE44-8B24-4CA989814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1" y="4094348"/>
            <a:ext cx="6319244" cy="510465"/>
          </a:xfrm>
        </p:spPr>
        <p:txBody>
          <a:bodyPr/>
          <a:lstStyle/>
          <a:p>
            <a:r>
              <a:rPr lang="en-US" dirty="0"/>
              <a:t>Heather Morrison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9D2A2-2270-5645-8100-381AB0D38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Dual Credit/Enrollment </a:t>
            </a:r>
            <a:br>
              <a:rPr lang="en-US" sz="5400" dirty="0"/>
            </a:br>
            <a:r>
              <a:rPr lang="en-US" sz="5400" dirty="0"/>
              <a:t>2021-2022 MSIS Changes</a:t>
            </a:r>
          </a:p>
        </p:txBody>
      </p:sp>
    </p:spTree>
    <p:extLst>
      <p:ext uri="{BB962C8B-B14F-4D97-AF65-F5344CB8AC3E}">
        <p14:creationId xmlns:p14="http://schemas.microsoft.com/office/powerpoint/2010/main" val="4381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72848B-E23D-4E94-9285-975E8BC0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Mywayms.org and Pathways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877A5-5344-4B51-9122-F44DBD24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mywaymississippi.org </a:t>
            </a:r>
            <a:endParaRPr lang="en-US" dirty="0"/>
          </a:p>
          <a:p>
            <a:pPr lvl="1"/>
            <a:r>
              <a:rPr lang="en-US" dirty="0"/>
              <a:t>Planning My Way</a:t>
            </a:r>
          </a:p>
          <a:p>
            <a:pPr lvl="1"/>
            <a:r>
              <a:rPr lang="en-US" dirty="0"/>
              <a:t>Career Pathways</a:t>
            </a:r>
          </a:p>
          <a:p>
            <a:pPr lvl="1"/>
            <a:r>
              <a:rPr lang="en-US" dirty="0"/>
              <a:t>Click here to see career pathways</a:t>
            </a:r>
          </a:p>
          <a:p>
            <a:pPr lvl="2"/>
            <a:r>
              <a:rPr lang="en-US" dirty="0"/>
              <a:t>Page is divided in the 16 national career clusters</a:t>
            </a:r>
          </a:p>
          <a:p>
            <a:pPr lvl="2"/>
            <a:r>
              <a:rPr lang="en-US" dirty="0"/>
              <a:t>Each career cluster funnels into one of the eight community college pathways</a:t>
            </a:r>
          </a:p>
          <a:p>
            <a:pPr lvl="3"/>
            <a:r>
              <a:rPr lang="en-US" dirty="0"/>
              <a:t>Example: Agriculture, Food, and Natural Resources = Agriculture, Construction, Manufacturing, and Transportation Pathway (MS CC name)</a:t>
            </a:r>
          </a:p>
          <a:p>
            <a:pPr lvl="3"/>
            <a:r>
              <a:rPr lang="en-US" dirty="0"/>
              <a:t>Click on read more to determine the CC academic and career technical programs under each pathway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9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777E5-DB0E-944C-888B-F1EB1B00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920" y="260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13F0B-D724-E84D-8482-3F03D228C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00" y="2994888"/>
            <a:ext cx="8114077" cy="2589048"/>
          </a:xfrm>
        </p:spPr>
        <p:txBody>
          <a:bodyPr/>
          <a:lstStyle/>
          <a:p>
            <a:r>
              <a:rPr lang="en-US" dirty="0"/>
              <a:t>Heather Morrison</a:t>
            </a:r>
          </a:p>
          <a:p>
            <a:r>
              <a:rPr lang="en-US" dirty="0"/>
              <a:t>Director of P20 Partnerships</a:t>
            </a:r>
          </a:p>
          <a:p>
            <a:r>
              <a:rPr lang="en-US" dirty="0">
                <a:hlinkClick r:id="rId3"/>
              </a:rPr>
              <a:t>hmorrison@mississippi.edu</a:t>
            </a:r>
            <a:r>
              <a:rPr lang="en-US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A3AAB8-F29F-764E-B5C9-42DFED7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2073713"/>
            <a:ext cx="9469598" cy="868225"/>
          </a:xfrm>
        </p:spPr>
        <p:txBody>
          <a:bodyPr>
            <a:normAutofit/>
          </a:bodyPr>
          <a:lstStyle/>
          <a:p>
            <a:r>
              <a:rPr lang="en-US" dirty="0"/>
              <a:t>Questions concerning Dual Credit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876D4-64CA-CE4C-8E5E-09956B96310A}"/>
              </a:ext>
            </a:extLst>
          </p:cNvPr>
          <p:cNvSpPr txBox="1"/>
          <p:nvPr/>
        </p:nvSpPr>
        <p:spPr>
          <a:xfrm>
            <a:off x="10951779" y="46560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 fontAlgn="base"/>
            <a:endParaRPr lang="en-US" sz="8000" b="1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4AED0-6231-0542-A6C2-424358F9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AD9B96B-BE1E-DA46-BD10-0F34714B9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95" y="291882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2700" b="1">
                <a:solidFill>
                  <a:srgbClr val="003B71"/>
                </a:solidFill>
                <a:latin typeface="Arial"/>
                <a:ea typeface="+mn-ea"/>
                <a:cs typeface="Arial"/>
              </a:rPr>
              <a:t>State Board of Education  </a:t>
            </a:r>
            <a:r>
              <a:rPr lang="en-US" sz="2000" spc="200">
                <a:solidFill>
                  <a:srgbClr val="003B71"/>
                </a:solidFill>
                <a:latin typeface="Arial Narrow"/>
                <a:ea typeface="+mn-ea"/>
                <a:cs typeface="Arial Narrow" panose="020B0604020202020204" pitchFamily="34" charset="0"/>
              </a:rPr>
              <a:t>STRATEGIC PLAN GOALS</a:t>
            </a:r>
            <a:endParaRPr lang="en-US" sz="2000" spc="200">
              <a:solidFill>
                <a:srgbClr val="003B7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FA50-6086-8A4F-99F6-6737B35F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Mississippi Department of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4A568-B0BD-8645-A781-E5705AA4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2600-1EAA-A341-B94E-BB77F1B0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Credit Academic MSIS Changes 2021-2022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2A36-7966-F741-9799-77A69E02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18" y="780288"/>
            <a:ext cx="10941182" cy="5145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Beginning with the 2021-2022 school-year, dual credit (DC) academic courses </a:t>
            </a:r>
            <a:r>
              <a:rPr lang="en-US" b="1" dirty="0"/>
              <a:t>not listed on the DC approved course listing </a:t>
            </a:r>
            <a:r>
              <a:rPr lang="en-US" dirty="0"/>
              <a:t>will be coded based on one of the eight community college pathway names</a:t>
            </a:r>
          </a:p>
          <a:p>
            <a:pPr lvl="1"/>
            <a:r>
              <a:rPr lang="en-US" sz="2000" i="1" dirty="0"/>
              <a:t>Agriculture, Construction, Manufacturing and Transportation</a:t>
            </a:r>
          </a:p>
          <a:p>
            <a:pPr lvl="1"/>
            <a:r>
              <a:rPr lang="en-US" sz="2000" i="1" dirty="0"/>
              <a:t>Arts and Humanities				</a:t>
            </a:r>
          </a:p>
          <a:p>
            <a:pPr lvl="1"/>
            <a:r>
              <a:rPr lang="en-US" sz="2000" i="1" dirty="0"/>
              <a:t>Business				</a:t>
            </a:r>
          </a:p>
          <a:p>
            <a:pPr lvl="1"/>
            <a:r>
              <a:rPr lang="en-US" sz="2000" i="1" dirty="0"/>
              <a:t>Education</a:t>
            </a:r>
          </a:p>
          <a:p>
            <a:pPr lvl="1"/>
            <a:r>
              <a:rPr lang="en-US" sz="2000" i="1" dirty="0"/>
              <a:t>Health Science and Nursing</a:t>
            </a:r>
          </a:p>
          <a:p>
            <a:pPr lvl="1"/>
            <a:r>
              <a:rPr lang="en-US" sz="2000" i="1" dirty="0"/>
              <a:t>Hospitality and Human Services </a:t>
            </a:r>
          </a:p>
          <a:p>
            <a:pPr lvl="1"/>
            <a:r>
              <a:rPr lang="en-US" sz="2000" i="1" dirty="0"/>
              <a:t>Public Safety and Administration </a:t>
            </a:r>
          </a:p>
          <a:p>
            <a:pPr lvl="1"/>
            <a:r>
              <a:rPr lang="en-US" sz="2000" i="1" dirty="0"/>
              <a:t>Science, Technology, Engineering, and Mathematics </a:t>
            </a:r>
          </a:p>
          <a:p>
            <a:pPr lvl="1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9046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72848B-E23D-4E94-9285-975E8BC0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373820" cy="4967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http://www.mississippi.edu/cjc/downloads/dual_credit_course_listing.pdf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</a:b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Dual Credit Academic Approved Course Listing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B6226-59DB-4D90-B477-55C0993E9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78703" y="643469"/>
            <a:ext cx="5306436" cy="5571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B28BB-7D6A-4F80-AF78-AB25D294E596}"/>
              </a:ext>
            </a:extLst>
          </p:cNvPr>
          <p:cNvSpPr txBox="1"/>
          <p:nvPr/>
        </p:nvSpPr>
        <p:spPr>
          <a:xfrm>
            <a:off x="6243145" y="1387366"/>
            <a:ext cx="5796455" cy="44143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 fontAlgn="base"/>
            <a:endParaRPr lang="en-US" sz="8000" b="1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1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2600-1EAA-A341-B94E-BB77F1B0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Credit Career and Technical MSIS Changes 2021-2022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2A36-7966-F741-9799-77A69E02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with the 2021-2022 school-year, all DC CTE MSIS codes will be deleted except for a limited number of courses</a:t>
            </a:r>
          </a:p>
          <a:p>
            <a:r>
              <a:rPr lang="en-US" dirty="0"/>
              <a:t>CTE dual credit (DC) courses will be coded based on one of the eight community college pathway names</a:t>
            </a:r>
          </a:p>
          <a:p>
            <a:pPr lvl="1"/>
            <a:r>
              <a:rPr lang="en-US" dirty="0"/>
              <a:t>Example:  DC Child Development CDT 1713 = CTE Education Pathway MSIS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920155</a:t>
            </a:r>
            <a:r>
              <a:rPr lang="en-US" dirty="0"/>
              <a:t> </a:t>
            </a:r>
          </a:p>
          <a:p>
            <a:r>
              <a:rPr lang="en-US" dirty="0"/>
              <a:t>If a student is a DC completer, the DC CTE Pathway Completer code should be utilized</a:t>
            </a:r>
          </a:p>
        </p:txBody>
      </p:sp>
    </p:spTree>
    <p:extLst>
      <p:ext uri="{BB962C8B-B14F-4D97-AF65-F5344CB8AC3E}">
        <p14:creationId xmlns:p14="http://schemas.microsoft.com/office/powerpoint/2010/main" val="390813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72848B-E23D-4E94-9285-975E8BC0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CTE Dual Credit MSIS Changes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1BA2672-2C53-4D64-A180-C2C532DB7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320186"/>
              </p:ext>
            </p:extLst>
          </p:nvPr>
        </p:nvGraphicFramePr>
        <p:xfrm>
          <a:off x="412618" y="816864"/>
          <a:ext cx="10941183" cy="5138963"/>
        </p:xfrm>
        <a:graphic>
          <a:graphicData uri="http://schemas.openxmlformats.org/drawingml/2006/table">
            <a:tbl>
              <a:tblPr/>
              <a:tblGrid>
                <a:gridCol w="3647061">
                  <a:extLst>
                    <a:ext uri="{9D8B030D-6E8A-4147-A177-3AD203B41FA5}">
                      <a16:colId xmlns:a16="http://schemas.microsoft.com/office/drawing/2014/main" val="2013310048"/>
                    </a:ext>
                  </a:extLst>
                </a:gridCol>
                <a:gridCol w="3647061">
                  <a:extLst>
                    <a:ext uri="{9D8B030D-6E8A-4147-A177-3AD203B41FA5}">
                      <a16:colId xmlns:a16="http://schemas.microsoft.com/office/drawing/2014/main" val="3855810471"/>
                    </a:ext>
                  </a:extLst>
                </a:gridCol>
                <a:gridCol w="3647061">
                  <a:extLst>
                    <a:ext uri="{9D8B030D-6E8A-4147-A177-3AD203B41FA5}">
                      <a16:colId xmlns:a16="http://schemas.microsoft.com/office/drawing/2014/main" val="3050646806"/>
                    </a:ext>
                  </a:extLst>
                </a:gridCol>
              </a:tblGrid>
              <a:tr h="291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CC CTE Pathway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Pathway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MSIS Code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9114"/>
                  </a:ext>
                </a:extLst>
              </a:tr>
              <a:tr h="388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Agriculture, Construction, Manufacturing, And Transportation Pathway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Agriculture, Construction, Manufacturing, And Transportation CTE Pathway    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902014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630217"/>
                  </a:ext>
                </a:extLst>
              </a:tr>
              <a:tr h="6127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Agriculture, Construction, Manufacturing, And Transportation CTE Pathway 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Agriculture, Construction, Manufacturing, And Transportation CTE Pathway    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920110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241933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Humanities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Humanities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920145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29131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Humanties CTE Pathway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 And Humanities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920112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97870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920150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451757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CTE Pathway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920115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378065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920155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650678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CTE Pathway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920120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134293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Science &amp; Nursing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Science &amp; Nursing CTE Pathway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920160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837577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Science &amp; Nursing CTE Pathway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Science &amp; Nursing CTE Pathway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920125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718109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Hospitality And Human Services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Hospitality And Human Services CTE Pathway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920165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098625"/>
                  </a:ext>
                </a:extLst>
              </a:tr>
              <a:tr h="388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Hospitality And Human Services CTE Pathway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Hospitality And Human Services CTE Pathway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920128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498452"/>
                  </a:ext>
                </a:extLst>
              </a:tr>
              <a:tr h="30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Safety &amp; Administration CTE Pathway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Safety &amp; Administration CTE Pathway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920170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524035"/>
                  </a:ext>
                </a:extLst>
              </a:tr>
              <a:tr h="3881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Safety &amp; Administration CTE Pathway (Completer)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6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Safety &amp; Administration CTE Pathway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6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920130</a:t>
                      </a:r>
                    </a:p>
                  </a:txBody>
                  <a:tcPr marL="6114" marR="6114" marT="61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6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2600-1EAA-A341-B94E-BB77F1B0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Credit Academic and CTE MSIS Changes 2021-2022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2A36-7966-F741-9799-77A69E02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Districts may duplicate the academic and CTE DC Pathway Codes if the local code and section numbers are different </a:t>
            </a:r>
          </a:p>
          <a:p>
            <a:r>
              <a:rPr lang="en-US" dirty="0"/>
              <a:t>Districts should enter the exact community college course name within the SMS </a:t>
            </a:r>
          </a:p>
        </p:txBody>
      </p:sp>
    </p:spTree>
    <p:extLst>
      <p:ext uri="{BB962C8B-B14F-4D97-AF65-F5344CB8AC3E}">
        <p14:creationId xmlns:p14="http://schemas.microsoft.com/office/powerpoint/2010/main" val="147421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72848B-E23D-4E94-9285-975E8BC0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Number and Section Example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6621C19-6567-499E-9DFC-30DCD9E64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3945" y="732714"/>
            <a:ext cx="9995338" cy="5179355"/>
          </a:xfrm>
        </p:spPr>
      </p:pic>
    </p:spTree>
    <p:extLst>
      <p:ext uri="{BB962C8B-B14F-4D97-AF65-F5344CB8AC3E}">
        <p14:creationId xmlns:p14="http://schemas.microsoft.com/office/powerpoint/2010/main" val="23530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4979"/>
      </a:accent1>
      <a:accent2>
        <a:srgbClr val="EF3A5B"/>
      </a:accent2>
      <a:accent3>
        <a:srgbClr val="A5A5A5"/>
      </a:accent3>
      <a:accent4>
        <a:srgbClr val="F3A51E"/>
      </a:accent4>
      <a:accent5>
        <a:srgbClr val="69C8C3"/>
      </a:accent5>
      <a:accent6>
        <a:srgbClr val="007FDC"/>
      </a:accent6>
      <a:hlink>
        <a:srgbClr val="20B7FF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l" fontAlgn="base">
          <a:defRPr sz="8000" b="1" dirty="0" smtClean="0">
            <a:solidFill>
              <a:srgbClr val="003B7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604</Words>
  <Application>Microsoft Office PowerPoint</Application>
  <PresentationFormat>Widescreen</PresentationFormat>
  <Paragraphs>94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Office Theme</vt:lpstr>
      <vt:lpstr>Dual Credit/Enrollment  2021-2022 MSIS Changes</vt:lpstr>
      <vt:lpstr>State Board of Education  STRATEGIC PLAN GOALS</vt:lpstr>
      <vt:lpstr>Mississippi Department of Education</vt:lpstr>
      <vt:lpstr>Dual Credit Academic MSIS Changes 2021-2022 </vt:lpstr>
      <vt:lpstr>  http://www.mississippi.edu/cjc/downloads/dual_credit_course_listing.pdf  Dual Credit Academic Approved Course Listing </vt:lpstr>
      <vt:lpstr>Dual Credit Career and Technical MSIS Changes 2021-2022 </vt:lpstr>
      <vt:lpstr>Examples of CTE Dual Credit MSIS Changes </vt:lpstr>
      <vt:lpstr>Dual Credit Academic and CTE MSIS Changes 2021-2022</vt:lpstr>
      <vt:lpstr>LOCAL Number and Section Example </vt:lpstr>
      <vt:lpstr>Mywayms.org and Pathways </vt:lpstr>
      <vt:lpstr>Questions concerning Dual Credit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Melissa Banks</dc:creator>
  <cp:keywords/>
  <dc:description/>
  <cp:lastModifiedBy>Heather Morrison</cp:lastModifiedBy>
  <cp:revision>18</cp:revision>
  <dcterms:created xsi:type="dcterms:W3CDTF">2020-12-28T15:17:46Z</dcterms:created>
  <dcterms:modified xsi:type="dcterms:W3CDTF">2021-07-26T15:25:39Z</dcterms:modified>
  <cp:category/>
</cp:coreProperties>
</file>