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sldIdLst>
    <p:sldId id="257" r:id="rId2"/>
    <p:sldId id="258" r:id="rId3"/>
    <p:sldId id="259" r:id="rId4"/>
    <p:sldId id="263" r:id="rId5"/>
    <p:sldId id="265" r:id="rId6"/>
    <p:sldId id="260" r:id="rId7"/>
    <p:sldId id="266" r:id="rId8"/>
    <p:sldId id="267" r:id="rId9"/>
    <p:sldId id="264" r:id="rId10"/>
    <p:sldId id="268" r:id="rId11"/>
    <p:sldId id="269" r:id="rId12"/>
    <p:sldId id="270" r:id="rId13"/>
    <p:sldId id="272" r:id="rId14"/>
    <p:sldId id="271" r:id="rId15"/>
    <p:sldId id="286" r:id="rId16"/>
    <p:sldId id="298" r:id="rId17"/>
    <p:sldId id="299" r:id="rId18"/>
    <p:sldId id="300" r:id="rId19"/>
    <p:sldId id="288" r:id="rId20"/>
    <p:sldId id="289" r:id="rId21"/>
    <p:sldId id="290" r:id="rId22"/>
    <p:sldId id="291" r:id="rId23"/>
    <p:sldId id="292" r:id="rId24"/>
    <p:sldId id="293" r:id="rId25"/>
    <p:sldId id="294" r:id="rId26"/>
    <p:sldId id="295" r:id="rId27"/>
    <p:sldId id="296" r:id="rId28"/>
    <p:sldId id="297" r:id="rId29"/>
    <p:sldId id="276" r:id="rId30"/>
    <p:sldId id="277" r:id="rId31"/>
    <p:sldId id="280" r:id="rId32"/>
    <p:sldId id="281" r:id="rId33"/>
    <p:sldId id="282" r:id="rId34"/>
    <p:sldId id="283" r:id="rId35"/>
    <p:sldId id="284" r:id="rId36"/>
    <p:sldId id="285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03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2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75AF81-F409-4718-850A-C5E0F28D96B4}" type="datetimeFigureOut">
              <a:rPr lang="en-US" smtClean="0"/>
              <a:t>6/27/2018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21B21B-7943-42FC-865B-F1D97C98D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964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z="200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2436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5837BB2-81AA-46EF-9E8C-75A16A2188EE}" type="slidenum">
              <a:rPr lang="en-US" altLang="en-US"/>
              <a:pPr eaLnBrk="1" hangingPunct="1">
                <a:spcBef>
                  <a:spcPct val="0"/>
                </a:spcBef>
              </a:pPr>
              <a:t>25</a:t>
            </a:fld>
            <a:endParaRPr lang="en-US" altLang="en-US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47834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BE3A71D-72CB-4A21-ACD1-73B1EB27167D}" type="slidenum">
              <a:rPr lang="en-US" altLang="en-US"/>
              <a:pPr eaLnBrk="1" hangingPunct="1">
                <a:spcBef>
                  <a:spcPct val="0"/>
                </a:spcBef>
              </a:pPr>
              <a:t>26</a:t>
            </a:fld>
            <a:endParaRPr lang="en-US" altLang="en-US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4095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11C4531-9446-42B6-A5F4-1ABC5B9E94D0}" type="slidenum">
              <a:rPr lang="en-US" altLang="en-US"/>
              <a:pPr eaLnBrk="1" hangingPunct="1">
                <a:spcBef>
                  <a:spcPct val="0"/>
                </a:spcBef>
              </a:pPr>
              <a:t>27</a:t>
            </a:fld>
            <a:endParaRPr lang="en-US" altLang="en-US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16179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70EDCD8-C4B6-46AE-8A0E-3C440BD6E254}" type="slidenum">
              <a:rPr lang="en-US" altLang="en-US"/>
              <a:pPr eaLnBrk="1" hangingPunct="1">
                <a:spcBef>
                  <a:spcPct val="0"/>
                </a:spcBef>
              </a:pPr>
              <a:t>28</a:t>
            </a:fld>
            <a:endParaRPr lang="en-US" altLang="en-U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9386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3038" indent="-173038">
              <a:buFontTx/>
              <a:buChar char="•"/>
            </a:pPr>
            <a:endParaRPr lang="en-US" altLang="en-US" sz="200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9790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 prudent in selecting the local textbook and other instructional materials.</a:t>
            </a:r>
            <a:r>
              <a:rPr lang="en-US" baseline="0" dirty="0" smtClean="0"/>
              <a:t> It is the expectation of MDE and the State Legislature that textbooks/instructional materials be used by the district for 5 to 7 years. Switching programs after a year or two creates build up of surplus texts that the state has paid for and the districts are not using.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946E5-BD16-4529-87F5-87FF9565E59E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0166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 prudent in selecting the local textbook and other instructional materials. It is the expectation of MDE and the State Legislature that textbooks/instructional materials be used by the district for 5 to 7 years. Switching programs after a year or two creates build up of surplus texts that the state has paid for and the districts are not using.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1B21B-7943-42FC-865B-F1D97C98D16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4870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FF712CE-6F3F-47FF-9EE1-D513B1A242C9}" type="slidenum">
              <a:rPr lang="en-US" altLang="en-US"/>
              <a:pPr eaLnBrk="1" hangingPunct="1">
                <a:spcBef>
                  <a:spcPct val="0"/>
                </a:spcBef>
              </a:pPr>
              <a:t>19</a:t>
            </a:fld>
            <a:endParaRPr lang="en-US" alt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3445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13762DB-D34C-4F86-AA9E-831BFC4AA810}" type="slidenum">
              <a:rPr lang="en-US" altLang="en-US"/>
              <a:pPr eaLnBrk="1" hangingPunct="1">
                <a:spcBef>
                  <a:spcPct val="0"/>
                </a:spcBef>
              </a:pPr>
              <a:t>20</a:t>
            </a:fld>
            <a:endParaRPr lang="en-US" alt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9529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AC152B2-AD0A-4263-8771-E6136DCAA931}" type="slidenum">
              <a:rPr lang="en-US" altLang="en-US"/>
              <a:pPr eaLnBrk="1" hangingPunct="1">
                <a:spcBef>
                  <a:spcPct val="0"/>
                </a:spcBef>
              </a:pPr>
              <a:t>21</a:t>
            </a:fld>
            <a:endParaRPr lang="en-US" alt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36994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3347087-55F7-492E-A97E-8CE94A4F7FCB}" type="slidenum">
              <a:rPr lang="en-US" altLang="en-US"/>
              <a:pPr eaLnBrk="1" hangingPunct="1">
                <a:spcBef>
                  <a:spcPct val="0"/>
                </a:spcBef>
              </a:pPr>
              <a:t>23</a:t>
            </a:fld>
            <a:endParaRPr lang="en-US" altLang="en-US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1371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6F79B23-C645-4BFF-BFDD-B687AF96FF0D}" type="slidenum">
              <a:rPr lang="en-US" altLang="en-US"/>
              <a:pPr eaLnBrk="1" hangingPunct="1">
                <a:spcBef>
                  <a:spcPct val="0"/>
                </a:spcBef>
              </a:pPr>
              <a:t>24</a:t>
            </a:fld>
            <a:endParaRPr lang="en-US" altLang="en-US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0741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506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3109" y="2057401"/>
            <a:ext cx="10363200" cy="1470025"/>
          </a:xfrm>
        </p:spPr>
        <p:txBody>
          <a:bodyPr/>
          <a:lstStyle>
            <a:lvl1pPr>
              <a:defRPr>
                <a:solidFill>
                  <a:srgbClr val="22326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4932" y="3657600"/>
            <a:ext cx="8534400" cy="1295400"/>
          </a:xfrm>
        </p:spPr>
        <p:txBody>
          <a:bodyPr/>
          <a:lstStyle>
            <a:lvl1pPr marL="0" indent="0" algn="ctr">
              <a:buNone/>
              <a:defRPr>
                <a:solidFill>
                  <a:srgbClr val="22326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601" y="5181601"/>
            <a:ext cx="4022844" cy="1429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34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-22577" y="6492876"/>
            <a:ext cx="3860800" cy="365125"/>
          </a:xfrm>
        </p:spPr>
        <p:txBody>
          <a:bodyPr/>
          <a:lstStyle>
            <a:lvl1pPr>
              <a:defRPr>
                <a:solidFill>
                  <a:srgbClr val="223264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47200" y="6492876"/>
            <a:ext cx="2844800" cy="365125"/>
          </a:xfrm>
        </p:spPr>
        <p:txBody>
          <a:bodyPr/>
          <a:lstStyle>
            <a:lvl1pPr>
              <a:defRPr>
                <a:solidFill>
                  <a:srgbClr val="223264"/>
                </a:solidFill>
              </a:defRPr>
            </a:lvl1pPr>
          </a:lstStyle>
          <a:p>
            <a:fld id="{8790BB74-47F1-4A92-82FB-AE640180BB0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657600" y="3175"/>
            <a:ext cx="8534400" cy="114300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11289" y="0"/>
            <a:ext cx="12192000" cy="1143000"/>
            <a:chOff x="8467" y="0"/>
            <a:chExt cx="9144000" cy="1143000"/>
          </a:xfrm>
        </p:grpSpPr>
        <p:sp>
          <p:nvSpPr>
            <p:cNvPr id="11" name="Rectangle 10"/>
            <p:cNvSpPr/>
            <p:nvPr userDrawn="1"/>
          </p:nvSpPr>
          <p:spPr>
            <a:xfrm>
              <a:off x="8467" y="0"/>
              <a:ext cx="9144000" cy="114300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45000">
                  <a:srgbClr val="002060">
                    <a:alpha val="25000"/>
                  </a:srgbClr>
                </a:gs>
                <a:gs pos="25000">
                  <a:schemeClr val="bg1">
                    <a:alpha val="0"/>
                  </a:schemeClr>
                </a:gs>
                <a:gs pos="100000">
                  <a:srgbClr val="002060">
                    <a:lumMod val="100000"/>
                    <a:alpha val="5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00" y="128541"/>
              <a:ext cx="2043545" cy="9684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49931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492876"/>
            <a:ext cx="3860800" cy="365125"/>
          </a:xfrm>
        </p:spPr>
        <p:txBody>
          <a:bodyPr/>
          <a:lstStyle>
            <a:lvl1pPr>
              <a:defRPr>
                <a:solidFill>
                  <a:srgbClr val="223264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347200" y="6492876"/>
            <a:ext cx="2844800" cy="365125"/>
          </a:xfrm>
        </p:spPr>
        <p:txBody>
          <a:bodyPr/>
          <a:lstStyle>
            <a:lvl1pPr>
              <a:defRPr>
                <a:solidFill>
                  <a:srgbClr val="223264"/>
                </a:solidFill>
              </a:defRPr>
            </a:lvl1pPr>
          </a:lstStyle>
          <a:p>
            <a:fld id="{8790BB74-47F1-4A92-82FB-AE640180BB0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657600" y="3175"/>
            <a:ext cx="8534400" cy="114300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11289" y="0"/>
            <a:ext cx="12192000" cy="1143000"/>
            <a:chOff x="8467" y="0"/>
            <a:chExt cx="9144000" cy="1143000"/>
          </a:xfrm>
        </p:grpSpPr>
        <p:sp>
          <p:nvSpPr>
            <p:cNvPr id="12" name="Rectangle 11"/>
            <p:cNvSpPr/>
            <p:nvPr userDrawn="1"/>
          </p:nvSpPr>
          <p:spPr>
            <a:xfrm>
              <a:off x="8467" y="0"/>
              <a:ext cx="9144000" cy="114300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45000">
                  <a:srgbClr val="002060">
                    <a:alpha val="25000"/>
                  </a:srgbClr>
                </a:gs>
                <a:gs pos="25000">
                  <a:schemeClr val="bg1">
                    <a:alpha val="0"/>
                  </a:schemeClr>
                </a:gs>
                <a:gs pos="100000">
                  <a:srgbClr val="002060">
                    <a:lumMod val="100000"/>
                    <a:alpha val="5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00" y="128541"/>
              <a:ext cx="2043545" cy="9684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43845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2"/>
            <a:ext cx="5386917" cy="8270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362200"/>
            <a:ext cx="5386917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2"/>
            <a:ext cx="5389033" cy="8270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362200"/>
            <a:ext cx="5389033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492876"/>
            <a:ext cx="3860800" cy="365125"/>
          </a:xfrm>
        </p:spPr>
        <p:txBody>
          <a:bodyPr/>
          <a:lstStyle>
            <a:lvl1pPr>
              <a:defRPr>
                <a:solidFill>
                  <a:srgbClr val="223264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372600" y="6492876"/>
            <a:ext cx="2844800" cy="365125"/>
          </a:xfrm>
        </p:spPr>
        <p:txBody>
          <a:bodyPr/>
          <a:lstStyle>
            <a:lvl1pPr>
              <a:defRPr>
                <a:solidFill>
                  <a:srgbClr val="223264"/>
                </a:solidFill>
              </a:defRPr>
            </a:lvl1pPr>
          </a:lstStyle>
          <a:p>
            <a:fld id="{8790BB74-47F1-4A92-82FB-AE640180BB0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657600" y="3175"/>
            <a:ext cx="8534400" cy="114300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11289" y="0"/>
            <a:ext cx="12192000" cy="1143000"/>
            <a:chOff x="8467" y="0"/>
            <a:chExt cx="9144000" cy="1143000"/>
          </a:xfrm>
        </p:grpSpPr>
        <p:sp>
          <p:nvSpPr>
            <p:cNvPr id="14" name="Rectangle 13"/>
            <p:cNvSpPr/>
            <p:nvPr userDrawn="1"/>
          </p:nvSpPr>
          <p:spPr>
            <a:xfrm>
              <a:off x="8467" y="0"/>
              <a:ext cx="9144000" cy="114300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45000">
                  <a:srgbClr val="002060">
                    <a:alpha val="25000"/>
                  </a:srgbClr>
                </a:gs>
                <a:gs pos="25000">
                  <a:schemeClr val="bg1">
                    <a:alpha val="0"/>
                  </a:schemeClr>
                </a:gs>
                <a:gs pos="100000">
                  <a:srgbClr val="002060">
                    <a:lumMod val="100000"/>
                    <a:alpha val="5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00" y="128541"/>
              <a:ext cx="2043545" cy="9684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27655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0" y="3175"/>
            <a:ext cx="8534400" cy="114300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92876"/>
            <a:ext cx="3860800" cy="365125"/>
          </a:xfrm>
        </p:spPr>
        <p:txBody>
          <a:bodyPr/>
          <a:lstStyle>
            <a:lvl1pPr>
              <a:defRPr>
                <a:solidFill>
                  <a:srgbClr val="223264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347200" y="6492876"/>
            <a:ext cx="2844800" cy="365125"/>
          </a:xfrm>
        </p:spPr>
        <p:txBody>
          <a:bodyPr/>
          <a:lstStyle>
            <a:lvl1pPr>
              <a:defRPr>
                <a:solidFill>
                  <a:srgbClr val="223264"/>
                </a:solidFill>
              </a:defRPr>
            </a:lvl1pPr>
          </a:lstStyle>
          <a:p>
            <a:fld id="{8790BB74-47F1-4A92-82FB-AE640180BB0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11289" y="0"/>
            <a:ext cx="12192000" cy="1143000"/>
            <a:chOff x="8467" y="0"/>
            <a:chExt cx="9144000" cy="1143000"/>
          </a:xfrm>
        </p:grpSpPr>
        <p:sp>
          <p:nvSpPr>
            <p:cNvPr id="7" name="Rectangle 6"/>
            <p:cNvSpPr/>
            <p:nvPr userDrawn="1"/>
          </p:nvSpPr>
          <p:spPr>
            <a:xfrm>
              <a:off x="8467" y="0"/>
              <a:ext cx="9144000" cy="114300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45000">
                  <a:srgbClr val="002060">
                    <a:alpha val="25000"/>
                  </a:srgbClr>
                </a:gs>
                <a:gs pos="25000">
                  <a:schemeClr val="bg1">
                    <a:alpha val="0"/>
                  </a:schemeClr>
                </a:gs>
                <a:gs pos="100000">
                  <a:srgbClr val="002060">
                    <a:lumMod val="100000"/>
                    <a:alpha val="5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00" y="128541"/>
              <a:ext cx="2043545" cy="9684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54091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333"/>
          <a:stretch>
            <a:fillRect/>
          </a:stretch>
        </p:blipFill>
        <p:spPr bwMode="auto">
          <a:xfrm>
            <a:off x="0" y="0"/>
            <a:ext cx="12217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23264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rgbClr val="223264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rgbClr val="223264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rgbClr val="223264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rgbClr val="223264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3556000" y="51816"/>
            <a:ext cx="5486400" cy="1066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rgbClr val="223264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>
          <a:xfrm>
            <a:off x="609600" y="6264275"/>
            <a:ext cx="5486400" cy="501650"/>
          </a:xfrm>
        </p:spPr>
        <p:txBody>
          <a:bodyPr/>
          <a:lstStyle>
            <a:lvl1pPr>
              <a:defRPr b="1">
                <a:solidFill>
                  <a:srgbClr val="223264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en-US"/>
              <a:t>©MDE – Board of Education Strategic Plan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8737600" y="6256338"/>
            <a:ext cx="2844800" cy="501650"/>
          </a:xfrm>
        </p:spPr>
        <p:txBody>
          <a:bodyPr/>
          <a:lstStyle>
            <a:lvl1pPr>
              <a:defRPr b="1">
                <a:solidFill>
                  <a:srgbClr val="223264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26072F8-373A-4C12-97E6-63A5EFCF626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1063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333"/>
          <a:stretch>
            <a:fillRect/>
          </a:stretch>
        </p:blipFill>
        <p:spPr bwMode="auto">
          <a:xfrm>
            <a:off x="0" y="0"/>
            <a:ext cx="12217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23264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rgbClr val="223264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rgbClr val="223264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rgbClr val="223264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rgbClr val="223264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3556000" y="51816"/>
            <a:ext cx="5486400" cy="1066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rgbClr val="223264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>
          <a:xfrm>
            <a:off x="609600" y="6264275"/>
            <a:ext cx="5486400" cy="501650"/>
          </a:xfrm>
        </p:spPr>
        <p:txBody>
          <a:bodyPr/>
          <a:lstStyle>
            <a:lvl1pPr>
              <a:defRPr b="1">
                <a:solidFill>
                  <a:srgbClr val="223264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en-US"/>
              <a:t>©MDE – Board of Education Strategic Plan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8737600" y="6256338"/>
            <a:ext cx="2844800" cy="501650"/>
          </a:xfrm>
        </p:spPr>
        <p:txBody>
          <a:bodyPr/>
          <a:lstStyle>
            <a:lvl1pPr>
              <a:defRPr b="1">
                <a:solidFill>
                  <a:srgbClr val="223264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26072F8-373A-4C12-97E6-63A5EFCF626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6679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F0893B-ACD3-4D29-BD5A-73CFB0FE7F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4732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29F4D3-DD05-4649-B47C-B2F7F5503318}" type="datetime1">
              <a:rPr lang="en-US" smtClean="0">
                <a:solidFill>
                  <a:srgbClr val="1F497D">
                    <a:tint val="75000"/>
                  </a:srgbClr>
                </a:solidFill>
              </a:rPr>
              <a:pPr/>
              <a:t>6/27/2018</a:t>
            </a:fld>
            <a:endParaRPr lang="en-US">
              <a:solidFill>
                <a:srgbClr val="1F497D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1F497D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90BB74-47F1-4A92-82FB-AE640180BB05}" type="slidenum">
              <a:rPr lang="en-US" smtClean="0">
                <a:solidFill>
                  <a:srgbClr val="1F497D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1F497D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269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9" r:id="rId8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de.k12.ms.us/docs/mis-documents-library/tims-user-manual-20150729.pdf?sfvrsn=2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mailto:crspears@mdek12.org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de.k12.ms.us/ESE/TAP/tims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mde.k12.ms.us/docs/mis-documents-library/tims-user-manual-20150729.pdf?sfvrsn=2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de.k12.ms.us/ESE/TAP/tims" TargetMode="Externa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Textbook Inventory Management System (TIMS) Policies, Procedures, and Best Practices for Local Districts</a:t>
            </a:r>
            <a:r>
              <a:rPr lang="en-US" b="1" i="1" dirty="0">
                <a:latin typeface="Calibri" pitchFamily="34" charset="0"/>
                <a:cs typeface="Times New Roman" pitchFamily="18" charset="0"/>
              </a:rPr>
              <a:t/>
            </a:r>
            <a:br>
              <a:rPr lang="en-US" b="1" i="1" dirty="0">
                <a:latin typeface="Calibri" pitchFamily="34" charset="0"/>
                <a:cs typeface="Times New Roman" pitchFamily="18" charset="0"/>
              </a:rPr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/>
              <a:t>Office of Elementary Education and Reading</a:t>
            </a:r>
          </a:p>
          <a:p>
            <a:r>
              <a:rPr lang="en-US" b="1" dirty="0"/>
              <a:t>Chauncey Spears, </a:t>
            </a:r>
            <a:r>
              <a:rPr lang="en-US" b="1" dirty="0" smtClean="0"/>
              <a:t>Director- Textbooks</a:t>
            </a:r>
          </a:p>
        </p:txBody>
      </p:sp>
    </p:spTree>
    <p:extLst>
      <p:ext uri="{BB962C8B-B14F-4D97-AF65-F5344CB8AC3E}">
        <p14:creationId xmlns:p14="http://schemas.microsoft.com/office/powerpoint/2010/main" val="596342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27378" y="1600201"/>
            <a:ext cx="5689600" cy="441677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Enter the ISBN-13 Number for the textbook, hit the “Tab” key.</a:t>
            </a:r>
          </a:p>
          <a:p>
            <a:r>
              <a:rPr lang="en-US" dirty="0" smtClean="0"/>
              <a:t>Enter in the requested info in the Blue Fields. (Double Click in the field for listings)</a:t>
            </a:r>
          </a:p>
          <a:p>
            <a:r>
              <a:rPr lang="en-US" dirty="0" smtClean="0"/>
              <a:t>Click on the Save button at the top once finished. A “successful” pop up message will indicate that the catalog has been updated.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6072F8-373A-4C12-97E6-63A5EFCF6262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lvl="0" indent="-342900">
              <a:spcBef>
                <a:spcPct val="20000"/>
              </a:spcBef>
            </a:pPr>
            <a:r>
              <a:rPr lang="en-US" sz="2800" b="1" dirty="0">
                <a:solidFill>
                  <a:srgbClr val="1F497D"/>
                </a:solidFill>
                <a:ea typeface="+mn-ea"/>
                <a:cs typeface="+mn-cs"/>
              </a:rPr>
              <a:t>Adding Books into the TIMS System</a:t>
            </a:r>
            <a:r>
              <a:rPr lang="en-US" sz="2800" dirty="0">
                <a:solidFill>
                  <a:srgbClr val="1F497D"/>
                </a:solidFill>
                <a:ea typeface="+mn-ea"/>
                <a:cs typeface="+mn-cs"/>
              </a:rPr>
              <a:t/>
            </a:r>
            <a:br>
              <a:rPr lang="en-US" sz="2800" dirty="0">
                <a:solidFill>
                  <a:srgbClr val="1F497D"/>
                </a:solidFill>
                <a:ea typeface="+mn-ea"/>
                <a:cs typeface="+mn-cs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9683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Active Inventory is the list of textbooks that are currently in use in classrooms.</a:t>
            </a:r>
          </a:p>
          <a:p>
            <a:r>
              <a:rPr lang="en-US" dirty="0" smtClean="0"/>
              <a:t>To add titles the active inventory, </a:t>
            </a:r>
            <a:r>
              <a:rPr lang="en-US" dirty="0"/>
              <a:t>c</a:t>
            </a:r>
            <a:r>
              <a:rPr lang="en-US" dirty="0" smtClean="0"/>
              <a:t>lick </a:t>
            </a:r>
            <a:r>
              <a:rPr lang="en-US" b="1" dirty="0"/>
              <a:t>Inventory </a:t>
            </a:r>
            <a:r>
              <a:rPr lang="en-US" dirty="0"/>
              <a:t>on </a:t>
            </a:r>
            <a:r>
              <a:rPr lang="en-US" dirty="0" smtClean="0"/>
              <a:t>the</a:t>
            </a:r>
            <a:r>
              <a:rPr lang="en-US" b="1" dirty="0" smtClean="0"/>
              <a:t> </a:t>
            </a:r>
            <a:r>
              <a:rPr lang="en-US" dirty="0"/>
              <a:t>file menu and choose </a:t>
            </a:r>
            <a:r>
              <a:rPr lang="en-US" b="1" dirty="0"/>
              <a:t>Update Active</a:t>
            </a:r>
            <a:r>
              <a:rPr lang="en-US" dirty="0"/>
              <a:t>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0BB74-47F1-4A92-82FB-AE640180BB0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Active Inventory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9301" y="3822700"/>
            <a:ext cx="7734300" cy="288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71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For Textbook Coordinators, a listing of schools in your district will appear. </a:t>
            </a:r>
            <a:endParaRPr lang="en-US" dirty="0" smtClean="0"/>
          </a:p>
          <a:p>
            <a:r>
              <a:rPr lang="en-US" dirty="0"/>
              <a:t>Select your school and click </a:t>
            </a:r>
            <a:r>
              <a:rPr lang="en-US" b="1" dirty="0"/>
              <a:t>OK</a:t>
            </a:r>
            <a:r>
              <a:rPr lang="en-US" dirty="0"/>
              <a:t>, the </a:t>
            </a:r>
            <a:r>
              <a:rPr lang="en-US" b="1" dirty="0"/>
              <a:t>Active Inventory </a:t>
            </a:r>
            <a:r>
              <a:rPr lang="en-US" dirty="0"/>
              <a:t>form will appear, with school and district information already entered. 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97600" y="1320800"/>
            <a:ext cx="5384800" cy="50673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0BB74-47F1-4A92-82FB-AE640180BB0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Active Inventory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97325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en-US" dirty="0"/>
          </a:p>
          <a:p>
            <a:r>
              <a:rPr lang="en-US" dirty="0"/>
              <a:t>Enter </a:t>
            </a:r>
            <a:r>
              <a:rPr lang="en-US" dirty="0" smtClean="0"/>
              <a:t>the ISBN </a:t>
            </a:r>
            <a:r>
              <a:rPr lang="en-US" dirty="0"/>
              <a:t>and press </a:t>
            </a:r>
            <a:r>
              <a:rPr lang="en-US" dirty="0" smtClean="0"/>
              <a:t>“Tab” </a:t>
            </a:r>
            <a:r>
              <a:rPr lang="en-US" dirty="0"/>
              <a:t>key </a:t>
            </a:r>
          </a:p>
          <a:p>
            <a:r>
              <a:rPr lang="en-US" dirty="0" smtClean="0"/>
              <a:t>Once </a:t>
            </a:r>
            <a:r>
              <a:rPr lang="en-US" dirty="0"/>
              <a:t>a valid ISBN has been selected, the gray textbook information fields will populate automatically. </a:t>
            </a:r>
          </a:p>
          <a:p>
            <a:r>
              <a:rPr lang="en-US" dirty="0" smtClean="0"/>
              <a:t>Enter </a:t>
            </a:r>
            <a:r>
              <a:rPr lang="en-US" dirty="0"/>
              <a:t>the quantity of </a:t>
            </a:r>
            <a:r>
              <a:rPr lang="en-US" dirty="0" smtClean="0"/>
              <a:t>textbooks </a:t>
            </a:r>
            <a:r>
              <a:rPr lang="en-US" b="1" u="sng" dirty="0" smtClean="0"/>
              <a:t>you want to add </a:t>
            </a:r>
            <a:r>
              <a:rPr lang="en-US" dirty="0"/>
              <a:t>in the </a:t>
            </a:r>
            <a:r>
              <a:rPr lang="en-US" b="1" dirty="0"/>
              <a:t>PE </a:t>
            </a:r>
            <a:r>
              <a:rPr lang="en-US" b="1" dirty="0" err="1"/>
              <a:t>Qty</a:t>
            </a:r>
            <a:r>
              <a:rPr lang="en-US" b="1" dirty="0"/>
              <a:t> </a:t>
            </a:r>
            <a:r>
              <a:rPr lang="en-US" dirty="0"/>
              <a:t>or </a:t>
            </a:r>
            <a:r>
              <a:rPr lang="en-US" b="1" dirty="0"/>
              <a:t>TE </a:t>
            </a:r>
            <a:r>
              <a:rPr lang="en-US" b="1" dirty="0" err="1"/>
              <a:t>Qty</a:t>
            </a:r>
            <a:r>
              <a:rPr lang="en-US" b="1" dirty="0"/>
              <a:t> </a:t>
            </a:r>
            <a:r>
              <a:rPr lang="en-US" dirty="0"/>
              <a:t>field. You will only be allowed to enter information in one of these fields, depending on the </a:t>
            </a:r>
            <a:r>
              <a:rPr lang="en-US" dirty="0" smtClean="0"/>
              <a:t>ISBN </a:t>
            </a:r>
            <a:r>
              <a:rPr lang="en-US" dirty="0"/>
              <a:t>entered. </a:t>
            </a:r>
          </a:p>
          <a:p>
            <a:r>
              <a:rPr lang="en-US" dirty="0" smtClean="0"/>
              <a:t>Save </a:t>
            </a:r>
            <a:r>
              <a:rPr lang="en-US" dirty="0"/>
              <a:t>the information by choosing </a:t>
            </a:r>
            <a:r>
              <a:rPr lang="en-US" b="1" dirty="0"/>
              <a:t>Save </a:t>
            </a:r>
            <a:r>
              <a:rPr lang="en-US" dirty="0"/>
              <a:t>from the </a:t>
            </a:r>
            <a:r>
              <a:rPr lang="en-US" b="1" dirty="0"/>
              <a:t>File </a:t>
            </a:r>
            <a:r>
              <a:rPr lang="en-US" dirty="0"/>
              <a:t>Menu or click on </a:t>
            </a:r>
            <a:r>
              <a:rPr lang="en-US" dirty="0" smtClean="0"/>
              <a:t>Save </a:t>
            </a:r>
            <a:r>
              <a:rPr lang="en-US" dirty="0"/>
              <a:t>icon on toolbar. “</a:t>
            </a:r>
            <a:r>
              <a:rPr lang="en-US" b="1" dirty="0"/>
              <a:t>Transactions added/updated successfully</a:t>
            </a:r>
            <a:r>
              <a:rPr lang="en-US" dirty="0" smtClean="0"/>
              <a:t>”</a:t>
            </a:r>
          </a:p>
          <a:p>
            <a:r>
              <a:rPr lang="en-US" b="1" u="sng" dirty="0" smtClean="0"/>
              <a:t>You cannot “subtract” or “delete” textbooks from the active inventory with this method. To delete books, transfer the quantity to be deleted from the Active to the Disposa</a:t>
            </a:r>
            <a:r>
              <a:rPr lang="en-US" b="1" u="sng" dirty="0"/>
              <a:t>l</a:t>
            </a:r>
            <a:r>
              <a:rPr lang="en-US" b="1" u="sng" dirty="0" smtClean="0"/>
              <a:t> listing. </a:t>
            </a:r>
          </a:p>
          <a:p>
            <a:r>
              <a:rPr lang="en-US" dirty="0" smtClean="0"/>
              <a:t>All transfers require a Transfer Request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0BB74-47F1-4A92-82FB-AE640180BB05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Active Inventory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8016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19300" y="1490662"/>
            <a:ext cx="8940799" cy="518477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0BB74-47F1-4A92-82FB-AE640180BB05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Active Inventory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12421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There are several transfer types that can be requested. As a textbook coordinator, you will primarily be either updating the active listing for your school/district or transferring books from the active to disposal listing for your school/district. </a:t>
            </a:r>
          </a:p>
          <a:p>
            <a:r>
              <a:rPr lang="en-US" dirty="0" smtClean="0"/>
              <a:t>In some instances, you maybe required to transfer books to the “Surplus” Listing. The surplus listing is for books schools/districts no longer use, but are less than 12 years old and are in good condition. </a:t>
            </a:r>
          </a:p>
          <a:p>
            <a:r>
              <a:rPr lang="en-US" dirty="0" smtClean="0"/>
              <a:t>Instructions on how to use the Surplus Transfer </a:t>
            </a:r>
            <a:r>
              <a:rPr lang="en-US" dirty="0"/>
              <a:t>L</a:t>
            </a:r>
            <a:r>
              <a:rPr lang="en-US" dirty="0" smtClean="0"/>
              <a:t>isting are found in the </a:t>
            </a:r>
            <a:r>
              <a:rPr lang="en-US" dirty="0" smtClean="0">
                <a:hlinkClick r:id="rId2"/>
              </a:rPr>
              <a:t>TIMS User Manual </a:t>
            </a:r>
            <a:r>
              <a:rPr lang="en-US" dirty="0" smtClean="0"/>
              <a:t>on Pages 16-20.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0BB74-47F1-4A92-82FB-AE640180BB05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Transfer Requests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88090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From File Menu, select “Transfer”, then “Request Transfer”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0BB74-47F1-4A92-82FB-AE640180BB05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Active to Disposal Transfer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5300" y="2730500"/>
            <a:ext cx="8750301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089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sz="2400" dirty="0"/>
              <a:t>After the </a:t>
            </a:r>
            <a:r>
              <a:rPr lang="en-US" sz="2400" b="1" dirty="0"/>
              <a:t>From School </a:t>
            </a:r>
            <a:r>
              <a:rPr lang="en-US" sz="2400" dirty="0"/>
              <a:t>is entered the user will be prompted to select a </a:t>
            </a:r>
            <a:r>
              <a:rPr lang="en-US" sz="2400" b="1" dirty="0"/>
              <a:t>To District/School</a:t>
            </a:r>
            <a:r>
              <a:rPr lang="en-US" sz="2400" dirty="0" smtClean="0"/>
              <a:t>. These must be the same if you are transferring books form the Active to Disposal listing. </a:t>
            </a:r>
          </a:p>
          <a:p>
            <a:r>
              <a:rPr lang="en-US" sz="2400" dirty="0" smtClean="0"/>
              <a:t>When </a:t>
            </a:r>
            <a:r>
              <a:rPr lang="en-US" sz="2400" dirty="0"/>
              <a:t>the </a:t>
            </a:r>
            <a:r>
              <a:rPr lang="en-US" sz="2400" b="1" dirty="0"/>
              <a:t>From </a:t>
            </a:r>
            <a:r>
              <a:rPr lang="en-US" sz="2400" b="1" dirty="0" err="1"/>
              <a:t>Dist</a:t>
            </a:r>
            <a:r>
              <a:rPr lang="en-US" sz="2400" b="1" dirty="0"/>
              <a:t>/</a:t>
            </a:r>
            <a:r>
              <a:rPr lang="en-US" sz="2400" b="1" dirty="0" err="1"/>
              <a:t>Sch</a:t>
            </a:r>
            <a:r>
              <a:rPr lang="en-US" sz="2400" b="1" dirty="0"/>
              <a:t> </a:t>
            </a:r>
            <a:r>
              <a:rPr lang="en-US" sz="2400" dirty="0"/>
              <a:t>and </a:t>
            </a:r>
            <a:r>
              <a:rPr lang="en-US" sz="2400" b="1" dirty="0"/>
              <a:t>To </a:t>
            </a:r>
            <a:r>
              <a:rPr lang="en-US" sz="2400" b="1" dirty="0" err="1"/>
              <a:t>Dist</a:t>
            </a:r>
            <a:r>
              <a:rPr lang="en-US" sz="2400" b="1" dirty="0"/>
              <a:t>/</a:t>
            </a:r>
            <a:r>
              <a:rPr lang="en-US" sz="2400" b="1" dirty="0" err="1"/>
              <a:t>Sch</a:t>
            </a:r>
            <a:r>
              <a:rPr lang="en-US" sz="2400" b="1" dirty="0"/>
              <a:t> </a:t>
            </a:r>
            <a:r>
              <a:rPr lang="en-US" sz="2400" dirty="0"/>
              <a:t>have been populated, the </a:t>
            </a:r>
            <a:r>
              <a:rPr lang="en-US" sz="2400" b="1" dirty="0"/>
              <a:t>Transfer </a:t>
            </a:r>
            <a:r>
              <a:rPr lang="en-US" sz="2400" dirty="0"/>
              <a:t>form will display. 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0BB74-47F1-4A92-82FB-AE640180BB05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Active to Disposal Transfer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4400" y="1714973"/>
            <a:ext cx="5994400" cy="4411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66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Enter in the ISBN Number, then hit “Tab” key.</a:t>
            </a:r>
          </a:p>
          <a:p>
            <a:r>
              <a:rPr lang="en-US" dirty="0" smtClean="0"/>
              <a:t>Enter in the number of books to be transferred in the blue highlighted “</a:t>
            </a:r>
            <a:r>
              <a:rPr lang="en-US" dirty="0" err="1" smtClean="0"/>
              <a:t>Qty</a:t>
            </a:r>
            <a:r>
              <a:rPr lang="en-US" dirty="0" smtClean="0"/>
              <a:t>” field. Then save the transfer. </a:t>
            </a:r>
          </a:p>
          <a:p>
            <a:r>
              <a:rPr lang="en-US" dirty="0" smtClean="0"/>
              <a:t>All disposals must be approved by the Office of Textbooks at the MDE. </a:t>
            </a:r>
          </a:p>
          <a:p>
            <a:pPr lvl="1"/>
            <a:r>
              <a:rPr lang="en-US" sz="2600" u="sng" dirty="0">
                <a:latin typeface="Arial" pitchFamily="34" charset="0"/>
                <a:cs typeface="Arial" pitchFamily="34" charset="0"/>
              </a:rPr>
              <a:t>Determination of Disposable Textbooks- 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Each local school district will determine if textbooks are unusable. Textbooks may be unusable because they are: </a:t>
            </a:r>
          </a:p>
          <a:p>
            <a:pPr lvl="2"/>
            <a:r>
              <a:rPr lang="en-US" sz="2200" dirty="0">
                <a:latin typeface="Arial" pitchFamily="34" charset="0"/>
                <a:cs typeface="Arial" pitchFamily="34" charset="0"/>
              </a:rPr>
              <a:t>twelve years or older, </a:t>
            </a:r>
          </a:p>
          <a:p>
            <a:pPr lvl="2"/>
            <a:r>
              <a:rPr lang="en-US" sz="2200" dirty="0">
                <a:latin typeface="Arial" pitchFamily="34" charset="0"/>
                <a:cs typeface="Arial" pitchFamily="34" charset="0"/>
              </a:rPr>
              <a:t>not relative to current curriculum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framework (after new standards are adopted), </a:t>
            </a:r>
            <a:endParaRPr lang="en-US" sz="2200" dirty="0">
              <a:latin typeface="Arial" pitchFamily="34" charset="0"/>
              <a:cs typeface="Arial" pitchFamily="34" charset="0"/>
            </a:endParaRPr>
          </a:p>
          <a:p>
            <a:pPr lvl="2"/>
            <a:r>
              <a:rPr lang="en-US" sz="2200" dirty="0">
                <a:latin typeface="Arial" pitchFamily="34" charset="0"/>
                <a:cs typeface="Arial" pitchFamily="34" charset="0"/>
              </a:rPr>
              <a:t>or the textbooks may be physically worn-out to the point that it is not feasible or practical for continued use. 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0BB74-47F1-4A92-82FB-AE640180BB05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Active to Disposal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147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Request Surplus</a:t>
            </a:r>
          </a:p>
        </p:txBody>
      </p:sp>
      <p:sp>
        <p:nvSpPr>
          <p:cNvPr id="16387" name="Content Placeholder 5"/>
          <p:cNvSpPr>
            <a:spLocks noGrp="1"/>
          </p:cNvSpPr>
          <p:nvPr>
            <p:ph sz="half" idx="2"/>
          </p:nvPr>
        </p:nvSpPr>
        <p:spPr>
          <a:xfrm>
            <a:off x="6161505" y="1320800"/>
            <a:ext cx="5384800" cy="4525963"/>
          </a:xfrm>
        </p:spPr>
        <p:txBody>
          <a:bodyPr>
            <a:normAutofit lnSpcReduction="10000"/>
          </a:bodyPr>
          <a:lstStyle/>
          <a:p>
            <a:pPr>
              <a:buFontTx/>
              <a:buNone/>
            </a:pPr>
            <a:endParaRPr lang="en-US" altLang="en-US" sz="1600" dirty="0"/>
          </a:p>
          <a:p>
            <a:pPr>
              <a:buFontTx/>
              <a:buNone/>
            </a:pPr>
            <a:endParaRPr lang="en-US" altLang="en-US" sz="1600" dirty="0"/>
          </a:p>
          <a:p>
            <a:pPr>
              <a:buFontTx/>
              <a:buNone/>
            </a:pPr>
            <a:endParaRPr lang="en-US" altLang="en-US" sz="1600" dirty="0"/>
          </a:p>
          <a:p>
            <a:r>
              <a:rPr lang="en-US" altLang="en-US" sz="2400" dirty="0"/>
              <a:t>Click </a:t>
            </a:r>
            <a:r>
              <a:rPr lang="en-US" altLang="en-US" sz="2400" b="1" dirty="0"/>
              <a:t>Requests</a:t>
            </a:r>
            <a:r>
              <a:rPr lang="en-US" altLang="en-US" sz="2400" dirty="0"/>
              <a:t> on the </a:t>
            </a:r>
            <a:r>
              <a:rPr lang="en-US" altLang="en-US" sz="2400" b="1" dirty="0"/>
              <a:t>TIMS</a:t>
            </a:r>
            <a:r>
              <a:rPr lang="en-US" altLang="en-US" sz="2400" dirty="0"/>
              <a:t> file menu and choose</a:t>
            </a:r>
            <a:r>
              <a:rPr lang="en-US" altLang="en-US" sz="2400" b="1" dirty="0"/>
              <a:t> Request Surplus</a:t>
            </a:r>
            <a:r>
              <a:rPr lang="en-US" altLang="en-US" sz="2400" dirty="0"/>
              <a:t>. </a:t>
            </a:r>
          </a:p>
          <a:p>
            <a:r>
              <a:rPr lang="en-US" altLang="en-US" sz="2400" dirty="0"/>
              <a:t>If you are a Textbook Coordinator, select the school that will receive the textbooks and click </a:t>
            </a:r>
            <a:r>
              <a:rPr lang="en-US" altLang="en-US" sz="2400" b="1" dirty="0"/>
              <a:t>OK</a:t>
            </a:r>
            <a:r>
              <a:rPr lang="en-US" altLang="en-US" sz="2400" dirty="0"/>
              <a:t>. </a:t>
            </a:r>
          </a:p>
          <a:p>
            <a:r>
              <a:rPr lang="en-US" altLang="en-US" sz="2400" dirty="0"/>
              <a:t>School information in the </a:t>
            </a:r>
            <a:r>
              <a:rPr lang="en-US" altLang="en-US" sz="2400" b="1" dirty="0"/>
              <a:t>Requester Information </a:t>
            </a:r>
            <a:r>
              <a:rPr lang="en-US" altLang="en-US" sz="2400" dirty="0"/>
              <a:t>section of the Request form will be automatically populated. </a:t>
            </a:r>
          </a:p>
          <a:p>
            <a:pPr>
              <a:buFontTx/>
              <a:buNone/>
            </a:pPr>
            <a:endParaRPr lang="en-US" altLang="en-US" dirty="0" smtClean="0"/>
          </a:p>
        </p:txBody>
      </p:sp>
      <p:pic>
        <p:nvPicPr>
          <p:cNvPr id="16388" name="Picture 6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22436" y="1664369"/>
            <a:ext cx="3838322" cy="451262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6564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ontent Placeholder 1"/>
          <p:cNvSpPr>
            <a:spLocks noGrp="1"/>
          </p:cNvSpPr>
          <p:nvPr>
            <p:ph idx="1"/>
          </p:nvPr>
        </p:nvSpPr>
        <p:spPr bwMode="auto">
          <a:xfrm>
            <a:off x="3009900" y="2343150"/>
            <a:ext cx="6172200" cy="1314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0" indent="0">
              <a:buNone/>
            </a:pPr>
            <a:r>
              <a:rPr lang="en-US" altLang="en-US" sz="1875">
                <a:latin typeface="Calibri" panose="020F0502020204030204" pitchFamily="34" charset="0"/>
              </a:rPr>
              <a:t>To create a world-class educational system that gives students the knowledge and skills to be successful in college and the workforce, and to flourish as parents and citizens</a:t>
            </a:r>
          </a:p>
        </p:txBody>
      </p:sp>
      <p:sp>
        <p:nvSpPr>
          <p:cNvPr id="7171" name="Date Placeholder 1"/>
          <p:cNvSpPr txBox="1">
            <a:spLocks/>
          </p:cNvSpPr>
          <p:nvPr/>
        </p:nvSpPr>
        <p:spPr bwMode="auto">
          <a:xfrm>
            <a:off x="3009900" y="5569744"/>
            <a:ext cx="2628900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900" b="1">
                <a:solidFill>
                  <a:srgbClr val="223264"/>
                </a:solidFill>
                <a:cs typeface="Arial" panose="020B0604020202020204" pitchFamily="34" charset="0"/>
              </a:rPr>
              <a:t>©MDE – Board of Education Strategic Plan</a:t>
            </a:r>
          </a:p>
        </p:txBody>
      </p:sp>
      <p:sp>
        <p:nvSpPr>
          <p:cNvPr id="7172" name="TextBox 10"/>
          <p:cNvSpPr txBox="1">
            <a:spLocks noChangeArrowheads="1"/>
          </p:cNvSpPr>
          <p:nvPr/>
        </p:nvSpPr>
        <p:spPr bwMode="auto">
          <a:xfrm>
            <a:off x="3009900" y="1885952"/>
            <a:ext cx="1069524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700" b="1">
                <a:solidFill>
                  <a:srgbClr val="223264"/>
                </a:solidFill>
                <a:latin typeface="Calibri" panose="020F0502020204030204" pitchFamily="34" charset="0"/>
              </a:rPr>
              <a:t>Vision</a:t>
            </a:r>
            <a:endParaRPr lang="en-US" altLang="en-US" sz="1350" b="1">
              <a:solidFill>
                <a:srgbClr val="1F497D"/>
              </a:solidFill>
              <a:latin typeface="Calibri" panose="020F0502020204030204" pitchFamily="34" charset="0"/>
            </a:endParaRPr>
          </a:p>
        </p:txBody>
      </p:sp>
      <p:sp>
        <p:nvSpPr>
          <p:cNvPr id="7173" name="TextBox 11"/>
          <p:cNvSpPr txBox="1">
            <a:spLocks noChangeArrowheads="1"/>
          </p:cNvSpPr>
          <p:nvPr/>
        </p:nvSpPr>
        <p:spPr bwMode="auto">
          <a:xfrm>
            <a:off x="3009900" y="4229101"/>
            <a:ext cx="6172200" cy="1165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en-US" sz="1875" dirty="0">
                <a:solidFill>
                  <a:srgbClr val="223264"/>
                </a:solidFill>
                <a:latin typeface="Calibri" panose="020F0502020204030204" pitchFamily="34" charset="0"/>
              </a:rPr>
              <a:t>To provide leadership through the development of policy and accountability systems so that all students are prepared to compete in the global community</a:t>
            </a:r>
          </a:p>
          <a:p>
            <a:endParaRPr lang="en-US" altLang="en-US" sz="1350" dirty="0">
              <a:solidFill>
                <a:srgbClr val="1F497D"/>
              </a:solidFill>
              <a:latin typeface="Calibri" panose="020F0502020204030204" pitchFamily="34" charset="0"/>
            </a:endParaRPr>
          </a:p>
        </p:txBody>
      </p:sp>
      <p:sp>
        <p:nvSpPr>
          <p:cNvPr id="7174" name="TextBox 10"/>
          <p:cNvSpPr txBox="1">
            <a:spLocks noChangeArrowheads="1"/>
          </p:cNvSpPr>
          <p:nvPr/>
        </p:nvSpPr>
        <p:spPr bwMode="auto">
          <a:xfrm>
            <a:off x="3009901" y="3771902"/>
            <a:ext cx="1305165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700" b="1">
                <a:solidFill>
                  <a:srgbClr val="223264"/>
                </a:solidFill>
                <a:latin typeface="Calibri" panose="020F0502020204030204" pitchFamily="34" charset="0"/>
              </a:rPr>
              <a:t>Mission</a:t>
            </a:r>
            <a:endParaRPr lang="en-US" altLang="en-US" sz="1350" b="1">
              <a:solidFill>
                <a:srgbClr val="1F497D"/>
              </a:solidFill>
              <a:latin typeface="Calibri" panose="020F0502020204030204" pitchFamily="34" charset="0"/>
            </a:endParaRPr>
          </a:p>
        </p:txBody>
      </p:sp>
      <p:cxnSp>
        <p:nvCxnSpPr>
          <p:cNvPr id="3" name="Straight Connector 2"/>
          <p:cNvCxnSpPr>
            <a:cxnSpLocks noChangeShapeType="1"/>
          </p:cNvCxnSpPr>
          <p:nvPr/>
        </p:nvCxnSpPr>
        <p:spPr bwMode="auto">
          <a:xfrm>
            <a:off x="4095750" y="2171700"/>
            <a:ext cx="48006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Straight Connector 11"/>
          <p:cNvCxnSpPr>
            <a:cxnSpLocks noChangeShapeType="1"/>
          </p:cNvCxnSpPr>
          <p:nvPr/>
        </p:nvCxnSpPr>
        <p:spPr bwMode="auto">
          <a:xfrm flipV="1">
            <a:off x="4381500" y="4057651"/>
            <a:ext cx="4514850" cy="1191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366408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715962"/>
          </a:xfrm>
        </p:spPr>
        <p:txBody>
          <a:bodyPr/>
          <a:lstStyle/>
          <a:p>
            <a:pPr eaLnBrk="1" hangingPunct="1"/>
            <a:r>
              <a:rPr lang="en-US" altLang="en-US" b="1"/>
              <a:t>Request Surplus</a:t>
            </a:r>
          </a:p>
        </p:txBody>
      </p:sp>
      <p:sp>
        <p:nvSpPr>
          <p:cNvPr id="17411" name="Rectangle 2"/>
          <p:cNvSpPr txBox="1">
            <a:spLocks noChangeArrowheads="1"/>
          </p:cNvSpPr>
          <p:nvPr/>
        </p:nvSpPr>
        <p:spPr bwMode="auto">
          <a:xfrm>
            <a:off x="6392779" y="2882566"/>
            <a:ext cx="4880811" cy="1411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285750" indent="-2857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000" dirty="0"/>
              <a:t>Enter a valid ISBN and press tab key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dirty="0"/>
          </a:p>
          <a:p>
            <a:pPr>
              <a:spcBef>
                <a:spcPct val="0"/>
              </a:spcBef>
            </a:pPr>
            <a:r>
              <a:rPr lang="en-US" altLang="en-US" sz="2000" dirty="0"/>
              <a:t>The Catalog Information section will automatically populate based on your selection.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/>
              <a:t> </a:t>
            </a:r>
          </a:p>
          <a:p>
            <a:pPr>
              <a:spcBef>
                <a:spcPct val="0"/>
              </a:spcBef>
            </a:pPr>
            <a:r>
              <a:rPr lang="en-US" altLang="en-US" sz="2000" dirty="0"/>
              <a:t>Enter the number of textbooks needed into the </a:t>
            </a:r>
            <a:r>
              <a:rPr lang="en-US" altLang="en-US" sz="2000" b="1" dirty="0"/>
              <a:t>PE Quantity</a:t>
            </a:r>
            <a:r>
              <a:rPr lang="en-US" altLang="en-US" sz="2000" dirty="0"/>
              <a:t> or </a:t>
            </a:r>
            <a:r>
              <a:rPr lang="en-US" altLang="en-US" sz="2000" b="1" dirty="0"/>
              <a:t>TE Quantity</a:t>
            </a:r>
            <a:r>
              <a:rPr lang="en-US" altLang="en-US" sz="2000" dirty="0"/>
              <a:t> fields.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600" dirty="0"/>
          </a:p>
        </p:txBody>
      </p:sp>
      <p:pic>
        <p:nvPicPr>
          <p:cNvPr id="1741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861" y="1464843"/>
            <a:ext cx="5786030" cy="4972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1083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b="1"/>
              <a:t>Request Surplus</a:t>
            </a:r>
            <a:br>
              <a:rPr lang="en-US" altLang="en-US" b="1"/>
            </a:br>
            <a:endParaRPr lang="en-US" altLang="en-US" b="1"/>
          </a:p>
        </p:txBody>
      </p:sp>
      <p:pic>
        <p:nvPicPr>
          <p:cNvPr id="1843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1357897"/>
            <a:ext cx="2322514" cy="192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Rectangle 2"/>
          <p:cNvSpPr txBox="1">
            <a:spLocks noChangeArrowheads="1"/>
          </p:cNvSpPr>
          <p:nvPr/>
        </p:nvSpPr>
        <p:spPr bwMode="auto">
          <a:xfrm>
            <a:off x="2506704" y="2321228"/>
            <a:ext cx="3429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600" dirty="0"/>
          </a:p>
          <a:p>
            <a:pPr eaLnBrk="1" hangingPunct="1">
              <a:spcBef>
                <a:spcPct val="0"/>
              </a:spcBef>
            </a:pPr>
            <a:r>
              <a:rPr lang="en-US" altLang="en-US" sz="1800" dirty="0"/>
              <a:t>Click the </a:t>
            </a:r>
            <a:r>
              <a:rPr lang="en-US" altLang="en-US" sz="1800" b="1" dirty="0"/>
              <a:t>District Search</a:t>
            </a:r>
            <a:r>
              <a:rPr lang="en-US" altLang="en-US" sz="1800" dirty="0"/>
              <a:t> button or the </a:t>
            </a:r>
            <a:r>
              <a:rPr lang="en-US" altLang="en-US" sz="1800" b="1" dirty="0"/>
              <a:t>Statewide Search</a:t>
            </a:r>
            <a:r>
              <a:rPr lang="en-US" altLang="en-US" sz="1800" dirty="0"/>
              <a:t> button.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/>
          </a:p>
          <a:p>
            <a:pPr eaLnBrk="1" hangingPunct="1">
              <a:spcBef>
                <a:spcPct val="0"/>
              </a:spcBef>
            </a:pPr>
            <a:r>
              <a:rPr lang="en-US" altLang="en-US" sz="1800" dirty="0"/>
              <a:t>If textbooks are available within the selected district, </a:t>
            </a:r>
            <a:r>
              <a:rPr lang="en-US" altLang="en-US" sz="1800" dirty="0" smtClean="0"/>
              <a:t>the </a:t>
            </a:r>
            <a:r>
              <a:rPr lang="en-US" altLang="en-US" sz="1800" b="1" dirty="0" smtClean="0"/>
              <a:t>District Search</a:t>
            </a:r>
            <a:r>
              <a:rPr lang="en-US" altLang="en-US" sz="1800" dirty="0" smtClean="0"/>
              <a:t> button will be </a:t>
            </a:r>
            <a:r>
              <a:rPr lang="en-US" altLang="en-US" sz="1800" dirty="0"/>
              <a:t>highlighted for you to click.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1800" dirty="0"/>
              <a:t>If there are no textbooks available within the selected district, the </a:t>
            </a:r>
            <a:r>
              <a:rPr lang="en-US" altLang="en-US" sz="1800" b="1" dirty="0"/>
              <a:t>Statewide Search</a:t>
            </a:r>
            <a:r>
              <a:rPr lang="en-US" altLang="en-US" sz="1800" dirty="0"/>
              <a:t> button will be highlighted.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1800" dirty="0"/>
              <a:t>If there are no textbooks available anywhere, a message will display indicating that there are no books available in surplus for this ISBN.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 dirty="0"/>
          </a:p>
        </p:txBody>
      </p:sp>
      <p:sp>
        <p:nvSpPr>
          <p:cNvPr id="18437" name="Rectangle 2"/>
          <p:cNvSpPr txBox="1">
            <a:spLocks noChangeArrowheads="1"/>
          </p:cNvSpPr>
          <p:nvPr/>
        </p:nvSpPr>
        <p:spPr bwMode="auto">
          <a:xfrm>
            <a:off x="7055936" y="3224463"/>
            <a:ext cx="34290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285750" indent="-2857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000" dirty="0"/>
              <a:t>Once surplus inventory has been located and populated in the Request Surplus form, Save the information by choosing </a:t>
            </a:r>
            <a:r>
              <a:rPr lang="en-US" altLang="en-US" sz="2000" b="1" dirty="0"/>
              <a:t>Save</a:t>
            </a:r>
            <a:r>
              <a:rPr lang="en-US" altLang="en-US" sz="2000" dirty="0"/>
              <a:t> from the </a:t>
            </a:r>
            <a:r>
              <a:rPr lang="en-US" altLang="en-US" sz="2000" b="1" dirty="0"/>
              <a:t>File</a:t>
            </a:r>
            <a:r>
              <a:rPr lang="en-US" altLang="en-US" sz="2000" dirty="0"/>
              <a:t> Menu or click on Save        icon on toolbar.  A message will display indicating that the transaction was added/updated successfully.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 dirty="0"/>
          </a:p>
        </p:txBody>
      </p:sp>
      <p:pic>
        <p:nvPicPr>
          <p:cNvPr id="18438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274" y="1289603"/>
            <a:ext cx="3616325" cy="151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1" y="4595561"/>
            <a:ext cx="389020" cy="308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9955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/>
              <a:t>Request Surplus</a:t>
            </a:r>
            <a:endParaRPr lang="en-US" altLang="en-US"/>
          </a:p>
        </p:txBody>
      </p:sp>
      <p:sp>
        <p:nvSpPr>
          <p:cNvPr id="19459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Tx/>
              <a:buNone/>
            </a:pPr>
            <a:endParaRPr lang="en-US" altLang="en-US" sz="1800" dirty="0"/>
          </a:p>
          <a:p>
            <a:pPr>
              <a:buFontTx/>
              <a:buNone/>
            </a:pPr>
            <a:endParaRPr lang="en-US" altLang="en-US" sz="1800" dirty="0"/>
          </a:p>
          <a:p>
            <a:r>
              <a:rPr lang="en-US" altLang="en-US" dirty="0"/>
              <a:t>Click </a:t>
            </a:r>
            <a:r>
              <a:rPr lang="en-US" altLang="en-US" b="1" dirty="0"/>
              <a:t>OK</a:t>
            </a:r>
            <a:r>
              <a:rPr lang="en-US" altLang="en-US" dirty="0"/>
              <a:t>.  Exit the form by selecting Exit from the File menu, or Click Exit button      on the toolbar.</a:t>
            </a:r>
          </a:p>
          <a:p>
            <a:pPr>
              <a:buFontTx/>
              <a:buNone/>
            </a:pPr>
            <a:endParaRPr lang="en-US" altLang="en-US" dirty="0" smtClean="0"/>
          </a:p>
        </p:txBody>
      </p:sp>
      <p:pic>
        <p:nvPicPr>
          <p:cNvPr id="19460" name="Picture 6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3004" y="2895601"/>
            <a:ext cx="5271297" cy="291565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4463" y="3184359"/>
            <a:ext cx="1060870" cy="677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76614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Request Surplus</a:t>
            </a:r>
          </a:p>
        </p:txBody>
      </p:sp>
      <p:sp>
        <p:nvSpPr>
          <p:cNvPr id="20483" name="Rectangle 2"/>
          <p:cNvSpPr txBox="1">
            <a:spLocks noChangeArrowheads="1"/>
          </p:cNvSpPr>
          <p:nvPr/>
        </p:nvSpPr>
        <p:spPr bwMode="auto">
          <a:xfrm>
            <a:off x="8082185" y="1558842"/>
            <a:ext cx="3954596" cy="37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Overview of form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400" b="1" dirty="0"/>
              <a:t>Catalog Information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400" b="1" dirty="0"/>
              <a:t>Requestor Information</a:t>
            </a:r>
          </a:p>
          <a:p>
            <a:pPr marL="342900" indent="-342900" eaLnBrk="1" hangingPunct="1">
              <a:spcBef>
                <a:spcPct val="0"/>
              </a:spcBef>
              <a:buFontTx/>
              <a:buChar char="-"/>
            </a:pPr>
            <a:r>
              <a:rPr lang="en-US" altLang="en-US" sz="2400" b="1" dirty="0" smtClean="0"/>
              <a:t>Location </a:t>
            </a:r>
            <a:r>
              <a:rPr lang="en-US" altLang="en-US" sz="2400" b="1" dirty="0"/>
              <a:t>of </a:t>
            </a:r>
            <a:r>
              <a:rPr lang="en-US" altLang="en-US" sz="2400" b="1" dirty="0" smtClean="0"/>
              <a:t>Surplus</a:t>
            </a:r>
          </a:p>
          <a:p>
            <a:pPr marL="342900" indent="-342900" eaLnBrk="1" hangingPunct="1">
              <a:spcBef>
                <a:spcPct val="0"/>
              </a:spcBef>
              <a:buFontTx/>
              <a:buChar char="-"/>
            </a:pPr>
            <a:r>
              <a:rPr lang="en-US" altLang="en-US" sz="2400" dirty="0" smtClean="0"/>
              <a:t>Once this information has been saved, contact the school /district where the surplus is located to arrange physical transfer.</a:t>
            </a:r>
            <a:endParaRPr lang="en-US" altLang="en-US" sz="2400" dirty="0"/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36" y="1462589"/>
            <a:ext cx="7603500" cy="4975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217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Approve/Inquire Requested</a:t>
            </a:r>
          </a:p>
        </p:txBody>
      </p:sp>
      <p:sp>
        <p:nvSpPr>
          <p:cNvPr id="21507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Tx/>
              <a:buNone/>
            </a:pPr>
            <a:endParaRPr lang="en-US" altLang="en-US" sz="1600" dirty="0"/>
          </a:p>
          <a:p>
            <a:pPr>
              <a:buFontTx/>
              <a:buNone/>
            </a:pPr>
            <a:endParaRPr lang="en-US" altLang="en-US" sz="1600" dirty="0"/>
          </a:p>
          <a:p>
            <a:pPr>
              <a:buFontTx/>
              <a:buNone/>
            </a:pPr>
            <a:r>
              <a:rPr lang="en-US" altLang="en-US" sz="2400" dirty="0"/>
              <a:t>To inquire on inventory that has been </a:t>
            </a:r>
          </a:p>
          <a:p>
            <a:pPr>
              <a:buFontTx/>
              <a:buNone/>
            </a:pPr>
            <a:r>
              <a:rPr lang="en-US" altLang="en-US" sz="2400" dirty="0"/>
              <a:t>requested and to change the status of </a:t>
            </a:r>
          </a:p>
          <a:p>
            <a:pPr>
              <a:buFontTx/>
              <a:buNone/>
            </a:pPr>
            <a:r>
              <a:rPr lang="en-US" altLang="en-US" sz="2400" dirty="0"/>
              <a:t>those requests</a:t>
            </a:r>
          </a:p>
          <a:p>
            <a:pPr>
              <a:buFontTx/>
              <a:buNone/>
            </a:pPr>
            <a:endParaRPr lang="en-US" altLang="en-US" sz="2400" dirty="0"/>
          </a:p>
          <a:p>
            <a:r>
              <a:rPr lang="en-US" altLang="en-US" sz="2400" dirty="0"/>
              <a:t>Click </a:t>
            </a:r>
            <a:r>
              <a:rPr lang="en-US" altLang="en-US" sz="2400" b="1" dirty="0"/>
              <a:t>Requests</a:t>
            </a:r>
            <a:r>
              <a:rPr lang="en-US" altLang="en-US" sz="2400" dirty="0"/>
              <a:t> on the main menu </a:t>
            </a:r>
          </a:p>
          <a:p>
            <a:r>
              <a:rPr lang="en-US" altLang="en-US" sz="2400" dirty="0"/>
              <a:t>Select </a:t>
            </a:r>
            <a:r>
              <a:rPr lang="en-US" altLang="en-US" sz="2400" b="1" dirty="0"/>
              <a:t>Approve/Inquire Requested.</a:t>
            </a:r>
            <a:endParaRPr lang="en-US" altLang="en-US" sz="2400" dirty="0"/>
          </a:p>
        </p:txBody>
      </p:sp>
      <p:pic>
        <p:nvPicPr>
          <p:cNvPr id="2150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009" y="1844843"/>
            <a:ext cx="4756485" cy="453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6583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b="1"/>
              <a:t>Approve/Inquire Requested</a:t>
            </a:r>
            <a:br>
              <a:rPr lang="en-US" altLang="en-US" b="1"/>
            </a:br>
            <a:endParaRPr lang="en-US" altLang="en-US" b="1"/>
          </a:p>
        </p:txBody>
      </p:sp>
      <p:sp>
        <p:nvSpPr>
          <p:cNvPr id="22531" name="Rectangle 2"/>
          <p:cNvSpPr txBox="1">
            <a:spLocks noChangeArrowheads="1"/>
          </p:cNvSpPr>
          <p:nvPr/>
        </p:nvSpPr>
        <p:spPr bwMode="auto">
          <a:xfrm>
            <a:off x="6994359" y="3352800"/>
            <a:ext cx="4748463" cy="1207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6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u="sng" dirty="0"/>
              <a:t>Textbook Coordinator Role</a:t>
            </a:r>
            <a:endParaRPr lang="en-US" altLang="en-US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Select </a:t>
            </a:r>
            <a:r>
              <a:rPr lang="en-US" altLang="en-US" sz="2400" b="1" dirty="0"/>
              <a:t>School Number</a:t>
            </a:r>
            <a:r>
              <a:rPr lang="en-US" altLang="en-US" sz="2400" dirty="0"/>
              <a:t> and the </a:t>
            </a:r>
            <a:r>
              <a:rPr lang="en-US" altLang="en-US" sz="2400" b="1" dirty="0"/>
              <a:t>Approve/Inquire Requested</a:t>
            </a:r>
            <a:r>
              <a:rPr lang="en-US" altLang="en-US" sz="2400" dirty="0"/>
              <a:t> form will display. You will Approve, Deny or Pend a request. </a:t>
            </a:r>
            <a:endParaRPr lang="en-US" altLang="en-US" sz="24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/>
              <a:t>  </a:t>
            </a:r>
            <a:endParaRPr lang="en-US" altLang="en-US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u="sng" dirty="0"/>
              <a:t>Principal Role</a:t>
            </a:r>
            <a:endParaRPr lang="en-US" altLang="en-US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The requested surplus for the selected school will display.  Principal will view a request.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 dirty="0"/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050" y="1431130"/>
            <a:ext cx="6415255" cy="5053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199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z="3600" b="1"/>
              <a:t>Approve/Inquire Requested</a:t>
            </a:r>
            <a:br>
              <a:rPr lang="en-US" altLang="en-US" sz="3600" b="1"/>
            </a:br>
            <a:endParaRPr lang="en-US" altLang="en-US" sz="3600" b="1"/>
          </a:p>
        </p:txBody>
      </p:sp>
      <p:sp>
        <p:nvSpPr>
          <p:cNvPr id="23555" name="Rectangle 2"/>
          <p:cNvSpPr txBox="1">
            <a:spLocks noChangeArrowheads="1"/>
          </p:cNvSpPr>
          <p:nvPr/>
        </p:nvSpPr>
        <p:spPr bwMode="auto">
          <a:xfrm>
            <a:off x="6801852" y="2695073"/>
            <a:ext cx="5289884" cy="131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400" dirty="0"/>
              <a:t> </a:t>
            </a:r>
            <a:r>
              <a:rPr lang="en-US" altLang="en-US" sz="2000" dirty="0"/>
              <a:t>The small scroll bar can be used to scroll through the </a:t>
            </a:r>
            <a:r>
              <a:rPr lang="en-US" altLang="en-US" sz="2000" b="1" dirty="0"/>
              <a:t>Approve/Inquire Requested</a:t>
            </a:r>
            <a:r>
              <a:rPr lang="en-US" altLang="en-US" sz="2000" dirty="0"/>
              <a:t> entries, however the cursor must be on a specific ISBN in order to change information or view catalog information.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dirty="0"/>
          </a:p>
          <a:p>
            <a:pPr eaLnBrk="1" hangingPunct="1">
              <a:spcBef>
                <a:spcPct val="0"/>
              </a:spcBef>
            </a:pPr>
            <a:r>
              <a:rPr lang="en-US" altLang="en-US" sz="2000" dirty="0"/>
              <a:t>Textbook Coordinators may change the status of a surplus request to </a:t>
            </a:r>
            <a:r>
              <a:rPr lang="en-US" altLang="en-US" sz="2000" b="1" dirty="0"/>
              <a:t>Approved</a:t>
            </a:r>
            <a:r>
              <a:rPr lang="en-US" altLang="en-US" sz="2000" dirty="0"/>
              <a:t>, </a:t>
            </a:r>
            <a:r>
              <a:rPr lang="en-US" altLang="en-US" sz="2000" b="1" dirty="0"/>
              <a:t>Pending</a:t>
            </a:r>
            <a:r>
              <a:rPr lang="en-US" altLang="en-US" sz="2000" dirty="0"/>
              <a:t>, </a:t>
            </a:r>
            <a:r>
              <a:rPr lang="en-US" altLang="en-US" sz="2000" b="1" dirty="0"/>
              <a:t>Denied</a:t>
            </a:r>
            <a:r>
              <a:rPr lang="en-US" altLang="en-US" sz="2000" dirty="0"/>
              <a:t>, or leave the status blank. Should the status for an ISBN be changed to </a:t>
            </a:r>
            <a:r>
              <a:rPr lang="en-US" altLang="en-US" sz="2000" b="1" dirty="0"/>
              <a:t>Denied</a:t>
            </a:r>
            <a:r>
              <a:rPr lang="en-US" altLang="en-US" sz="2000" dirty="0"/>
              <a:t>, a reason must be selected from the </a:t>
            </a:r>
            <a:r>
              <a:rPr lang="en-US" altLang="en-US" sz="2000" b="1" dirty="0"/>
              <a:t>Reason for Denial</a:t>
            </a:r>
            <a:r>
              <a:rPr lang="en-US" altLang="en-US" sz="2000" dirty="0"/>
              <a:t> field. </a:t>
            </a:r>
          </a:p>
          <a:p>
            <a:pPr eaLnBrk="1" hangingPunct="1">
              <a:spcBef>
                <a:spcPct val="0"/>
              </a:spcBef>
            </a:pPr>
            <a:endParaRPr lang="en-US" altLang="en-US" sz="2000" dirty="0"/>
          </a:p>
          <a:p>
            <a:pPr eaLnBrk="1" hangingPunct="1">
              <a:spcBef>
                <a:spcPct val="0"/>
              </a:spcBef>
            </a:pPr>
            <a:r>
              <a:rPr lang="en-US" altLang="en-US" sz="2000" dirty="0"/>
              <a:t>Save the information by choosing </a:t>
            </a:r>
            <a:r>
              <a:rPr lang="en-US" altLang="en-US" sz="2000" b="1" dirty="0"/>
              <a:t>Save</a:t>
            </a:r>
            <a:r>
              <a:rPr lang="en-US" altLang="en-US" sz="2000" dirty="0"/>
              <a:t> from the </a:t>
            </a:r>
            <a:r>
              <a:rPr lang="en-US" altLang="en-US" sz="2000" b="1" dirty="0"/>
              <a:t>File</a:t>
            </a:r>
            <a:r>
              <a:rPr lang="en-US" altLang="en-US" sz="2000" dirty="0"/>
              <a:t> Menu.  </a:t>
            </a:r>
          </a:p>
        </p:txBody>
      </p:sp>
      <p:pic>
        <p:nvPicPr>
          <p:cNvPr id="23556" name="Content Placeholder 10"/>
          <p:cNvPicPr>
            <a:picLocks noGrp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8440" y="1058778"/>
            <a:ext cx="6256423" cy="5053264"/>
          </a:xfrm>
        </p:spPr>
      </p:pic>
    </p:spTree>
    <p:extLst>
      <p:ext uri="{BB962C8B-B14F-4D97-AF65-F5344CB8AC3E}">
        <p14:creationId xmlns:p14="http://schemas.microsoft.com/office/powerpoint/2010/main" val="366726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Approve Surplus Transfers</a:t>
            </a:r>
          </a:p>
        </p:txBody>
      </p:sp>
      <p:sp>
        <p:nvSpPr>
          <p:cNvPr id="24579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Tx/>
              <a:buNone/>
            </a:pPr>
            <a:endParaRPr lang="en-US" altLang="en-US" sz="1400" dirty="0"/>
          </a:p>
          <a:p>
            <a:pPr>
              <a:buFontTx/>
              <a:buNone/>
            </a:pPr>
            <a:endParaRPr lang="en-US" altLang="en-US" sz="1400" dirty="0"/>
          </a:p>
          <a:p>
            <a:r>
              <a:rPr lang="en-US" altLang="en-US" sz="2000" dirty="0"/>
              <a:t>The Textbook Coordinator has the ability to change the status of surplus requested from another District/School by clicking on the </a:t>
            </a:r>
            <a:r>
              <a:rPr lang="en-US" altLang="en-US" sz="2000" b="1" dirty="0"/>
              <a:t>Request</a:t>
            </a:r>
            <a:r>
              <a:rPr lang="en-US" altLang="en-US" sz="2000" dirty="0"/>
              <a:t> menu and selecting </a:t>
            </a:r>
            <a:r>
              <a:rPr lang="en-US" altLang="en-US" sz="2000" b="1" dirty="0"/>
              <a:t>Approve Surplus Transfers</a:t>
            </a:r>
            <a:r>
              <a:rPr lang="en-US" altLang="en-US" sz="2000" dirty="0"/>
              <a:t>. </a:t>
            </a:r>
          </a:p>
          <a:p>
            <a:r>
              <a:rPr lang="en-US" altLang="en-US" sz="2000" dirty="0"/>
              <a:t>Select a </a:t>
            </a:r>
            <a:r>
              <a:rPr lang="en-US" altLang="en-US" sz="2000" b="1" dirty="0"/>
              <a:t>From School </a:t>
            </a:r>
            <a:endParaRPr lang="en-US" altLang="en-US" sz="2000" dirty="0"/>
          </a:p>
          <a:p>
            <a:r>
              <a:rPr lang="en-US" altLang="en-US" sz="2000" dirty="0"/>
              <a:t>The </a:t>
            </a:r>
            <a:r>
              <a:rPr lang="en-US" altLang="en-US" sz="2000" b="1" dirty="0"/>
              <a:t>District/School</a:t>
            </a:r>
            <a:r>
              <a:rPr lang="en-US" altLang="en-US" sz="2000" dirty="0"/>
              <a:t> is the place where the inventory will be moved from, and the </a:t>
            </a:r>
            <a:r>
              <a:rPr lang="en-US" altLang="en-US" sz="2000" b="1" dirty="0"/>
              <a:t>To District/School</a:t>
            </a:r>
            <a:r>
              <a:rPr lang="en-US" altLang="en-US" sz="2000" dirty="0"/>
              <a:t> is the destination of the inventory. Once selected, the </a:t>
            </a:r>
            <a:r>
              <a:rPr lang="en-US" altLang="en-US" sz="2000" b="1" dirty="0"/>
              <a:t>Approve Surplus Transfers</a:t>
            </a:r>
            <a:r>
              <a:rPr lang="en-US" altLang="en-US" sz="2000" dirty="0"/>
              <a:t> form will appear. </a:t>
            </a:r>
          </a:p>
        </p:txBody>
      </p:sp>
      <p:pic>
        <p:nvPicPr>
          <p:cNvPr id="2458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41" y="1600201"/>
            <a:ext cx="5028269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4028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Approve Surplus Transfers</a:t>
            </a:r>
          </a:p>
        </p:txBody>
      </p:sp>
      <p:sp>
        <p:nvSpPr>
          <p:cNvPr id="25604" name="Rectangle 2"/>
          <p:cNvSpPr txBox="1">
            <a:spLocks noChangeArrowheads="1"/>
          </p:cNvSpPr>
          <p:nvPr/>
        </p:nvSpPr>
        <p:spPr bwMode="auto">
          <a:xfrm>
            <a:off x="5961898" y="2898734"/>
            <a:ext cx="5755106" cy="1807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285750" indent="-2857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800" dirty="0"/>
              <a:t>The requested surplus for the selected school will display. Textbook coordinators may select another school in their district by double clicking on the school field to display a list of available schools.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1800" dirty="0"/>
              <a:t>Textbook Coordinators may change the status of requested surplus to </a:t>
            </a:r>
            <a:r>
              <a:rPr lang="en-US" altLang="en-US" sz="1800" b="1" dirty="0"/>
              <a:t>Approved</a:t>
            </a:r>
            <a:r>
              <a:rPr lang="en-US" altLang="en-US" sz="1800" dirty="0"/>
              <a:t>, </a:t>
            </a:r>
            <a:r>
              <a:rPr lang="en-US" altLang="en-US" sz="1800" b="1" dirty="0"/>
              <a:t>Denied</a:t>
            </a:r>
            <a:r>
              <a:rPr lang="en-US" altLang="en-US" sz="1800" dirty="0"/>
              <a:t>, or they may leave the status blank. Should the status for an ISBN be changed to </a:t>
            </a:r>
            <a:r>
              <a:rPr lang="en-US" altLang="en-US" sz="1800" b="1" dirty="0"/>
              <a:t>Denied</a:t>
            </a:r>
            <a:r>
              <a:rPr lang="en-US" altLang="en-US" sz="1800" dirty="0"/>
              <a:t>, a reason must be selected from the </a:t>
            </a:r>
            <a:r>
              <a:rPr lang="en-US" altLang="en-US" sz="1800" b="1" dirty="0"/>
              <a:t>Reason for Denial</a:t>
            </a:r>
            <a:r>
              <a:rPr lang="en-US" altLang="en-US" sz="1800" dirty="0"/>
              <a:t> field.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/>
          </a:p>
          <a:p>
            <a:pPr>
              <a:spcBef>
                <a:spcPct val="0"/>
              </a:spcBef>
            </a:pPr>
            <a:r>
              <a:rPr lang="en-US" altLang="en-US" sz="1800" dirty="0"/>
              <a:t>Changes to this form can be saved by clicking </a:t>
            </a:r>
            <a:r>
              <a:rPr lang="en-US" altLang="en-US" sz="1800" b="1" dirty="0"/>
              <a:t>Save</a:t>
            </a:r>
            <a:r>
              <a:rPr lang="en-US" altLang="en-US" sz="1800" dirty="0"/>
              <a:t> on the </a:t>
            </a:r>
            <a:r>
              <a:rPr lang="en-US" altLang="en-US" sz="1800" b="1" dirty="0"/>
              <a:t>File</a:t>
            </a:r>
            <a:r>
              <a:rPr lang="en-US" altLang="en-US" sz="1800" dirty="0"/>
              <a:t> menu or click on Save        icon on toolbar.</a:t>
            </a:r>
          </a:p>
          <a:p>
            <a:pPr>
              <a:spcBef>
                <a:spcPct val="0"/>
              </a:spcBef>
            </a:pPr>
            <a:r>
              <a:rPr lang="en-US" altLang="en-US" sz="1800" dirty="0"/>
              <a:t>To exit without saving changes, select </a:t>
            </a:r>
            <a:r>
              <a:rPr lang="en-US" altLang="en-US" sz="1800" b="1" dirty="0"/>
              <a:t>Exit</a:t>
            </a:r>
            <a:r>
              <a:rPr lang="en-US" altLang="en-US" sz="1800" dirty="0"/>
              <a:t> from the File menu, or Click Exit button        on the toolbar.</a:t>
            </a:r>
          </a:p>
        </p:txBody>
      </p:sp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73" y="1328570"/>
            <a:ext cx="5628321" cy="5448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9803" y="5785686"/>
            <a:ext cx="34290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2440" y="4964576"/>
            <a:ext cx="27622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4067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/>
          </a:p>
          <a:p>
            <a:r>
              <a:rPr lang="en-US" b="1" dirty="0"/>
              <a:t>Active to Active </a:t>
            </a:r>
            <a:r>
              <a:rPr lang="en-US" dirty="0"/>
              <a:t>– must be done within the same district. The </a:t>
            </a:r>
            <a:r>
              <a:rPr lang="en-US" b="1" dirty="0"/>
              <a:t>To </a:t>
            </a:r>
            <a:r>
              <a:rPr lang="en-US" b="1" dirty="0" err="1"/>
              <a:t>Sch</a:t>
            </a:r>
            <a:r>
              <a:rPr lang="en-US" b="1" dirty="0"/>
              <a:t> </a:t>
            </a:r>
            <a:r>
              <a:rPr lang="en-US" dirty="0"/>
              <a:t>cannot be the same as the </a:t>
            </a:r>
            <a:r>
              <a:rPr lang="en-US" b="1" dirty="0"/>
              <a:t>From Sch</a:t>
            </a:r>
            <a:r>
              <a:rPr lang="en-US" dirty="0"/>
              <a:t>. </a:t>
            </a:r>
          </a:p>
          <a:p>
            <a:r>
              <a:rPr lang="en-US" b="1" dirty="0" smtClean="0"/>
              <a:t>Active </a:t>
            </a:r>
            <a:r>
              <a:rPr lang="en-US" b="1" dirty="0"/>
              <a:t>to Surplus </a:t>
            </a:r>
            <a:r>
              <a:rPr lang="en-US" dirty="0"/>
              <a:t>– the </a:t>
            </a:r>
            <a:r>
              <a:rPr lang="en-US" b="1" dirty="0"/>
              <a:t>From </a:t>
            </a:r>
            <a:r>
              <a:rPr lang="en-US" b="1" dirty="0" err="1"/>
              <a:t>Dist</a:t>
            </a:r>
            <a:r>
              <a:rPr lang="en-US" b="1" dirty="0"/>
              <a:t>/</a:t>
            </a:r>
            <a:r>
              <a:rPr lang="en-US" b="1" dirty="0" err="1"/>
              <a:t>Sch</a:t>
            </a:r>
            <a:r>
              <a:rPr lang="en-US" b="1" dirty="0"/>
              <a:t> </a:t>
            </a:r>
            <a:r>
              <a:rPr lang="en-US" dirty="0"/>
              <a:t>and the </a:t>
            </a:r>
            <a:r>
              <a:rPr lang="en-US" b="1" dirty="0"/>
              <a:t>To </a:t>
            </a:r>
            <a:r>
              <a:rPr lang="en-US" b="1" dirty="0" err="1"/>
              <a:t>Dist</a:t>
            </a:r>
            <a:r>
              <a:rPr lang="en-US" b="1" dirty="0"/>
              <a:t>/</a:t>
            </a:r>
            <a:r>
              <a:rPr lang="en-US" b="1" dirty="0" err="1"/>
              <a:t>Sch</a:t>
            </a:r>
            <a:r>
              <a:rPr lang="en-US" b="1" dirty="0"/>
              <a:t> </a:t>
            </a:r>
            <a:r>
              <a:rPr lang="en-US" dirty="0"/>
              <a:t>must be the same or the system will change it to what is in the </a:t>
            </a:r>
            <a:r>
              <a:rPr lang="en-US" b="1" dirty="0"/>
              <a:t>From </a:t>
            </a:r>
            <a:r>
              <a:rPr lang="en-US" b="1" dirty="0" err="1"/>
              <a:t>Dist</a:t>
            </a:r>
            <a:r>
              <a:rPr lang="en-US" b="1" dirty="0"/>
              <a:t>/Sch</a:t>
            </a:r>
            <a:r>
              <a:rPr lang="en-US" dirty="0"/>
              <a:t>. </a:t>
            </a:r>
          </a:p>
          <a:p>
            <a:r>
              <a:rPr lang="en-US" b="1" dirty="0" smtClean="0"/>
              <a:t>Active </a:t>
            </a:r>
            <a:r>
              <a:rPr lang="en-US" b="1" dirty="0"/>
              <a:t>to Disposal </a:t>
            </a:r>
            <a:r>
              <a:rPr lang="en-US" dirty="0"/>
              <a:t>– the </a:t>
            </a:r>
            <a:r>
              <a:rPr lang="en-US" b="1" dirty="0"/>
              <a:t>From </a:t>
            </a:r>
            <a:r>
              <a:rPr lang="en-US" b="1" dirty="0" err="1"/>
              <a:t>Dist</a:t>
            </a:r>
            <a:r>
              <a:rPr lang="en-US" b="1" dirty="0"/>
              <a:t>/</a:t>
            </a:r>
            <a:r>
              <a:rPr lang="en-US" b="1" dirty="0" err="1"/>
              <a:t>Sch</a:t>
            </a:r>
            <a:r>
              <a:rPr lang="en-US" b="1" dirty="0"/>
              <a:t> </a:t>
            </a:r>
            <a:r>
              <a:rPr lang="en-US" dirty="0"/>
              <a:t>and the </a:t>
            </a:r>
            <a:r>
              <a:rPr lang="en-US" b="1" dirty="0"/>
              <a:t>To </a:t>
            </a:r>
            <a:r>
              <a:rPr lang="en-US" b="1" dirty="0" err="1"/>
              <a:t>Dist</a:t>
            </a:r>
            <a:r>
              <a:rPr lang="en-US" b="1" dirty="0"/>
              <a:t>/</a:t>
            </a:r>
            <a:r>
              <a:rPr lang="en-US" b="1" dirty="0" err="1"/>
              <a:t>Sch</a:t>
            </a:r>
            <a:r>
              <a:rPr lang="en-US" b="1" dirty="0"/>
              <a:t> </a:t>
            </a:r>
            <a:r>
              <a:rPr lang="en-US" dirty="0"/>
              <a:t>must be the same or the transfer option will be disabled. </a:t>
            </a:r>
          </a:p>
          <a:p>
            <a:r>
              <a:rPr lang="en-US" b="1" dirty="0" smtClean="0"/>
              <a:t>Surplus </a:t>
            </a:r>
            <a:r>
              <a:rPr lang="en-US" b="1" dirty="0"/>
              <a:t>to Active </a:t>
            </a:r>
            <a:r>
              <a:rPr lang="en-US" dirty="0"/>
              <a:t>– the </a:t>
            </a:r>
            <a:r>
              <a:rPr lang="en-US" b="1" dirty="0"/>
              <a:t>From </a:t>
            </a:r>
            <a:r>
              <a:rPr lang="en-US" b="1" dirty="0" err="1"/>
              <a:t>Dist</a:t>
            </a:r>
            <a:r>
              <a:rPr lang="en-US" b="1" dirty="0"/>
              <a:t>/</a:t>
            </a:r>
            <a:r>
              <a:rPr lang="en-US" b="1" dirty="0" err="1"/>
              <a:t>Sch</a:t>
            </a:r>
            <a:r>
              <a:rPr lang="en-US" b="1" dirty="0"/>
              <a:t> </a:t>
            </a:r>
            <a:r>
              <a:rPr lang="en-US" dirty="0"/>
              <a:t>and the </a:t>
            </a:r>
            <a:r>
              <a:rPr lang="en-US" b="1" dirty="0"/>
              <a:t>To </a:t>
            </a:r>
            <a:r>
              <a:rPr lang="en-US" b="1" dirty="0" err="1"/>
              <a:t>Dist</a:t>
            </a:r>
            <a:r>
              <a:rPr lang="en-US" b="1" dirty="0"/>
              <a:t>/</a:t>
            </a:r>
            <a:r>
              <a:rPr lang="en-US" b="1" dirty="0" err="1"/>
              <a:t>Sch</a:t>
            </a:r>
            <a:r>
              <a:rPr lang="en-US" b="1" dirty="0"/>
              <a:t> </a:t>
            </a:r>
            <a:r>
              <a:rPr lang="en-US" dirty="0"/>
              <a:t>must be the same or the transfer option will be disabled. </a:t>
            </a:r>
          </a:p>
          <a:p>
            <a:r>
              <a:rPr lang="en-US" b="1" dirty="0" smtClean="0"/>
              <a:t>Surplus </a:t>
            </a:r>
            <a:r>
              <a:rPr lang="en-US" b="1" dirty="0"/>
              <a:t>to Disposal </a:t>
            </a:r>
            <a:r>
              <a:rPr lang="en-US" dirty="0"/>
              <a:t>– the </a:t>
            </a:r>
            <a:r>
              <a:rPr lang="en-US" b="1" dirty="0"/>
              <a:t>From </a:t>
            </a:r>
            <a:r>
              <a:rPr lang="en-US" b="1" dirty="0" err="1"/>
              <a:t>Dist</a:t>
            </a:r>
            <a:r>
              <a:rPr lang="en-US" b="1" dirty="0"/>
              <a:t>/</a:t>
            </a:r>
            <a:r>
              <a:rPr lang="en-US" b="1" dirty="0" err="1"/>
              <a:t>Sch</a:t>
            </a:r>
            <a:r>
              <a:rPr lang="en-US" b="1" dirty="0"/>
              <a:t> </a:t>
            </a:r>
            <a:r>
              <a:rPr lang="en-US" dirty="0"/>
              <a:t>and the </a:t>
            </a:r>
            <a:r>
              <a:rPr lang="en-US" b="1" dirty="0"/>
              <a:t>To </a:t>
            </a:r>
            <a:r>
              <a:rPr lang="en-US" b="1" dirty="0" err="1"/>
              <a:t>Dist</a:t>
            </a:r>
            <a:r>
              <a:rPr lang="en-US" b="1" dirty="0"/>
              <a:t>/</a:t>
            </a:r>
            <a:r>
              <a:rPr lang="en-US" b="1" dirty="0" err="1"/>
              <a:t>Sch</a:t>
            </a:r>
            <a:r>
              <a:rPr lang="en-US" b="1" dirty="0"/>
              <a:t> </a:t>
            </a:r>
            <a:r>
              <a:rPr lang="en-US" dirty="0"/>
              <a:t>must be the same or the transfer option will be disabled. 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0BB74-47F1-4A92-82FB-AE640180BB05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Transfers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60961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ontent Placeholder 4"/>
          <p:cNvSpPr>
            <a:spLocks noGrp="1"/>
          </p:cNvSpPr>
          <p:nvPr>
            <p:ph idx="1"/>
          </p:nvPr>
        </p:nvSpPr>
        <p:spPr bwMode="auto">
          <a:xfrm>
            <a:off x="2895600" y="1946672"/>
            <a:ext cx="6400800" cy="362307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altLang="en-US" sz="2100" dirty="0">
                <a:latin typeface="Calibri" panose="020F0502020204030204" pitchFamily="34" charset="0"/>
              </a:rPr>
              <a:t>All Students Proficient and Showing Growth in All Assessed Areas</a:t>
            </a:r>
          </a:p>
          <a:p>
            <a:pPr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altLang="en-US" sz="2100" dirty="0">
                <a:latin typeface="Calibri" panose="020F0502020204030204" pitchFamily="34" charset="0"/>
              </a:rPr>
              <a:t>Every Student Graduates High School and is Ready for College and Career</a:t>
            </a:r>
          </a:p>
          <a:p>
            <a:pPr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altLang="en-US" sz="2100" dirty="0">
                <a:latin typeface="Calibri" panose="020F0502020204030204" pitchFamily="34" charset="0"/>
              </a:rPr>
              <a:t>Every Child Has Access to a High-Quality Early Childhood Program</a:t>
            </a:r>
          </a:p>
          <a:p>
            <a:pPr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altLang="en-US" sz="2100" dirty="0">
                <a:latin typeface="Calibri" panose="020F0502020204030204" pitchFamily="34" charset="0"/>
              </a:rPr>
              <a:t>Every School Has Effective Teachers and Leaders</a:t>
            </a:r>
          </a:p>
          <a:p>
            <a:pPr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altLang="en-US" sz="2100" b="1" dirty="0">
                <a:latin typeface="Calibri" panose="020F0502020204030204" pitchFamily="34" charset="0"/>
              </a:rPr>
              <a:t>Every Community Effectively Using a World-Class Data System to Improve Student </a:t>
            </a:r>
            <a:r>
              <a:rPr lang="en-US" altLang="en-US" sz="2100" b="1" dirty="0" smtClean="0">
                <a:latin typeface="Calibri" panose="020F0502020204030204" pitchFamily="34" charset="0"/>
              </a:rPr>
              <a:t>Outcomes</a:t>
            </a:r>
          </a:p>
          <a:p>
            <a:pPr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sz="1900" dirty="0" smtClean="0">
                <a:latin typeface="Calibri Light" panose="020F0302020204030204" pitchFamily="34" charset="0"/>
              </a:rPr>
              <a:t>Every School </a:t>
            </a:r>
            <a:r>
              <a:rPr lang="en-US" sz="1900" dirty="0">
                <a:latin typeface="Calibri Light" panose="020F0302020204030204" pitchFamily="34" charset="0"/>
              </a:rPr>
              <a:t>and District is Rated “C” or </a:t>
            </a:r>
            <a:r>
              <a:rPr lang="en-US" sz="1900" dirty="0" smtClean="0">
                <a:latin typeface="Calibri Light" panose="020F0302020204030204" pitchFamily="34" charset="0"/>
              </a:rPr>
              <a:t>Higher </a:t>
            </a:r>
            <a:endParaRPr lang="en-US" altLang="en-US" sz="1900" dirty="0" smtClean="0">
              <a:latin typeface="Calibri Light" panose="020F0302020204030204" pitchFamily="34" charset="0"/>
            </a:endParaRPr>
          </a:p>
          <a:p>
            <a:pPr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en-US" altLang="en-US" sz="2100" dirty="0">
              <a:latin typeface="Calibri" panose="020F0502020204030204" pitchFamily="34" charset="0"/>
            </a:endParaRPr>
          </a:p>
        </p:txBody>
      </p:sp>
      <p:sp>
        <p:nvSpPr>
          <p:cNvPr id="9219" name="Content Placeholder 5"/>
          <p:cNvSpPr>
            <a:spLocks noGrp="1"/>
          </p:cNvSpPr>
          <p:nvPr>
            <p:ph idx="13"/>
          </p:nvPr>
        </p:nvSpPr>
        <p:spPr bwMode="auto">
          <a:xfrm>
            <a:off x="4191000" y="1055491"/>
            <a:ext cx="6172200" cy="8001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r>
              <a:rPr lang="en-US" altLang="en-US" sz="2700" i="1" dirty="0">
                <a:latin typeface="Calibri" panose="020F0502020204030204" pitchFamily="34" charset="0"/>
              </a:rPr>
              <a:t>State Board of Education Goals</a:t>
            </a:r>
            <a:br>
              <a:rPr lang="en-US" altLang="en-US" sz="2700" i="1" dirty="0">
                <a:latin typeface="Calibri" panose="020F0502020204030204" pitchFamily="34" charset="0"/>
              </a:rPr>
            </a:br>
            <a:r>
              <a:rPr lang="en-US" altLang="en-US" sz="2700" i="1" dirty="0">
                <a:latin typeface="Calibri" panose="020F0502020204030204" pitchFamily="34" charset="0"/>
              </a:rPr>
              <a:t>5-Year Strategic Plan for 2016-2020 </a:t>
            </a:r>
          </a:p>
        </p:txBody>
      </p:sp>
      <p:sp>
        <p:nvSpPr>
          <p:cNvPr id="9220" name="Date Placeholder 1"/>
          <p:cNvSpPr>
            <a:spLocks noGrp="1"/>
          </p:cNvSpPr>
          <p:nvPr>
            <p:ph type="dt" sz="quarter" idx="14"/>
          </p:nvPr>
        </p:nvSpPr>
        <p:spPr bwMode="auto">
          <a:xfrm>
            <a:off x="2895600" y="6314811"/>
            <a:ext cx="2628900" cy="3762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557213" indent="-2143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857250" indent="-1714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200150" indent="-1714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1543050" indent="-1714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dirty="0" smtClean="0">
                <a:solidFill>
                  <a:srgbClr val="223264"/>
                </a:solidFill>
              </a:rPr>
              <a:t>©MDE – Board of Education Strategic Plan</a:t>
            </a:r>
          </a:p>
        </p:txBody>
      </p:sp>
    </p:spTree>
    <p:extLst>
      <p:ext uri="{BB962C8B-B14F-4D97-AF65-F5344CB8AC3E}">
        <p14:creationId xmlns:p14="http://schemas.microsoft.com/office/powerpoint/2010/main" val="1816087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146175"/>
            <a:ext cx="10972800" cy="4525963"/>
          </a:xfrm>
        </p:spPr>
        <p:txBody>
          <a:bodyPr/>
          <a:lstStyle/>
          <a:p>
            <a:r>
              <a:rPr lang="en-US" dirty="0" smtClean="0"/>
              <a:t>Districts are able to generate PDF copies of their various listings in TIMS.</a:t>
            </a:r>
          </a:p>
          <a:p>
            <a:pPr lvl="0"/>
            <a:r>
              <a:rPr lang="en-US" dirty="0">
                <a:solidFill>
                  <a:srgbClr val="1F497D"/>
                </a:solidFill>
              </a:rPr>
              <a:t>Textbook Coordinators can request the Status of a </a:t>
            </a:r>
            <a:r>
              <a:rPr lang="en-US" dirty="0" smtClean="0">
                <a:solidFill>
                  <a:srgbClr val="1F497D"/>
                </a:solidFill>
              </a:rPr>
              <a:t>Transfer</a:t>
            </a:r>
            <a:r>
              <a:rPr lang="en-US" dirty="0">
                <a:solidFill>
                  <a:srgbClr val="1F497D"/>
                </a:solidFill>
              </a:rPr>
              <a:t>, and Surplus Listings. 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0BB74-47F1-4A92-82FB-AE640180BB05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TIMS Reports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3741736"/>
            <a:ext cx="4432300" cy="31162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7500" y="3741736"/>
            <a:ext cx="4000500" cy="311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338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/>
          </a:p>
          <a:p>
            <a:r>
              <a:rPr lang="en-US" dirty="0"/>
              <a:t>The </a:t>
            </a:r>
            <a:r>
              <a:rPr lang="en-US" b="1" dirty="0"/>
              <a:t>Report Inventory </a:t>
            </a:r>
            <a:r>
              <a:rPr lang="en-US" dirty="0"/>
              <a:t>section contains reports for Active and Surplus by Listing, Subject, and Grade, Disposal Listing, and Transfer Listing. </a:t>
            </a:r>
          </a:p>
          <a:p>
            <a:r>
              <a:rPr lang="en-US" dirty="0" smtClean="0"/>
              <a:t>You </a:t>
            </a:r>
            <a:r>
              <a:rPr lang="en-US" dirty="0"/>
              <a:t>may run the report with just the District/School that is selected or click the box next to the school name that says </a:t>
            </a:r>
            <a:r>
              <a:rPr lang="en-US" b="1" dirty="0"/>
              <a:t>All Schools </a:t>
            </a:r>
            <a:r>
              <a:rPr lang="en-US" dirty="0"/>
              <a:t>to get a listing of all schools within your district. </a:t>
            </a:r>
          </a:p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97600" y="1358900"/>
            <a:ext cx="5384800" cy="513397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0BB74-47F1-4A92-82FB-AE640180BB05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TIMS Reports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0883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73100" y="1041401"/>
            <a:ext cx="109728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reports are generated in a new Web browser in PDF format (check Pop Up Blockers if reports do not appear).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0BB74-47F1-4A92-82FB-AE640180BB05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TIMS Reports</a:t>
            </a:r>
            <a:endParaRPr lang="en-US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2549" y="1866900"/>
            <a:ext cx="8156701" cy="499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08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212055"/>
            <a:ext cx="10972800" cy="4525963"/>
          </a:xfrm>
        </p:spPr>
        <p:txBody>
          <a:bodyPr/>
          <a:lstStyle/>
          <a:p>
            <a:r>
              <a:rPr lang="en-US" sz="2400" dirty="0"/>
              <a:t>The Security User Listing Report is a listing of all users in the district; it includes first and last name of the user, the user name, and the role of the user. </a:t>
            </a:r>
            <a:endParaRPr lang="en-US" sz="2400" dirty="0" smtClean="0"/>
          </a:p>
          <a:p>
            <a:r>
              <a:rPr lang="en-US" sz="2400" dirty="0" smtClean="0"/>
              <a:t>To </a:t>
            </a:r>
            <a:r>
              <a:rPr lang="en-US" sz="2400" dirty="0"/>
              <a:t>obtain a Security User Listing, click </a:t>
            </a:r>
            <a:r>
              <a:rPr lang="en-US" sz="2400" b="1" dirty="0"/>
              <a:t>Reports </a:t>
            </a:r>
            <a:r>
              <a:rPr lang="en-US" sz="2400" dirty="0"/>
              <a:t>and select </a:t>
            </a:r>
            <a:r>
              <a:rPr lang="en-US" sz="2400" b="1" dirty="0"/>
              <a:t>Security User Listing Report</a:t>
            </a:r>
            <a:r>
              <a:rPr lang="en-US" sz="2400" dirty="0"/>
              <a:t>. 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0BB74-47F1-4A92-82FB-AE640180BB05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Security User Listing Report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8399" y="3657600"/>
            <a:ext cx="6868801" cy="3017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02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46100" y="1146175"/>
            <a:ext cx="10972800" cy="4525963"/>
          </a:xfrm>
        </p:spPr>
        <p:txBody>
          <a:bodyPr/>
          <a:lstStyle/>
          <a:p>
            <a:r>
              <a:rPr lang="en-US" sz="2400" dirty="0" smtClean="0"/>
              <a:t>The </a:t>
            </a:r>
            <a:r>
              <a:rPr lang="en-US" sz="2400" dirty="0"/>
              <a:t>Textbook Coordinator must then select a school for which to run a report. The Run Report form will display. </a:t>
            </a:r>
          </a:p>
          <a:p>
            <a:r>
              <a:rPr lang="en-US" sz="2400" dirty="0" smtClean="0"/>
              <a:t>Click </a:t>
            </a:r>
            <a:r>
              <a:rPr lang="en-US" sz="2400" dirty="0"/>
              <a:t>the box next to the school name that says </a:t>
            </a:r>
            <a:r>
              <a:rPr lang="en-US" sz="2400" b="1" dirty="0"/>
              <a:t>All Schools </a:t>
            </a:r>
            <a:r>
              <a:rPr lang="en-US" sz="2400" dirty="0"/>
              <a:t>to get a listing of all schools within the district. 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0BB74-47F1-4A92-82FB-AE640180BB05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1F497D"/>
                </a:solidFill>
              </a:rPr>
              <a:t>Security User Listing Report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1337" y="2806700"/>
            <a:ext cx="7262326" cy="4008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760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/>
          </a:p>
          <a:p>
            <a:r>
              <a:rPr lang="en-US" dirty="0"/>
              <a:t>Textbook inventory should be entered year round! When you receive textbooks, please enter inventory into TIMS, </a:t>
            </a:r>
            <a:r>
              <a:rPr lang="en-US" b="1" dirty="0"/>
              <a:t>immediately</a:t>
            </a:r>
            <a:r>
              <a:rPr lang="en-US" dirty="0"/>
              <a:t>! </a:t>
            </a:r>
          </a:p>
          <a:p>
            <a:r>
              <a:rPr lang="en-US" dirty="0" smtClean="0"/>
              <a:t>Use </a:t>
            </a:r>
            <a:r>
              <a:rPr lang="en-US" dirty="0"/>
              <a:t>the </a:t>
            </a:r>
            <a:r>
              <a:rPr lang="en-US" dirty="0" smtClean="0"/>
              <a:t>ISBN-13 </a:t>
            </a:r>
            <a:r>
              <a:rPr lang="en-US" dirty="0"/>
              <a:t>that is located </a:t>
            </a:r>
            <a:r>
              <a:rPr lang="en-US" b="1" dirty="0"/>
              <a:t>inside </a:t>
            </a:r>
            <a:r>
              <a:rPr lang="en-US" dirty="0"/>
              <a:t>the book on the copyright page. </a:t>
            </a:r>
          </a:p>
          <a:p>
            <a:r>
              <a:rPr lang="en-US" dirty="0" smtClean="0"/>
              <a:t>Textbooks </a:t>
            </a:r>
            <a:r>
              <a:rPr lang="en-US" dirty="0"/>
              <a:t>that are </a:t>
            </a:r>
            <a:r>
              <a:rPr lang="en-US" b="1" dirty="0"/>
              <a:t>12 years or older </a:t>
            </a:r>
            <a:r>
              <a:rPr lang="en-US" dirty="0"/>
              <a:t>should not be in the </a:t>
            </a:r>
            <a:r>
              <a:rPr lang="en-US" dirty="0" smtClean="0"/>
              <a:t>Active Listing in TIMS ! </a:t>
            </a:r>
            <a:r>
              <a:rPr lang="en-US" dirty="0"/>
              <a:t>It is an Accreditation violation. These textbooks should be transferred to Disposal. </a:t>
            </a:r>
          </a:p>
          <a:p>
            <a:r>
              <a:rPr lang="en-US" b="1" dirty="0" smtClean="0"/>
              <a:t>Save </a:t>
            </a:r>
            <a:r>
              <a:rPr lang="en-US" dirty="0"/>
              <a:t>after every transaction. </a:t>
            </a:r>
            <a:endParaRPr lang="en-US" dirty="0" smtClean="0"/>
          </a:p>
          <a:p>
            <a:r>
              <a:rPr lang="en-US" dirty="0" smtClean="0"/>
              <a:t>Log out of TIMS after every 3-4 transactions to let the system refresh.</a:t>
            </a:r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0BB74-47F1-4A92-82FB-AE640180BB05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Things to Remember </a:t>
            </a:r>
            <a:r>
              <a:rPr lang="en-US" b="1" dirty="0"/>
              <a:t>i</a:t>
            </a:r>
            <a:r>
              <a:rPr lang="en-US" b="1" dirty="0" smtClean="0"/>
              <a:t>n TIMS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97964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</a:p>
          <a:p>
            <a:r>
              <a:rPr lang="en-US" dirty="0" smtClean="0"/>
              <a:t>Contact Chauncey Spears, Textbook Procurement Director </a:t>
            </a:r>
            <a:r>
              <a:rPr lang="en-US" dirty="0" smtClean="0">
                <a:hlinkClick r:id="rId2"/>
              </a:rPr>
              <a:t>crspears@mdek12.org</a:t>
            </a:r>
            <a:endParaRPr lang="en-US" dirty="0" smtClean="0"/>
          </a:p>
          <a:p>
            <a:r>
              <a:rPr lang="en-US" dirty="0" smtClean="0"/>
              <a:t>Textbook Office </a:t>
            </a:r>
            <a:r>
              <a:rPr lang="en-US" smtClean="0"/>
              <a:t>Phone 601-984-8273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 smtClean="0"/>
              <a:t>Questions and Contact Information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326072F8-373A-4C12-97E6-63A5EFCF6262}" type="slidenum">
              <a:rPr lang="en-US" altLang="en-US" smtClean="0"/>
              <a:pPr>
                <a:defRPr/>
              </a:pPr>
              <a:t>36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0525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>
                <a:latin typeface="+mn-lt"/>
                <a:ea typeface="Times New Roman" panose="02020603050405020304" pitchFamily="18" charset="0"/>
              </a:rPr>
              <a:t>19. The </a:t>
            </a:r>
            <a:r>
              <a:rPr lang="en-US" dirty="0">
                <a:latin typeface="+mn-lt"/>
                <a:ea typeface="Times New Roman" panose="02020603050405020304" pitchFamily="18" charset="0"/>
              </a:rPr>
              <a:t>school district is in compliance with state law and State Board of </a:t>
            </a:r>
            <a:r>
              <a:rPr lang="en-US" dirty="0" smtClean="0">
                <a:latin typeface="+mn-lt"/>
                <a:ea typeface="Times New Roman" panose="02020603050405020304" pitchFamily="18" charset="0"/>
              </a:rPr>
              <a:t>	Education 	policies </a:t>
            </a:r>
            <a:r>
              <a:rPr lang="en-US" dirty="0">
                <a:latin typeface="+mn-lt"/>
                <a:ea typeface="Times New Roman" panose="02020603050405020304" pitchFamily="18" charset="0"/>
              </a:rPr>
              <a:t>for state adopted textbooks. </a:t>
            </a:r>
            <a:r>
              <a:rPr lang="en-US" dirty="0" smtClean="0">
                <a:latin typeface="+mn-lt"/>
                <a:ea typeface="Times New Roman" panose="02020603050405020304" pitchFamily="18" charset="0"/>
              </a:rPr>
              <a:t> {MS Code 37-43-1, 	37-43-24, 37-43-	31(2),  3743-51, 37-9-14(2)(b), and 37-7-301(</a:t>
            </a:r>
            <a:r>
              <a:rPr lang="en-US" dirty="0" err="1" smtClean="0">
                <a:latin typeface="+mn-lt"/>
                <a:ea typeface="Times New Roman" panose="02020603050405020304" pitchFamily="18" charset="0"/>
              </a:rPr>
              <a:t>ff</a:t>
            </a:r>
            <a:r>
              <a:rPr lang="en-US" dirty="0" smtClean="0">
                <a:latin typeface="+mn-lt"/>
                <a:ea typeface="Times New Roman" panose="02020603050405020304" pitchFamily="18" charset="0"/>
              </a:rPr>
              <a:t>)} 	(7 Miss. Admin. Code Pt. 	3, Ch. 79, R. 79.1, R. 79.2) (</a:t>
            </a:r>
            <a:r>
              <a:rPr lang="en-US" dirty="0">
                <a:latin typeface="+mn-lt"/>
                <a:ea typeface="Times New Roman" panose="02020603050405020304" pitchFamily="18" charset="0"/>
              </a:rPr>
              <a:t>Refer to the Current Edition of </a:t>
            </a:r>
            <a:r>
              <a:rPr lang="en-US" i="1" dirty="0">
                <a:latin typeface="+mn-lt"/>
                <a:ea typeface="Times New Roman" panose="02020603050405020304" pitchFamily="18" charset="0"/>
              </a:rPr>
              <a:t>Textbook </a:t>
            </a:r>
            <a:r>
              <a:rPr lang="en-US" i="1" dirty="0" smtClean="0">
                <a:latin typeface="+mn-lt"/>
                <a:ea typeface="Times New Roman" panose="02020603050405020304" pitchFamily="18" charset="0"/>
              </a:rPr>
              <a:t>	Administration </a:t>
            </a:r>
            <a:r>
              <a:rPr lang="en-US" i="1" dirty="0">
                <a:latin typeface="+mn-lt"/>
                <a:ea typeface="Times New Roman" panose="02020603050405020304" pitchFamily="18" charset="0"/>
              </a:rPr>
              <a:t>Handbook Rules and Regulations</a:t>
            </a:r>
            <a:r>
              <a:rPr lang="en-US" dirty="0" smtClean="0">
                <a:latin typeface="+mn-lt"/>
                <a:ea typeface="Times New Roman" panose="02020603050405020304" pitchFamily="18" charset="0"/>
              </a:rPr>
              <a:t>.)</a:t>
            </a:r>
          </a:p>
          <a:p>
            <a:pPr marL="0" indent="0">
              <a:buNone/>
            </a:pPr>
            <a:r>
              <a:rPr lang="en-US" dirty="0" smtClean="0">
                <a:latin typeface="+mn-lt"/>
                <a:ea typeface="Times New Roman" panose="02020603050405020304" pitchFamily="18" charset="0"/>
              </a:rPr>
              <a:t>19.1 Each </a:t>
            </a:r>
            <a:r>
              <a:rPr lang="en-US" dirty="0">
                <a:latin typeface="+mn-lt"/>
                <a:ea typeface="Times New Roman" panose="02020603050405020304" pitchFamily="18" charset="0"/>
              </a:rPr>
              <a:t>school district provides student in each school with access to current or </a:t>
            </a:r>
            <a:r>
              <a:rPr lang="en-US" dirty="0" smtClean="0">
                <a:latin typeface="+mn-lt"/>
                <a:ea typeface="Times New Roman" panose="02020603050405020304" pitchFamily="18" charset="0"/>
              </a:rPr>
              <a:t>	otherwise </a:t>
            </a:r>
            <a:r>
              <a:rPr lang="en-US" dirty="0">
                <a:latin typeface="+mn-lt"/>
                <a:ea typeface="Times New Roman" panose="02020603050405020304" pitchFamily="18" charset="0"/>
              </a:rPr>
              <a:t>appropriate textbooks that are in good condition.(See glossary for </a:t>
            </a:r>
            <a:r>
              <a:rPr lang="en-US" dirty="0" smtClean="0">
                <a:latin typeface="+mn-lt"/>
                <a:ea typeface="Times New Roman" panose="02020603050405020304" pitchFamily="18" charset="0"/>
              </a:rPr>
              <a:t>	definition </a:t>
            </a:r>
            <a:r>
              <a:rPr lang="en-US" dirty="0">
                <a:latin typeface="+mn-lt"/>
                <a:ea typeface="Times New Roman" panose="02020603050405020304" pitchFamily="18" charset="0"/>
              </a:rPr>
              <a:t>of textbook. {MS Code 37-43-1, 37-914(2)(b), and 37-7-301(</a:t>
            </a:r>
            <a:r>
              <a:rPr lang="en-US" dirty="0" err="1">
                <a:latin typeface="+mn-lt"/>
                <a:ea typeface="Times New Roman" panose="02020603050405020304" pitchFamily="18" charset="0"/>
              </a:rPr>
              <a:t>ff</a:t>
            </a:r>
            <a:r>
              <a:rPr lang="en-US" dirty="0" smtClean="0">
                <a:latin typeface="+mn-lt"/>
                <a:ea typeface="Times New Roman" panose="02020603050405020304" pitchFamily="18" charset="0"/>
              </a:rPr>
              <a:t>)}</a:t>
            </a:r>
          </a:p>
          <a:p>
            <a:pPr marL="0" indent="0">
              <a:buNone/>
            </a:pPr>
            <a:r>
              <a:rPr lang="en-US" b="1" dirty="0" smtClean="0">
                <a:latin typeface="+mn-lt"/>
                <a:ea typeface="Times New Roman" panose="02020603050405020304" pitchFamily="18" charset="0"/>
              </a:rPr>
              <a:t>19.2 Each </a:t>
            </a:r>
            <a:r>
              <a:rPr lang="en-US" b="1" dirty="0">
                <a:latin typeface="+mn-lt"/>
                <a:ea typeface="Times New Roman" panose="02020603050405020304" pitchFamily="18" charset="0"/>
              </a:rPr>
              <a:t>school district shall keep an active and surplus inventory for each </a:t>
            </a:r>
            <a:r>
              <a:rPr lang="en-US" b="1" dirty="0" smtClean="0">
                <a:latin typeface="+mn-lt"/>
                <a:ea typeface="Times New Roman" panose="02020603050405020304" pitchFamily="18" charset="0"/>
              </a:rPr>
              <a:t>	school </a:t>
            </a:r>
            <a:r>
              <a:rPr lang="en-US" b="1" dirty="0">
                <a:latin typeface="+mn-lt"/>
                <a:ea typeface="Times New Roman" panose="02020603050405020304" pitchFamily="18" charset="0"/>
              </a:rPr>
              <a:t>in the district to be completed by June 15 of each year. The </a:t>
            </a:r>
            <a:r>
              <a:rPr lang="en-US" b="1" dirty="0" smtClean="0">
                <a:latin typeface="+mn-lt"/>
                <a:ea typeface="Times New Roman" panose="02020603050405020304" pitchFamily="18" charset="0"/>
              </a:rPr>
              <a:t>	district </a:t>
            </a:r>
            <a:r>
              <a:rPr lang="en-US" b="1" dirty="0">
                <a:latin typeface="+mn-lt"/>
                <a:ea typeface="Times New Roman" panose="02020603050405020304" pitchFamily="18" charset="0"/>
              </a:rPr>
              <a:t>shall report the inventory in the Textbook Inventory </a:t>
            </a:r>
            <a:r>
              <a:rPr lang="en-US" b="1" dirty="0" smtClean="0">
                <a:latin typeface="+mn-lt"/>
                <a:ea typeface="Times New Roman" panose="02020603050405020304" pitchFamily="18" charset="0"/>
              </a:rPr>
              <a:t>	Management </a:t>
            </a:r>
            <a:r>
              <a:rPr lang="en-US" b="1" dirty="0">
                <a:latin typeface="+mn-lt"/>
                <a:ea typeface="Times New Roman" panose="02020603050405020304" pitchFamily="18" charset="0"/>
              </a:rPr>
              <a:t>System.</a:t>
            </a:r>
            <a:r>
              <a:rPr lang="en-US" dirty="0">
                <a:latin typeface="+mn-lt"/>
                <a:ea typeface="Times New Roman" panose="02020603050405020304" pitchFamily="18" charset="0"/>
              </a:rPr>
              <a:t> {MS Code 37-4351} (Refer to the current edition of </a:t>
            </a:r>
            <a:r>
              <a:rPr lang="en-US" dirty="0" smtClean="0">
                <a:latin typeface="+mn-lt"/>
                <a:ea typeface="Times New Roman" panose="02020603050405020304" pitchFamily="18" charset="0"/>
              </a:rPr>
              <a:t>	the </a:t>
            </a:r>
            <a:r>
              <a:rPr lang="en-US" dirty="0">
                <a:latin typeface="+mn-lt"/>
                <a:ea typeface="Times New Roman" panose="02020603050405020304" pitchFamily="18" charset="0"/>
              </a:rPr>
              <a:t>Textbook Administration Handbook Rules and Regulations.)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 smtClean="0"/>
              <a:t>Textbook Accountability Standard 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326072F8-373A-4C12-97E6-63A5EFCF6262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6026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The </a:t>
            </a:r>
            <a:r>
              <a:rPr lang="en-US" dirty="0">
                <a:hlinkClick r:id="rId3"/>
              </a:rPr>
              <a:t>Textbook Inventory Management System (TIMS) </a:t>
            </a:r>
            <a:r>
              <a:rPr lang="en-US" dirty="0"/>
              <a:t>is the web-based inventory system for the Mississippi Department of Education – Office of Textbooks</a:t>
            </a:r>
            <a:r>
              <a:rPr lang="en-US" dirty="0" smtClean="0"/>
              <a:t>. TIMS must be accurately updated </a:t>
            </a:r>
            <a:r>
              <a:rPr lang="en-US" dirty="0"/>
              <a:t>by </a:t>
            </a:r>
            <a:r>
              <a:rPr lang="en-US" b="1" dirty="0"/>
              <a:t>June </a:t>
            </a:r>
            <a:r>
              <a:rPr lang="en-US" b="1" dirty="0" smtClean="0"/>
              <a:t>15</a:t>
            </a:r>
            <a:r>
              <a:rPr lang="en-US" b="1" baseline="30000" dirty="0" smtClean="0"/>
              <a:t>th </a:t>
            </a:r>
            <a:r>
              <a:rPr lang="en-US" dirty="0" smtClean="0"/>
              <a:t>each year. </a:t>
            </a:r>
          </a:p>
          <a:p>
            <a:r>
              <a:rPr lang="en-US" dirty="0" smtClean="0"/>
              <a:t>Textbook coordinators are responsible for documenting the Active, Surplus, and Disposal listings in TIMS for each school in the district.</a:t>
            </a:r>
          </a:p>
          <a:p>
            <a:r>
              <a:rPr lang="en-US" dirty="0" smtClean="0"/>
              <a:t>Districts determine the local procedures for documenting their textbook inventory in TIMS.</a:t>
            </a:r>
          </a:p>
          <a:p>
            <a:r>
              <a:rPr lang="en-US" dirty="0" smtClean="0">
                <a:hlinkClick r:id="rId4"/>
              </a:rPr>
              <a:t>TIMS User Manual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/>
              <a:t>TEXTBOOK INVENTORY MANAGEMENT SYSTEM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326072F8-373A-4C12-97E6-63A5EFCF6262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046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Legal Definition of a Textbook: </a:t>
            </a:r>
            <a:r>
              <a:rPr lang="en-US" i="1" u="sng" dirty="0" smtClean="0"/>
              <a:t>Any</a:t>
            </a:r>
            <a:r>
              <a:rPr lang="en-US" i="1" dirty="0" smtClean="0"/>
              <a:t> medium or manual of instruction which contains a systematic presentation of the principles of a subject and which constitutes a major instructional vehicle for that subject. </a:t>
            </a:r>
          </a:p>
          <a:p>
            <a:r>
              <a:rPr lang="en-US" i="1" dirty="0" smtClean="0"/>
              <a:t>All Textbooks/Workbooks (including consumables) that were procured with state dollars need to be documented in TIMS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Textbook Inventory Management System (TIMS)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326072F8-373A-4C12-97E6-63A5EFCF6262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8918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20711" y="1257830"/>
            <a:ext cx="8048977" cy="550015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Access </a:t>
            </a:r>
            <a:r>
              <a:rPr lang="en-US" dirty="0"/>
              <a:t>TIMS </a:t>
            </a:r>
            <a:r>
              <a:rPr lang="en-US" dirty="0" smtClean="0"/>
              <a:t>: </a:t>
            </a:r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www.mde.k12.ms.us/ESE/TAP/tims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326072F8-373A-4C12-97E6-63A5EFCF6262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0008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Enter Username, Password, (Obtain these from submission of the TIMS-2 Security Update Form) </a:t>
            </a:r>
          </a:p>
          <a:p>
            <a:r>
              <a:rPr lang="en-US" dirty="0" smtClean="0"/>
              <a:t>Database: MDED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 smtClean="0"/>
              <a:t>Log into TIMS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326072F8-373A-4C12-97E6-63A5EFCF6262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5734" y="3228622"/>
            <a:ext cx="5621866" cy="2897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33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98311" y="1118616"/>
            <a:ext cx="10972800" cy="4525963"/>
          </a:xfrm>
        </p:spPr>
        <p:txBody>
          <a:bodyPr/>
          <a:lstStyle/>
          <a:p>
            <a:r>
              <a:rPr lang="en-US" dirty="0" smtClean="0"/>
              <a:t>Textbook titles that </a:t>
            </a:r>
            <a:r>
              <a:rPr lang="en-US" u="sng" dirty="0" smtClean="0"/>
              <a:t>are</a:t>
            </a:r>
            <a:r>
              <a:rPr lang="en-US" dirty="0" smtClean="0"/>
              <a:t> State Adopted are entered into the system by the MDE.</a:t>
            </a:r>
          </a:p>
          <a:p>
            <a:r>
              <a:rPr lang="en-US" dirty="0" smtClean="0"/>
              <a:t>Textbooks that </a:t>
            </a:r>
            <a:r>
              <a:rPr lang="en-US" u="sng" dirty="0" smtClean="0"/>
              <a:t>are not </a:t>
            </a:r>
            <a:r>
              <a:rPr lang="en-US" dirty="0" smtClean="0"/>
              <a:t>State </a:t>
            </a:r>
            <a:r>
              <a:rPr lang="en-US" dirty="0"/>
              <a:t>A</a:t>
            </a:r>
            <a:r>
              <a:rPr lang="en-US" dirty="0" smtClean="0"/>
              <a:t>dopted must be entered into TIMS locally. This is done by updating the Catalog in TIMS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 smtClean="0"/>
              <a:t>Adding Books into the TIMS System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326072F8-373A-4C12-97E6-63A5EFCF6262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0097" y="3499556"/>
            <a:ext cx="7083451" cy="325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70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&amp;I April 2012">
  <a:themeElements>
    <a:clrScheme name="Custom 1">
      <a:dk1>
        <a:srgbClr val="1F497D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681</TotalTime>
  <Words>2108</Words>
  <Application>Microsoft Office PowerPoint</Application>
  <PresentationFormat>Widescreen</PresentationFormat>
  <Paragraphs>208</Paragraphs>
  <Slides>36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3" baseType="lpstr">
      <vt:lpstr>MS PGothic</vt:lpstr>
      <vt:lpstr>Arial</vt:lpstr>
      <vt:lpstr>Calibri</vt:lpstr>
      <vt:lpstr>Calibri Light</vt:lpstr>
      <vt:lpstr>Times New Roman</vt:lpstr>
      <vt:lpstr>Wingdings</vt:lpstr>
      <vt:lpstr>C&amp;I April 2012</vt:lpstr>
      <vt:lpstr>Textbook Inventory Management System (TIMS) Policies, Procedures, and Best Practices for Local Districts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Adding Books into the TIMS System </vt:lpstr>
      <vt:lpstr>Active Inventory</vt:lpstr>
      <vt:lpstr>Active Inventory</vt:lpstr>
      <vt:lpstr>Active Inventory</vt:lpstr>
      <vt:lpstr>Active Inventory</vt:lpstr>
      <vt:lpstr>Transfer Requests</vt:lpstr>
      <vt:lpstr>Active to Disposal Transfer</vt:lpstr>
      <vt:lpstr>Active to Disposal Transfer</vt:lpstr>
      <vt:lpstr>Active to Disposal</vt:lpstr>
      <vt:lpstr>Request Surplus</vt:lpstr>
      <vt:lpstr>Request Surplus</vt:lpstr>
      <vt:lpstr>Request Surplus </vt:lpstr>
      <vt:lpstr>Request Surplus</vt:lpstr>
      <vt:lpstr>Request Surplus</vt:lpstr>
      <vt:lpstr>Approve/Inquire Requested</vt:lpstr>
      <vt:lpstr>Approve/Inquire Requested </vt:lpstr>
      <vt:lpstr>Approve/Inquire Requested </vt:lpstr>
      <vt:lpstr>Approve Surplus Transfers</vt:lpstr>
      <vt:lpstr>Approve Surplus Transfers</vt:lpstr>
      <vt:lpstr>Transfers</vt:lpstr>
      <vt:lpstr>TIMS Reports</vt:lpstr>
      <vt:lpstr>TIMS Reports</vt:lpstr>
      <vt:lpstr>TIMS Reports</vt:lpstr>
      <vt:lpstr>Security User Listing Report</vt:lpstr>
      <vt:lpstr>Security User Listing Report</vt:lpstr>
      <vt:lpstr>Things to Remember in TIMS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Textbook Inventory Management System (TIMS) Policies, Procedures, and Best Practices for Local Districts</dc:title>
  <dc:creator>Chauncey Spears</dc:creator>
  <cp:lastModifiedBy>Chauncey Spears</cp:lastModifiedBy>
  <cp:revision>39</cp:revision>
  <dcterms:created xsi:type="dcterms:W3CDTF">2017-06-13T13:42:28Z</dcterms:created>
  <dcterms:modified xsi:type="dcterms:W3CDTF">2018-06-27T17:13:55Z</dcterms:modified>
</cp:coreProperties>
</file>