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ppt/charts/chart3.xml" ContentType="application/vnd.openxmlformats-officedocument.drawingml.chart+xml"/>
  <Override PartName="/ppt/notesSlides/notesSlide3.xml" ContentType="application/vnd.openxmlformats-officedocument.presentationml.notesSlide+xml"/>
  <Override PartName="/ppt/charts/chart4.xml" ContentType="application/vnd.openxmlformats-officedocument.drawingml.chart+xml"/>
  <Override PartName="/ppt/drawings/drawing2.xml" ContentType="application/vnd.openxmlformats-officedocument.drawingml.chartshapes+xml"/>
  <Override PartName="/ppt/notesSlides/notesSlide4.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drawings/drawing3.xml" ContentType="application/vnd.openxmlformats-officedocument.drawingml.chartshapes+xml"/>
  <Override PartName="/ppt/charts/chart7.xml" ContentType="application/vnd.openxmlformats-officedocument.drawingml.chart+xml"/>
  <Override PartName="/ppt/charts/chart8.xml" ContentType="application/vnd.openxmlformats-officedocument.drawingml.chart+xml"/>
  <Override PartName="/ppt/drawings/drawing4.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15"/>
  </p:notesMasterIdLst>
  <p:handoutMasterIdLst>
    <p:handoutMasterId r:id="rId16"/>
  </p:handoutMasterIdLst>
  <p:sldIdLst>
    <p:sldId id="259" r:id="rId2"/>
    <p:sldId id="264" r:id="rId3"/>
    <p:sldId id="265" r:id="rId4"/>
    <p:sldId id="266" r:id="rId5"/>
    <p:sldId id="260" r:id="rId6"/>
    <p:sldId id="267" r:id="rId7"/>
    <p:sldId id="268" r:id="rId8"/>
    <p:sldId id="261" r:id="rId9"/>
    <p:sldId id="269" r:id="rId10"/>
    <p:sldId id="270" r:id="rId11"/>
    <p:sldId id="274" r:id="rId12"/>
    <p:sldId id="271" r:id="rId13"/>
    <p:sldId id="272" r:id="rId14"/>
  </p:sldIdLst>
  <p:sldSz cx="9144000" cy="6858000" type="screen4x3"/>
  <p:notesSz cx="7010400" cy="92360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3264"/>
    <a:srgbClr val="003366"/>
    <a:srgbClr val="1B1B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86" autoAdjust="0"/>
    <p:restoredTop sz="69933" autoAdjust="0"/>
  </p:normalViewPr>
  <p:slideViewPr>
    <p:cSldViewPr>
      <p:cViewPr varScale="1">
        <p:scale>
          <a:sx n="47" d="100"/>
          <a:sy n="47" d="100"/>
        </p:scale>
        <p:origin x="1090" y="3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5" d="100"/>
          <a:sy n="45" d="100"/>
        </p:scale>
        <p:origin x="2510"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rgbClr val="001871"/>
                </a:solidFill>
              </a:defRPr>
            </a:pPr>
            <a:r>
              <a:rPr lang="en-US" dirty="0" smtClean="0">
                <a:solidFill>
                  <a:srgbClr val="001871"/>
                </a:solidFill>
              </a:rPr>
              <a:t>Average Scale Scores</a:t>
            </a:r>
            <a:endParaRPr lang="en-US" dirty="0">
              <a:solidFill>
                <a:srgbClr val="001871"/>
              </a:solidFill>
            </a:endParaRPr>
          </a:p>
        </c:rich>
      </c:tx>
      <c:layout/>
      <c:overlay val="0"/>
    </c:title>
    <c:autoTitleDeleted val="0"/>
    <c:plotArea>
      <c:layout>
        <c:manualLayout>
          <c:layoutTarget val="inner"/>
          <c:xMode val="edge"/>
          <c:yMode val="edge"/>
          <c:x val="5.9788976377952753E-2"/>
          <c:y val="0.12228225317989097"/>
          <c:w val="0.77187769028871389"/>
          <c:h val="0.78309812235009091"/>
        </c:manualLayout>
      </c:layout>
      <c:lineChart>
        <c:grouping val="standard"/>
        <c:varyColors val="0"/>
        <c:ser>
          <c:idx val="0"/>
          <c:order val="0"/>
          <c:tx>
            <c:strRef>
              <c:f>Sheet1!$B$1</c:f>
              <c:strCache>
                <c:ptCount val="1"/>
                <c:pt idx="0">
                  <c:v>National Public</c:v>
                </c:pt>
              </c:strCache>
            </c:strRef>
          </c:tx>
          <c:spPr>
            <a:ln w="44455">
              <a:solidFill>
                <a:srgbClr val="00A795"/>
              </a:solidFill>
              <a:round/>
            </a:ln>
          </c:spPr>
          <c:marker>
            <c:symbol val="circle"/>
            <c:size val="9"/>
            <c:spPr>
              <a:solidFill>
                <a:srgbClr val="00A795"/>
              </a:solidFill>
              <a:ln>
                <a:noFill/>
              </a:ln>
            </c:spPr>
          </c:marker>
          <c:dLbls>
            <c:numFmt formatCode="#,##0" sourceLinked="0"/>
            <c:spPr>
              <a:noFill/>
              <a:ln w="25403">
                <a:noFill/>
              </a:ln>
            </c:spPr>
            <c:txPr>
              <a:bodyPr/>
              <a:lstStyle/>
              <a:p>
                <a:pPr>
                  <a:defRPr sz="2000">
                    <a:solidFill>
                      <a:srgbClr val="00A795"/>
                    </a:solidFill>
                    <a:latin typeface="+mn-lt"/>
                    <a:cs typeface="Arial" pitchFamily="34" charset="0"/>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Sheet1!$A$2:$A$9</c:f>
              <c:numCache>
                <c:formatCode>General</c:formatCode>
                <c:ptCount val="8"/>
                <c:pt idx="1">
                  <c:v>2003</c:v>
                </c:pt>
                <c:pt idx="2">
                  <c:v>2005</c:v>
                </c:pt>
                <c:pt idx="3">
                  <c:v>2007</c:v>
                </c:pt>
                <c:pt idx="4">
                  <c:v>2009</c:v>
                </c:pt>
                <c:pt idx="5">
                  <c:v>2011</c:v>
                </c:pt>
                <c:pt idx="6">
                  <c:v>2013</c:v>
                </c:pt>
                <c:pt idx="7">
                  <c:v>2015</c:v>
                </c:pt>
              </c:numCache>
            </c:numRef>
          </c:cat>
          <c:val>
            <c:numRef>
              <c:f>Sheet1!$B$2:$B$9</c:f>
              <c:numCache>
                <c:formatCode>General</c:formatCode>
                <c:ptCount val="8"/>
                <c:pt idx="1">
                  <c:v>234</c:v>
                </c:pt>
                <c:pt idx="2">
                  <c:v>237</c:v>
                </c:pt>
                <c:pt idx="3">
                  <c:v>239</c:v>
                </c:pt>
                <c:pt idx="4">
                  <c:v>239</c:v>
                </c:pt>
                <c:pt idx="5">
                  <c:v>240</c:v>
                </c:pt>
                <c:pt idx="6">
                  <c:v>241</c:v>
                </c:pt>
                <c:pt idx="7">
                  <c:v>240</c:v>
                </c:pt>
              </c:numCache>
            </c:numRef>
          </c:val>
          <c:smooth val="0"/>
        </c:ser>
        <c:ser>
          <c:idx val="1"/>
          <c:order val="1"/>
          <c:tx>
            <c:strRef>
              <c:f>Sheet1!$C$1</c:f>
              <c:strCache>
                <c:ptCount val="1"/>
                <c:pt idx="0">
                  <c:v>State</c:v>
                </c:pt>
              </c:strCache>
            </c:strRef>
          </c:tx>
          <c:spPr>
            <a:ln w="44455">
              <a:solidFill>
                <a:srgbClr val="001871"/>
              </a:solidFill>
            </a:ln>
          </c:spPr>
          <c:marker>
            <c:symbol val="circle"/>
            <c:size val="9"/>
            <c:spPr>
              <a:solidFill>
                <a:srgbClr val="001871"/>
              </a:solidFill>
              <a:ln>
                <a:noFill/>
              </a:ln>
            </c:spPr>
          </c:marker>
          <c:dLbls>
            <c:dLbl>
              <c:idx val="1"/>
              <c:layout>
                <c:manualLayout>
                  <c:x val="-4.5312598425196866E-2"/>
                  <c:y val="4.230769230769221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5312598425196852E-2"/>
                  <c:y val="5.512820512820503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5312598425196852E-2"/>
                  <c:y val="5.256410256410246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4.5312598425196915E-2"/>
                  <c:y val="5.512820512820503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4.3645931758530307E-2"/>
                  <c:y val="5.769230769230759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4.5312598425196852E-2"/>
                  <c:y val="5.512820512820503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4.1979265091863519E-2"/>
                  <c:y val="7.051282051282041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numFmt formatCode="0" sourceLinked="0"/>
            <c:spPr>
              <a:noFill/>
              <a:ln w="25403">
                <a:noFill/>
              </a:ln>
            </c:spPr>
            <c:txPr>
              <a:bodyPr/>
              <a:lstStyle/>
              <a:p>
                <a:pPr>
                  <a:defRPr sz="2000">
                    <a:solidFill>
                      <a:srgbClr val="001871"/>
                    </a:solidFill>
                    <a:latin typeface="+mn-lt"/>
                    <a:cs typeface="Arial"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Sheet1!$A$2:$A$9</c:f>
              <c:numCache>
                <c:formatCode>General</c:formatCode>
                <c:ptCount val="8"/>
                <c:pt idx="1">
                  <c:v>2003</c:v>
                </c:pt>
                <c:pt idx="2">
                  <c:v>2005</c:v>
                </c:pt>
                <c:pt idx="3">
                  <c:v>2007</c:v>
                </c:pt>
                <c:pt idx="4">
                  <c:v>2009</c:v>
                </c:pt>
                <c:pt idx="5">
                  <c:v>2011</c:v>
                </c:pt>
                <c:pt idx="6">
                  <c:v>2013</c:v>
                </c:pt>
                <c:pt idx="7">
                  <c:v>2015</c:v>
                </c:pt>
              </c:numCache>
            </c:numRef>
          </c:cat>
          <c:val>
            <c:numRef>
              <c:f>Sheet1!$C$2:$C$9</c:f>
              <c:numCache>
                <c:formatCode>General</c:formatCode>
                <c:ptCount val="8"/>
                <c:pt idx="1">
                  <c:v>223</c:v>
                </c:pt>
                <c:pt idx="2">
                  <c:v>227</c:v>
                </c:pt>
                <c:pt idx="3">
                  <c:v>228</c:v>
                </c:pt>
                <c:pt idx="4">
                  <c:v>227</c:v>
                </c:pt>
                <c:pt idx="5">
                  <c:v>230</c:v>
                </c:pt>
                <c:pt idx="6">
                  <c:v>231</c:v>
                </c:pt>
                <c:pt idx="7">
                  <c:v>234</c:v>
                </c:pt>
              </c:numCache>
            </c:numRef>
          </c:val>
          <c:smooth val="0"/>
        </c:ser>
        <c:dLbls>
          <c:showLegendKey val="0"/>
          <c:showVal val="0"/>
          <c:showCatName val="0"/>
          <c:showSerName val="0"/>
          <c:showPercent val="0"/>
          <c:showBubbleSize val="0"/>
        </c:dLbls>
        <c:marker val="1"/>
        <c:smooth val="0"/>
        <c:axId val="268365592"/>
        <c:axId val="268366376"/>
      </c:lineChart>
      <c:catAx>
        <c:axId val="268365592"/>
        <c:scaling>
          <c:orientation val="minMax"/>
        </c:scaling>
        <c:delete val="0"/>
        <c:axPos val="b"/>
        <c:numFmt formatCode="General" sourceLinked="1"/>
        <c:majorTickMark val="out"/>
        <c:minorTickMark val="none"/>
        <c:tickLblPos val="nextTo"/>
        <c:txPr>
          <a:bodyPr/>
          <a:lstStyle/>
          <a:p>
            <a:pPr>
              <a:defRPr sz="1600" b="0">
                <a:solidFill>
                  <a:srgbClr val="001871"/>
                </a:solidFill>
                <a:latin typeface="+mn-lt"/>
                <a:cs typeface="Arial" pitchFamily="34" charset="0"/>
              </a:defRPr>
            </a:pPr>
            <a:endParaRPr lang="en-US"/>
          </a:p>
        </c:txPr>
        <c:crossAx val="268366376"/>
        <c:crosses val="autoZero"/>
        <c:auto val="1"/>
        <c:lblAlgn val="ctr"/>
        <c:lblOffset val="100"/>
        <c:noMultiLvlLbl val="0"/>
      </c:catAx>
      <c:valAx>
        <c:axId val="268366376"/>
        <c:scaling>
          <c:orientation val="minMax"/>
          <c:max val="260"/>
          <c:min val="210"/>
        </c:scaling>
        <c:delete val="0"/>
        <c:axPos val="l"/>
        <c:numFmt formatCode="General" sourceLinked="1"/>
        <c:majorTickMark val="out"/>
        <c:minorTickMark val="none"/>
        <c:tickLblPos val="nextTo"/>
        <c:txPr>
          <a:bodyPr/>
          <a:lstStyle/>
          <a:p>
            <a:pPr>
              <a:defRPr sz="1200">
                <a:solidFill>
                  <a:srgbClr val="001871"/>
                </a:solidFill>
                <a:latin typeface="+mn-lt"/>
                <a:cs typeface="Arial" pitchFamily="34" charset="0"/>
              </a:defRPr>
            </a:pPr>
            <a:endParaRPr lang="en-US"/>
          </a:p>
        </c:txPr>
        <c:crossAx val="268365592"/>
        <c:crosses val="autoZero"/>
        <c:crossBetween val="midCat"/>
      </c:valAx>
      <c:spPr>
        <a:noFill/>
        <a:ln w="25403">
          <a:noFill/>
        </a:ln>
      </c:spPr>
    </c:plotArea>
    <c:legend>
      <c:legendPos val="t"/>
      <c:layout/>
      <c:overlay val="0"/>
      <c:txPr>
        <a:bodyPr/>
        <a:lstStyle/>
        <a:p>
          <a:pPr>
            <a:defRPr sz="1600" b="0">
              <a:solidFill>
                <a:srgbClr val="001871"/>
              </a:solidFill>
              <a:latin typeface="+mn-lt"/>
              <a:cs typeface="Arial" pitchFamily="34" charset="0"/>
            </a:defRPr>
          </a:pPr>
          <a:endParaRPr lang="en-US"/>
        </a:p>
      </c:txPr>
    </c:legend>
    <c:plotVisOnly val="1"/>
    <c:dispBlanksAs val="gap"/>
    <c:showDLblsOverMax val="0"/>
  </c:chart>
  <c:spPr>
    <a:solidFill>
      <a:srgbClr val="FFFFFF"/>
    </a:solidFill>
    <a:ln w="19050">
      <a:solidFill>
        <a:srgbClr val="B3AB9F"/>
      </a:solidFill>
    </a:ln>
  </c:spPr>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rgbClr val="001871"/>
                </a:solidFill>
              </a:defRPr>
            </a:pPr>
            <a:r>
              <a:rPr lang="en-US" dirty="0" smtClean="0">
                <a:solidFill>
                  <a:srgbClr val="001871"/>
                </a:solidFill>
              </a:rPr>
              <a:t>Economically</a:t>
            </a:r>
            <a:r>
              <a:rPr lang="en-US" baseline="0" dirty="0" smtClean="0">
                <a:solidFill>
                  <a:srgbClr val="001871"/>
                </a:solidFill>
              </a:rPr>
              <a:t> Disadvantaged</a:t>
            </a:r>
            <a:endParaRPr lang="en-US" dirty="0">
              <a:solidFill>
                <a:srgbClr val="001871"/>
              </a:solidFill>
            </a:endParaRPr>
          </a:p>
        </c:rich>
      </c:tx>
      <c:layout/>
      <c:overlay val="0"/>
    </c:title>
    <c:autoTitleDeleted val="0"/>
    <c:plotArea>
      <c:layout/>
      <c:lineChart>
        <c:grouping val="standard"/>
        <c:varyColors val="0"/>
        <c:ser>
          <c:idx val="0"/>
          <c:order val="0"/>
          <c:tx>
            <c:strRef>
              <c:f>Sheet1!$B$1</c:f>
              <c:strCache>
                <c:ptCount val="1"/>
                <c:pt idx="0">
                  <c:v>Not Eligible</c:v>
                </c:pt>
              </c:strCache>
            </c:strRef>
          </c:tx>
          <c:spPr>
            <a:ln w="31750">
              <a:solidFill>
                <a:srgbClr val="001871"/>
              </a:solidFill>
            </a:ln>
          </c:spPr>
          <c:marker>
            <c:symbol val="circle"/>
            <c:size val="7"/>
            <c:spPr>
              <a:solidFill>
                <a:srgbClr val="001871"/>
              </a:solidFill>
              <a:ln>
                <a:noFill/>
              </a:ln>
            </c:spPr>
          </c:marker>
          <c:dPt>
            <c:idx val="5"/>
            <c:bubble3D val="0"/>
            <c:spPr>
              <a:ln w="31750">
                <a:solidFill>
                  <a:srgbClr val="001871"/>
                </a:solidFill>
              </a:ln>
            </c:spPr>
          </c:dPt>
          <c:dPt>
            <c:idx val="6"/>
            <c:bubble3D val="0"/>
            <c:spPr>
              <a:ln w="31750">
                <a:solidFill>
                  <a:srgbClr val="001871"/>
                </a:solidFill>
              </a:ln>
            </c:spPr>
          </c:dPt>
          <c:dLbls>
            <c:numFmt formatCode="#,##0" sourceLinked="0"/>
            <c:spPr>
              <a:noFill/>
              <a:ln w="25383">
                <a:noFill/>
              </a:ln>
            </c:spPr>
            <c:txPr>
              <a:bodyPr/>
              <a:lstStyle/>
              <a:p>
                <a:pPr>
                  <a:defRPr sz="1600">
                    <a:solidFill>
                      <a:srgbClr val="001871"/>
                    </a:solidFill>
                    <a:latin typeface="+mn-lt"/>
                    <a:cs typeface="Arial"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Sheet1!$A$2:$A$16</c:f>
              <c:numCache>
                <c:formatCode>General</c:formatCode>
                <c:ptCount val="15"/>
                <c:pt idx="0">
                  <c:v>2003</c:v>
                </c:pt>
                <c:pt idx="1">
                  <c:v>2005</c:v>
                </c:pt>
                <c:pt idx="2">
                  <c:v>2007</c:v>
                </c:pt>
                <c:pt idx="3">
                  <c:v>2009</c:v>
                </c:pt>
                <c:pt idx="4">
                  <c:v>2011</c:v>
                </c:pt>
                <c:pt idx="5">
                  <c:v>2013</c:v>
                </c:pt>
                <c:pt idx="6">
                  <c:v>2015</c:v>
                </c:pt>
                <c:pt idx="8">
                  <c:v>2003</c:v>
                </c:pt>
                <c:pt idx="9">
                  <c:v>2005</c:v>
                </c:pt>
                <c:pt idx="10">
                  <c:v>2007</c:v>
                </c:pt>
                <c:pt idx="11">
                  <c:v>2009</c:v>
                </c:pt>
                <c:pt idx="12">
                  <c:v>2011</c:v>
                </c:pt>
                <c:pt idx="13">
                  <c:v>2013</c:v>
                </c:pt>
                <c:pt idx="14">
                  <c:v>2015</c:v>
                </c:pt>
              </c:numCache>
            </c:numRef>
          </c:cat>
          <c:val>
            <c:numRef>
              <c:f>Sheet1!$B$2:$B$16</c:f>
              <c:numCache>
                <c:formatCode>0</c:formatCode>
                <c:ptCount val="15"/>
                <c:pt idx="0">
                  <c:v>244.34100086058899</c:v>
                </c:pt>
                <c:pt idx="1">
                  <c:v>247.52106066703101</c:v>
                </c:pt>
                <c:pt idx="2">
                  <c:v>249.24640644433401</c:v>
                </c:pt>
                <c:pt idx="3">
                  <c:v>250.00848294107701</c:v>
                </c:pt>
                <c:pt idx="4">
                  <c:v>252.12880753837501</c:v>
                </c:pt>
                <c:pt idx="5">
                  <c:v>253.97963137141801</c:v>
                </c:pt>
                <c:pt idx="6">
                  <c:v>253.15461421336201</c:v>
                </c:pt>
                <c:pt idx="8">
                  <c:v>238</c:v>
                </c:pt>
                <c:pt idx="9">
                  <c:v>241</c:v>
                </c:pt>
                <c:pt idx="10">
                  <c:v>241</c:v>
                </c:pt>
                <c:pt idx="11">
                  <c:v>242</c:v>
                </c:pt>
                <c:pt idx="12">
                  <c:v>246</c:v>
                </c:pt>
                <c:pt idx="13">
                  <c:v>248</c:v>
                </c:pt>
                <c:pt idx="14">
                  <c:v>250</c:v>
                </c:pt>
              </c:numCache>
            </c:numRef>
          </c:val>
          <c:smooth val="0"/>
        </c:ser>
        <c:ser>
          <c:idx val="1"/>
          <c:order val="1"/>
          <c:tx>
            <c:strRef>
              <c:f>Sheet1!$C$1</c:f>
              <c:strCache>
                <c:ptCount val="1"/>
                <c:pt idx="0">
                  <c:v>Eligible</c:v>
                </c:pt>
              </c:strCache>
            </c:strRef>
          </c:tx>
          <c:spPr>
            <a:ln w="31750">
              <a:solidFill>
                <a:srgbClr val="00A795"/>
              </a:solidFill>
            </a:ln>
          </c:spPr>
          <c:marker>
            <c:symbol val="circle"/>
            <c:size val="7"/>
            <c:spPr>
              <a:solidFill>
                <a:srgbClr val="00A795"/>
              </a:solidFill>
              <a:ln>
                <a:noFill/>
              </a:ln>
            </c:spPr>
          </c:marker>
          <c:dPt>
            <c:idx val="5"/>
            <c:bubble3D val="0"/>
          </c:dPt>
          <c:dPt>
            <c:idx val="6"/>
            <c:bubble3D val="0"/>
          </c:dPt>
          <c:dLbls>
            <c:numFmt formatCode="#,##0" sourceLinked="0"/>
            <c:spPr>
              <a:noFill/>
              <a:ln w="25383">
                <a:noFill/>
              </a:ln>
            </c:spPr>
            <c:txPr>
              <a:bodyPr/>
              <a:lstStyle/>
              <a:p>
                <a:pPr>
                  <a:defRPr sz="1600">
                    <a:solidFill>
                      <a:srgbClr val="00A795"/>
                    </a:solidFill>
                    <a:latin typeface="+mn-lt"/>
                    <a:cs typeface="Arial" pitchFamily="34" charset="0"/>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Sheet1!$A$2:$A$16</c:f>
              <c:numCache>
                <c:formatCode>General</c:formatCode>
                <c:ptCount val="15"/>
                <c:pt idx="0">
                  <c:v>2003</c:v>
                </c:pt>
                <c:pt idx="1">
                  <c:v>2005</c:v>
                </c:pt>
                <c:pt idx="2">
                  <c:v>2007</c:v>
                </c:pt>
                <c:pt idx="3">
                  <c:v>2009</c:v>
                </c:pt>
                <c:pt idx="4">
                  <c:v>2011</c:v>
                </c:pt>
                <c:pt idx="5">
                  <c:v>2013</c:v>
                </c:pt>
                <c:pt idx="6">
                  <c:v>2015</c:v>
                </c:pt>
                <c:pt idx="8">
                  <c:v>2003</c:v>
                </c:pt>
                <c:pt idx="9">
                  <c:v>2005</c:v>
                </c:pt>
                <c:pt idx="10">
                  <c:v>2007</c:v>
                </c:pt>
                <c:pt idx="11">
                  <c:v>2009</c:v>
                </c:pt>
                <c:pt idx="12">
                  <c:v>2011</c:v>
                </c:pt>
                <c:pt idx="13">
                  <c:v>2013</c:v>
                </c:pt>
                <c:pt idx="14">
                  <c:v>2015</c:v>
                </c:pt>
              </c:numCache>
            </c:numRef>
          </c:cat>
          <c:val>
            <c:numRef>
              <c:f>Sheet1!$C$2:$C$16</c:f>
              <c:numCache>
                <c:formatCode>0</c:formatCode>
                <c:ptCount val="15"/>
                <c:pt idx="0">
                  <c:v>221.53210622734301</c:v>
                </c:pt>
                <c:pt idx="1">
                  <c:v>225.23896059011699</c:v>
                </c:pt>
                <c:pt idx="2">
                  <c:v>227.09196529551201</c:v>
                </c:pt>
                <c:pt idx="3">
                  <c:v>227.520169240478</c:v>
                </c:pt>
                <c:pt idx="4">
                  <c:v>229.22300659828801</c:v>
                </c:pt>
                <c:pt idx="5">
                  <c:v>230.19614007323801</c:v>
                </c:pt>
                <c:pt idx="6">
                  <c:v>229.26918791902801</c:v>
                </c:pt>
                <c:pt idx="8">
                  <c:v>216</c:v>
                </c:pt>
                <c:pt idx="9">
                  <c:v>221</c:v>
                </c:pt>
                <c:pt idx="10">
                  <c:v>222</c:v>
                </c:pt>
                <c:pt idx="11">
                  <c:v>221</c:v>
                </c:pt>
                <c:pt idx="12">
                  <c:v>224</c:v>
                </c:pt>
                <c:pt idx="13">
                  <c:v>226</c:v>
                </c:pt>
                <c:pt idx="14">
                  <c:v>229</c:v>
                </c:pt>
              </c:numCache>
            </c:numRef>
          </c:val>
          <c:smooth val="0"/>
        </c:ser>
        <c:ser>
          <c:idx val="2"/>
          <c:order val="2"/>
          <c:tx>
            <c:strRef>
              <c:f>Sheet1!$D$1</c:f>
              <c:strCache>
                <c:ptCount val="1"/>
                <c:pt idx="0">
                  <c:v>Average for Data Labels</c:v>
                </c:pt>
              </c:strCache>
            </c:strRef>
          </c:tx>
          <c:spPr>
            <a:ln>
              <a:noFill/>
            </a:ln>
          </c:spPr>
          <c:marker>
            <c:symbol val="none"/>
          </c:marker>
          <c:dLbls>
            <c:dLbl>
              <c:idx val="0"/>
              <c:layout/>
              <c:tx>
                <c:rich>
                  <a:bodyPr/>
                  <a:lstStyle/>
                  <a:p>
                    <a:r>
                      <a:rPr lang="en-US" dirty="0" smtClean="0">
                        <a:solidFill>
                          <a:srgbClr val="001871"/>
                        </a:solidFill>
                      </a:rPr>
                      <a:t>22</a:t>
                    </a:r>
                    <a:endParaRPr lang="en-US" dirty="0" smtClean="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1"/>
              <c:layout/>
              <c:tx>
                <c:rich>
                  <a:bodyPr/>
                  <a:lstStyle/>
                  <a:p>
                    <a:r>
                      <a:rPr lang="en-US" dirty="0" smtClean="0">
                        <a:solidFill>
                          <a:srgbClr val="001871"/>
                        </a:solidFill>
                      </a:rPr>
                      <a:t>23</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2"/>
              <c:layout/>
              <c:tx>
                <c:rich>
                  <a:bodyPr/>
                  <a:lstStyle/>
                  <a:p>
                    <a:r>
                      <a:rPr lang="en-US" dirty="0" smtClean="0">
                        <a:solidFill>
                          <a:srgbClr val="001871"/>
                        </a:solidFill>
                      </a:rPr>
                      <a:t>22</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3"/>
              <c:layout/>
              <c:tx>
                <c:rich>
                  <a:bodyPr/>
                  <a:lstStyle/>
                  <a:p>
                    <a:r>
                      <a:rPr lang="en-US" dirty="0" smtClean="0">
                        <a:solidFill>
                          <a:srgbClr val="001871"/>
                        </a:solidFill>
                      </a:rPr>
                      <a:t>22</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4"/>
              <c:layout/>
              <c:tx>
                <c:rich>
                  <a:bodyPr/>
                  <a:lstStyle/>
                  <a:p>
                    <a:r>
                      <a:rPr lang="en-US" dirty="0" smtClean="0">
                        <a:solidFill>
                          <a:srgbClr val="001871"/>
                        </a:solidFill>
                      </a:rPr>
                      <a:t>23</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5"/>
              <c:layout/>
              <c:tx>
                <c:rich>
                  <a:bodyPr/>
                  <a:lstStyle/>
                  <a:p>
                    <a:r>
                      <a:rPr lang="en-US" smtClean="0">
                        <a:solidFill>
                          <a:srgbClr val="001871"/>
                        </a:solidFill>
                      </a:rPr>
                      <a:t>24</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6"/>
              <c:layout/>
              <c:tx>
                <c:rich>
                  <a:bodyPr/>
                  <a:lstStyle/>
                  <a:p>
                    <a:r>
                      <a:rPr lang="en-US" dirty="0" smtClean="0">
                        <a:solidFill>
                          <a:srgbClr val="001871"/>
                        </a:solidFill>
                      </a:rPr>
                      <a:t>24</a:t>
                    </a:r>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7"/>
              <c:tx>
                <c:rich>
                  <a:bodyPr/>
                  <a:lstStyle/>
                  <a:p>
                    <a:r>
                      <a:rPr lang="en-US" dirty="0" smtClean="0">
                        <a:solidFill>
                          <a:srgbClr val="001871"/>
                        </a:solidFill>
                      </a:rPr>
                      <a:t>#</a:t>
                    </a:r>
                    <a:endParaRPr lang="en-US" dirty="0"/>
                  </a:p>
                </c:rich>
              </c:tx>
              <c:dLblPos val="r"/>
              <c:showLegendKey val="0"/>
              <c:showVal val="0"/>
              <c:showCatName val="0"/>
              <c:showSerName val="0"/>
              <c:showPercent val="0"/>
              <c:showBubbleSize val="0"/>
              <c:extLst>
                <c:ext xmlns:c15="http://schemas.microsoft.com/office/drawing/2012/chart" uri="{CE6537A1-D6FC-4f65-9D91-7224C49458BB}"/>
              </c:extLst>
            </c:dLbl>
            <c:dLbl>
              <c:idx val="8"/>
              <c:layout/>
              <c:tx>
                <c:rich>
                  <a:bodyPr/>
                  <a:lstStyle/>
                  <a:p>
                    <a:r>
                      <a:rPr lang="en-US" dirty="0" smtClean="0">
                        <a:solidFill>
                          <a:srgbClr val="001871"/>
                        </a:solidFill>
                      </a:rPr>
                      <a:t>22</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9"/>
              <c:layout/>
              <c:tx>
                <c:rich>
                  <a:bodyPr/>
                  <a:lstStyle/>
                  <a:p>
                    <a:r>
                      <a:rPr lang="en-US" dirty="0" smtClean="0">
                        <a:solidFill>
                          <a:srgbClr val="001871"/>
                        </a:solidFill>
                      </a:rPr>
                      <a:t>20</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10"/>
              <c:layout/>
              <c:tx>
                <c:rich>
                  <a:bodyPr/>
                  <a:lstStyle/>
                  <a:p>
                    <a:r>
                      <a:rPr lang="en-US" dirty="0" smtClean="0">
                        <a:solidFill>
                          <a:srgbClr val="001871"/>
                        </a:solidFill>
                      </a:rPr>
                      <a:t>19</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11"/>
              <c:layout/>
              <c:tx>
                <c:rich>
                  <a:bodyPr anchorCtr="0"/>
                  <a:lstStyle/>
                  <a:p>
                    <a:pPr algn="l">
                      <a:defRPr>
                        <a:solidFill>
                          <a:srgbClr val="001871"/>
                        </a:solidFill>
                      </a:defRPr>
                    </a:pPr>
                    <a:r>
                      <a:rPr lang="en-US" dirty="0" smtClean="0">
                        <a:solidFill>
                          <a:srgbClr val="001871"/>
                        </a:solidFill>
                      </a:rPr>
                      <a:t>21</a:t>
                    </a:r>
                    <a:endParaRPr lang="en-US" dirty="0"/>
                  </a:p>
                </c:rich>
              </c:tx>
              <c:spPr>
                <a:noFill/>
              </c:spPr>
              <c:dLblPos val="r"/>
              <c:showLegendKey val="0"/>
              <c:showVal val="0"/>
              <c:showCatName val="0"/>
              <c:showSerName val="0"/>
              <c:showPercent val="0"/>
              <c:showBubbleSize val="0"/>
              <c:extLst>
                <c:ext xmlns:c15="http://schemas.microsoft.com/office/drawing/2012/chart" uri="{CE6537A1-D6FC-4f65-9D91-7224C49458BB}">
                  <c15:layout/>
                </c:ext>
              </c:extLst>
            </c:dLbl>
            <c:dLbl>
              <c:idx val="12"/>
              <c:layout/>
              <c:tx>
                <c:rich>
                  <a:bodyPr/>
                  <a:lstStyle/>
                  <a:p>
                    <a:r>
                      <a:rPr lang="en-US" dirty="0" smtClean="0">
                        <a:solidFill>
                          <a:srgbClr val="001871"/>
                        </a:solidFill>
                      </a:rPr>
                      <a:t>22</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13"/>
              <c:layout/>
              <c:tx>
                <c:rich>
                  <a:bodyPr/>
                  <a:lstStyle/>
                  <a:p>
                    <a:r>
                      <a:rPr lang="en-US" dirty="0" smtClean="0">
                        <a:solidFill>
                          <a:srgbClr val="001871"/>
                        </a:solidFill>
                      </a:rPr>
                      <a:t>22</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14"/>
              <c:layout/>
              <c:tx>
                <c:rich>
                  <a:bodyPr/>
                  <a:lstStyle/>
                  <a:p>
                    <a:r>
                      <a:rPr lang="en-US" dirty="0" smtClean="0">
                        <a:solidFill>
                          <a:srgbClr val="001871"/>
                        </a:solidFill>
                      </a:rPr>
                      <a:t>21</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spPr>
              <a:noFill/>
            </c:spPr>
            <c:txPr>
              <a:bodyPr/>
              <a:lstStyle/>
              <a:p>
                <a:pPr>
                  <a:defRPr>
                    <a:solidFill>
                      <a:srgbClr val="001871"/>
                    </a:solidFill>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Sheet1!$A$2:$A$16</c:f>
              <c:numCache>
                <c:formatCode>General</c:formatCode>
                <c:ptCount val="15"/>
                <c:pt idx="0">
                  <c:v>2003</c:v>
                </c:pt>
                <c:pt idx="1">
                  <c:v>2005</c:v>
                </c:pt>
                <c:pt idx="2">
                  <c:v>2007</c:v>
                </c:pt>
                <c:pt idx="3">
                  <c:v>2009</c:v>
                </c:pt>
                <c:pt idx="4">
                  <c:v>2011</c:v>
                </c:pt>
                <c:pt idx="5">
                  <c:v>2013</c:v>
                </c:pt>
                <c:pt idx="6">
                  <c:v>2015</c:v>
                </c:pt>
                <c:pt idx="8">
                  <c:v>2003</c:v>
                </c:pt>
                <c:pt idx="9">
                  <c:v>2005</c:v>
                </c:pt>
                <c:pt idx="10">
                  <c:v>2007</c:v>
                </c:pt>
                <c:pt idx="11">
                  <c:v>2009</c:v>
                </c:pt>
                <c:pt idx="12">
                  <c:v>2011</c:v>
                </c:pt>
                <c:pt idx="13">
                  <c:v>2013</c:v>
                </c:pt>
                <c:pt idx="14">
                  <c:v>2015</c:v>
                </c:pt>
              </c:numCache>
            </c:numRef>
          </c:cat>
          <c:val>
            <c:numRef>
              <c:f>Sheet1!$D$2:$D$16</c:f>
              <c:numCache>
                <c:formatCode>0</c:formatCode>
                <c:ptCount val="15"/>
                <c:pt idx="0">
                  <c:v>232.936553543966</c:v>
                </c:pt>
                <c:pt idx="1">
                  <c:v>236.38001062857398</c:v>
                </c:pt>
                <c:pt idx="2">
                  <c:v>238.16918586992301</c:v>
                </c:pt>
                <c:pt idx="3">
                  <c:v>238.7643260907775</c:v>
                </c:pt>
                <c:pt idx="4">
                  <c:v>240.67590706833153</c:v>
                </c:pt>
                <c:pt idx="5">
                  <c:v>242.087885722328</c:v>
                </c:pt>
                <c:pt idx="6">
                  <c:v>241.21190106619503</c:v>
                </c:pt>
                <c:pt idx="8">
                  <c:v>227</c:v>
                </c:pt>
                <c:pt idx="9">
                  <c:v>231</c:v>
                </c:pt>
                <c:pt idx="10">
                  <c:v>231.5</c:v>
                </c:pt>
                <c:pt idx="11">
                  <c:v>231.5</c:v>
                </c:pt>
                <c:pt idx="12">
                  <c:v>235</c:v>
                </c:pt>
                <c:pt idx="13">
                  <c:v>237</c:v>
                </c:pt>
                <c:pt idx="14">
                  <c:v>239.5</c:v>
                </c:pt>
              </c:numCache>
            </c:numRef>
          </c:val>
          <c:smooth val="0"/>
        </c:ser>
        <c:dLbls>
          <c:showLegendKey val="0"/>
          <c:showVal val="0"/>
          <c:showCatName val="0"/>
          <c:showSerName val="0"/>
          <c:showPercent val="0"/>
          <c:showBubbleSize val="0"/>
        </c:dLbls>
        <c:hiLowLines>
          <c:spPr>
            <a:ln w="25383">
              <a:solidFill>
                <a:srgbClr val="B3AB9F"/>
              </a:solidFill>
              <a:prstDash val="dash"/>
            </a:ln>
          </c:spPr>
        </c:hiLowLines>
        <c:marker val="1"/>
        <c:smooth val="0"/>
        <c:axId val="268364416"/>
        <c:axId val="268365984"/>
      </c:lineChart>
      <c:catAx>
        <c:axId val="268364416"/>
        <c:scaling>
          <c:orientation val="minMax"/>
        </c:scaling>
        <c:delete val="0"/>
        <c:axPos val="b"/>
        <c:numFmt formatCode="General" sourceLinked="1"/>
        <c:majorTickMark val="out"/>
        <c:minorTickMark val="none"/>
        <c:tickLblPos val="nextTo"/>
        <c:txPr>
          <a:bodyPr/>
          <a:lstStyle/>
          <a:p>
            <a:pPr>
              <a:defRPr sz="1400" b="0">
                <a:solidFill>
                  <a:srgbClr val="001871"/>
                </a:solidFill>
                <a:latin typeface="+mn-lt"/>
                <a:cs typeface="Arial" pitchFamily="34" charset="0"/>
              </a:defRPr>
            </a:pPr>
            <a:endParaRPr lang="en-US"/>
          </a:p>
        </c:txPr>
        <c:crossAx val="268365984"/>
        <c:crosses val="autoZero"/>
        <c:auto val="1"/>
        <c:lblAlgn val="ctr"/>
        <c:lblOffset val="100"/>
        <c:noMultiLvlLbl val="0"/>
      </c:catAx>
      <c:valAx>
        <c:axId val="268365984"/>
        <c:scaling>
          <c:orientation val="minMax"/>
          <c:min val="200"/>
        </c:scaling>
        <c:delete val="0"/>
        <c:axPos val="l"/>
        <c:numFmt formatCode="0" sourceLinked="1"/>
        <c:majorTickMark val="out"/>
        <c:minorTickMark val="none"/>
        <c:tickLblPos val="nextTo"/>
        <c:txPr>
          <a:bodyPr/>
          <a:lstStyle/>
          <a:p>
            <a:pPr>
              <a:defRPr sz="1199">
                <a:solidFill>
                  <a:srgbClr val="001871"/>
                </a:solidFill>
                <a:latin typeface="+mn-lt"/>
                <a:cs typeface="Arial" pitchFamily="34" charset="0"/>
              </a:defRPr>
            </a:pPr>
            <a:endParaRPr lang="en-US"/>
          </a:p>
        </c:txPr>
        <c:crossAx val="268364416"/>
        <c:crosses val="autoZero"/>
        <c:crossBetween val="between"/>
      </c:valAx>
      <c:spPr>
        <a:noFill/>
        <a:ln w="25383">
          <a:noFill/>
        </a:ln>
      </c:spPr>
    </c:plotArea>
    <c:legend>
      <c:legendPos val="t"/>
      <c:legendEntry>
        <c:idx val="2"/>
        <c:delete val="1"/>
      </c:legendEntry>
      <c:layout>
        <c:manualLayout>
          <c:xMode val="edge"/>
          <c:yMode val="edge"/>
          <c:x val="0.32264300111657312"/>
          <c:y val="0.78688522830351737"/>
          <c:w val="0.35163712823189913"/>
          <c:h val="8.2433806203672355E-2"/>
        </c:manualLayout>
      </c:layout>
      <c:overlay val="0"/>
      <c:txPr>
        <a:bodyPr/>
        <a:lstStyle/>
        <a:p>
          <a:pPr>
            <a:defRPr sz="1800">
              <a:solidFill>
                <a:srgbClr val="8E8270"/>
              </a:solidFill>
              <a:latin typeface="+mn-lt"/>
              <a:cs typeface="Arial" pitchFamily="34" charset="0"/>
            </a:defRPr>
          </a:pPr>
          <a:endParaRPr lang="en-US"/>
        </a:p>
      </c:txPr>
    </c:legend>
    <c:plotVisOnly val="1"/>
    <c:dispBlanksAs val="gap"/>
    <c:showDLblsOverMax val="0"/>
  </c:chart>
  <c:spPr>
    <a:solidFill>
      <a:srgbClr val="FFFFFF"/>
    </a:solidFill>
    <a:ln w="19050">
      <a:solidFill>
        <a:srgbClr val="B3AB9F"/>
      </a:solidFill>
    </a:ln>
  </c:spPr>
  <c:txPr>
    <a:bodyPr/>
    <a:lstStyle/>
    <a:p>
      <a:pPr>
        <a:defRPr sz="1799"/>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rgbClr val="001871"/>
                </a:solidFill>
              </a:defRPr>
            </a:pPr>
            <a:r>
              <a:rPr lang="en-US" dirty="0" smtClean="0">
                <a:solidFill>
                  <a:srgbClr val="001871"/>
                </a:solidFill>
              </a:rPr>
              <a:t>Average Scale Scores</a:t>
            </a:r>
            <a:endParaRPr lang="en-US" dirty="0">
              <a:solidFill>
                <a:srgbClr val="001871"/>
              </a:solidFill>
            </a:endParaRPr>
          </a:p>
        </c:rich>
      </c:tx>
      <c:layout/>
      <c:overlay val="0"/>
    </c:title>
    <c:autoTitleDeleted val="0"/>
    <c:plotArea>
      <c:layout>
        <c:manualLayout>
          <c:layoutTarget val="inner"/>
          <c:xMode val="edge"/>
          <c:yMode val="edge"/>
          <c:x val="5.9788976377952753E-2"/>
          <c:y val="0.12228225317989097"/>
          <c:w val="0.74354435695538057"/>
          <c:h val="0.77540581465778313"/>
        </c:manualLayout>
      </c:layout>
      <c:lineChart>
        <c:grouping val="standard"/>
        <c:varyColors val="0"/>
        <c:ser>
          <c:idx val="0"/>
          <c:order val="0"/>
          <c:tx>
            <c:strRef>
              <c:f>Sheet1!$B$1</c:f>
              <c:strCache>
                <c:ptCount val="1"/>
                <c:pt idx="0">
                  <c:v>National Public</c:v>
                </c:pt>
              </c:strCache>
            </c:strRef>
          </c:tx>
          <c:spPr>
            <a:ln w="44455">
              <a:solidFill>
                <a:srgbClr val="00A795"/>
              </a:solidFill>
              <a:round/>
            </a:ln>
          </c:spPr>
          <c:marker>
            <c:symbol val="circle"/>
            <c:size val="9"/>
            <c:spPr>
              <a:solidFill>
                <a:srgbClr val="00A795"/>
              </a:solidFill>
              <a:ln>
                <a:noFill/>
              </a:ln>
            </c:spPr>
          </c:marker>
          <c:dLbls>
            <c:numFmt formatCode="#,##0" sourceLinked="0"/>
            <c:spPr>
              <a:noFill/>
              <a:ln w="25403">
                <a:noFill/>
              </a:ln>
            </c:spPr>
            <c:txPr>
              <a:bodyPr/>
              <a:lstStyle/>
              <a:p>
                <a:pPr>
                  <a:defRPr sz="2000">
                    <a:solidFill>
                      <a:srgbClr val="00A795"/>
                    </a:solidFill>
                    <a:latin typeface="+mn-lt"/>
                    <a:cs typeface="Arial" pitchFamily="34" charset="0"/>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Sheet1!$A$2:$A$9</c:f>
              <c:numCache>
                <c:formatCode>General</c:formatCode>
                <c:ptCount val="8"/>
                <c:pt idx="1">
                  <c:v>2003</c:v>
                </c:pt>
                <c:pt idx="2">
                  <c:v>2005</c:v>
                </c:pt>
                <c:pt idx="3">
                  <c:v>2007</c:v>
                </c:pt>
                <c:pt idx="4">
                  <c:v>2009</c:v>
                </c:pt>
                <c:pt idx="5">
                  <c:v>2011</c:v>
                </c:pt>
                <c:pt idx="6">
                  <c:v>2013</c:v>
                </c:pt>
                <c:pt idx="7">
                  <c:v>2015</c:v>
                </c:pt>
              </c:numCache>
            </c:numRef>
          </c:cat>
          <c:val>
            <c:numRef>
              <c:f>Sheet1!$B$2:$B$9</c:f>
              <c:numCache>
                <c:formatCode>0</c:formatCode>
                <c:ptCount val="8"/>
                <c:pt idx="1">
                  <c:v>276.11527558054502</c:v>
                </c:pt>
                <c:pt idx="2">
                  <c:v>277.51968449520899</c:v>
                </c:pt>
                <c:pt idx="3">
                  <c:v>280.169461427268</c:v>
                </c:pt>
                <c:pt idx="4">
                  <c:v>281.67478106329901</c:v>
                </c:pt>
                <c:pt idx="5">
                  <c:v>282.727131008882</c:v>
                </c:pt>
                <c:pt idx="6">
                  <c:v>283.61503645366503</c:v>
                </c:pt>
                <c:pt idx="7">
                  <c:v>281.279588839312</c:v>
                </c:pt>
              </c:numCache>
            </c:numRef>
          </c:val>
          <c:smooth val="0"/>
        </c:ser>
        <c:ser>
          <c:idx val="1"/>
          <c:order val="1"/>
          <c:tx>
            <c:strRef>
              <c:f>Sheet1!$C$1</c:f>
              <c:strCache>
                <c:ptCount val="1"/>
                <c:pt idx="0">
                  <c:v>State</c:v>
                </c:pt>
              </c:strCache>
            </c:strRef>
          </c:tx>
          <c:spPr>
            <a:ln w="44455">
              <a:solidFill>
                <a:srgbClr val="001871"/>
              </a:solidFill>
            </a:ln>
          </c:spPr>
          <c:marker>
            <c:symbol val="circle"/>
            <c:size val="9"/>
            <c:spPr>
              <a:solidFill>
                <a:srgbClr val="001871"/>
              </a:solidFill>
              <a:ln>
                <a:noFill/>
              </a:ln>
            </c:spPr>
          </c:marker>
          <c:dLbls>
            <c:dLbl>
              <c:idx val="1"/>
              <c:layout>
                <c:manualLayout>
                  <c:x val="-4.5312598425196866E-2"/>
                  <c:y val="5.769230769230778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531259842519688E-2"/>
                  <c:y val="6.538461538461538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5312598425196852E-2"/>
                  <c:y val="4.999999999999990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4.5312598425196852E-2"/>
                  <c:y val="4.999999999999990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4.5312598425196852E-2"/>
                  <c:y val="6.025641025641025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4.3645931758530182E-2"/>
                  <c:y val="5.769230769230769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4.3645931758530182E-2"/>
                  <c:y val="3.974358974358974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numFmt formatCode="0" sourceLinked="0"/>
            <c:spPr>
              <a:noFill/>
              <a:ln w="25403">
                <a:noFill/>
              </a:ln>
            </c:spPr>
            <c:txPr>
              <a:bodyPr/>
              <a:lstStyle/>
              <a:p>
                <a:pPr>
                  <a:defRPr sz="2000">
                    <a:solidFill>
                      <a:srgbClr val="001871"/>
                    </a:solidFill>
                    <a:latin typeface="+mn-lt"/>
                    <a:cs typeface="Arial"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Sheet1!$A$2:$A$9</c:f>
              <c:numCache>
                <c:formatCode>General</c:formatCode>
                <c:ptCount val="8"/>
                <c:pt idx="1">
                  <c:v>2003</c:v>
                </c:pt>
                <c:pt idx="2">
                  <c:v>2005</c:v>
                </c:pt>
                <c:pt idx="3">
                  <c:v>2007</c:v>
                </c:pt>
                <c:pt idx="4">
                  <c:v>2009</c:v>
                </c:pt>
                <c:pt idx="5">
                  <c:v>2011</c:v>
                </c:pt>
                <c:pt idx="6">
                  <c:v>2013</c:v>
                </c:pt>
                <c:pt idx="7">
                  <c:v>2015</c:v>
                </c:pt>
              </c:numCache>
            </c:numRef>
          </c:cat>
          <c:val>
            <c:numRef>
              <c:f>Sheet1!$C$2:$C$9</c:f>
              <c:numCache>
                <c:formatCode>0</c:formatCode>
                <c:ptCount val="8"/>
                <c:pt idx="1">
                  <c:v>261</c:v>
                </c:pt>
                <c:pt idx="2">
                  <c:v>262</c:v>
                </c:pt>
                <c:pt idx="3">
                  <c:v>265</c:v>
                </c:pt>
                <c:pt idx="4">
                  <c:v>265</c:v>
                </c:pt>
                <c:pt idx="5">
                  <c:v>269</c:v>
                </c:pt>
                <c:pt idx="6">
                  <c:v>271</c:v>
                </c:pt>
                <c:pt idx="7">
                  <c:v>271</c:v>
                </c:pt>
              </c:numCache>
            </c:numRef>
          </c:val>
          <c:smooth val="0"/>
        </c:ser>
        <c:dLbls>
          <c:showLegendKey val="0"/>
          <c:showVal val="0"/>
          <c:showCatName val="0"/>
          <c:showSerName val="0"/>
          <c:showPercent val="0"/>
          <c:showBubbleSize val="0"/>
        </c:dLbls>
        <c:marker val="1"/>
        <c:smooth val="0"/>
        <c:axId val="414897184"/>
        <c:axId val="414898360"/>
      </c:lineChart>
      <c:catAx>
        <c:axId val="414897184"/>
        <c:scaling>
          <c:orientation val="minMax"/>
        </c:scaling>
        <c:delete val="0"/>
        <c:axPos val="b"/>
        <c:numFmt formatCode="General" sourceLinked="1"/>
        <c:majorTickMark val="out"/>
        <c:minorTickMark val="none"/>
        <c:tickLblPos val="nextTo"/>
        <c:txPr>
          <a:bodyPr/>
          <a:lstStyle/>
          <a:p>
            <a:pPr>
              <a:defRPr sz="1600" b="0">
                <a:solidFill>
                  <a:srgbClr val="001871"/>
                </a:solidFill>
                <a:latin typeface="+mn-lt"/>
                <a:cs typeface="Arial" pitchFamily="34" charset="0"/>
              </a:defRPr>
            </a:pPr>
            <a:endParaRPr lang="en-US"/>
          </a:p>
        </c:txPr>
        <c:crossAx val="414898360"/>
        <c:crosses val="autoZero"/>
        <c:auto val="1"/>
        <c:lblAlgn val="ctr"/>
        <c:lblOffset val="100"/>
        <c:noMultiLvlLbl val="0"/>
      </c:catAx>
      <c:valAx>
        <c:axId val="414898360"/>
        <c:scaling>
          <c:orientation val="minMax"/>
          <c:max val="310"/>
          <c:min val="250"/>
        </c:scaling>
        <c:delete val="0"/>
        <c:axPos val="l"/>
        <c:numFmt formatCode="0" sourceLinked="1"/>
        <c:majorTickMark val="out"/>
        <c:minorTickMark val="none"/>
        <c:tickLblPos val="nextTo"/>
        <c:txPr>
          <a:bodyPr/>
          <a:lstStyle/>
          <a:p>
            <a:pPr>
              <a:defRPr sz="1200">
                <a:solidFill>
                  <a:srgbClr val="001871"/>
                </a:solidFill>
                <a:latin typeface="+mn-lt"/>
                <a:cs typeface="Arial" pitchFamily="34" charset="0"/>
              </a:defRPr>
            </a:pPr>
            <a:endParaRPr lang="en-US"/>
          </a:p>
        </c:txPr>
        <c:crossAx val="414897184"/>
        <c:crosses val="autoZero"/>
        <c:crossBetween val="midCat"/>
      </c:valAx>
      <c:spPr>
        <a:noFill/>
        <a:ln w="25403">
          <a:noFill/>
        </a:ln>
      </c:spPr>
    </c:plotArea>
    <c:legend>
      <c:legendPos val="t"/>
      <c:layout/>
      <c:overlay val="0"/>
      <c:txPr>
        <a:bodyPr/>
        <a:lstStyle/>
        <a:p>
          <a:pPr>
            <a:defRPr sz="1600" b="0">
              <a:solidFill>
                <a:srgbClr val="001871"/>
              </a:solidFill>
              <a:latin typeface="+mn-lt"/>
              <a:cs typeface="Arial" pitchFamily="34" charset="0"/>
            </a:defRPr>
          </a:pPr>
          <a:endParaRPr lang="en-US"/>
        </a:p>
      </c:txPr>
    </c:legend>
    <c:plotVisOnly val="1"/>
    <c:dispBlanksAs val="gap"/>
    <c:showDLblsOverMax val="0"/>
  </c:chart>
  <c:spPr>
    <a:solidFill>
      <a:srgbClr val="FFFFFF"/>
    </a:solidFill>
    <a:ln w="19050">
      <a:solidFill>
        <a:srgbClr val="B3AB9F"/>
      </a:solidFill>
    </a:ln>
  </c:spPr>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rgbClr val="001871"/>
                </a:solidFill>
              </a:defRPr>
            </a:pPr>
            <a:r>
              <a:rPr lang="en-US" dirty="0" smtClean="0">
                <a:solidFill>
                  <a:srgbClr val="001871"/>
                </a:solidFill>
              </a:rPr>
              <a:t>Economically</a:t>
            </a:r>
            <a:r>
              <a:rPr lang="en-US" baseline="0" dirty="0" smtClean="0">
                <a:solidFill>
                  <a:srgbClr val="001871"/>
                </a:solidFill>
              </a:rPr>
              <a:t> Disadvantaged</a:t>
            </a:r>
            <a:endParaRPr lang="en-US" dirty="0">
              <a:solidFill>
                <a:srgbClr val="001871"/>
              </a:solidFill>
            </a:endParaRPr>
          </a:p>
        </c:rich>
      </c:tx>
      <c:layout/>
      <c:overlay val="0"/>
    </c:title>
    <c:autoTitleDeleted val="0"/>
    <c:plotArea>
      <c:layout/>
      <c:lineChart>
        <c:grouping val="standard"/>
        <c:varyColors val="0"/>
        <c:ser>
          <c:idx val="0"/>
          <c:order val="0"/>
          <c:tx>
            <c:strRef>
              <c:f>Sheet1!$B$1</c:f>
              <c:strCache>
                <c:ptCount val="1"/>
                <c:pt idx="0">
                  <c:v>Not Eligible</c:v>
                </c:pt>
              </c:strCache>
            </c:strRef>
          </c:tx>
          <c:spPr>
            <a:ln w="31750">
              <a:solidFill>
                <a:srgbClr val="001871"/>
              </a:solidFill>
            </a:ln>
          </c:spPr>
          <c:marker>
            <c:symbol val="circle"/>
            <c:size val="7"/>
            <c:spPr>
              <a:solidFill>
                <a:srgbClr val="001871"/>
              </a:solidFill>
              <a:ln>
                <a:noFill/>
              </a:ln>
            </c:spPr>
          </c:marker>
          <c:dPt>
            <c:idx val="5"/>
            <c:bubble3D val="0"/>
            <c:spPr>
              <a:ln w="31750">
                <a:solidFill>
                  <a:srgbClr val="001871"/>
                </a:solidFill>
              </a:ln>
            </c:spPr>
          </c:dPt>
          <c:dPt>
            <c:idx val="6"/>
            <c:bubble3D val="0"/>
            <c:spPr>
              <a:ln w="31750">
                <a:solidFill>
                  <a:srgbClr val="001871"/>
                </a:solidFill>
              </a:ln>
            </c:spPr>
          </c:dPt>
          <c:dLbls>
            <c:numFmt formatCode="#,##0" sourceLinked="0"/>
            <c:spPr>
              <a:noFill/>
              <a:ln w="25383">
                <a:noFill/>
              </a:ln>
            </c:spPr>
            <c:txPr>
              <a:bodyPr/>
              <a:lstStyle/>
              <a:p>
                <a:pPr>
                  <a:defRPr sz="1600">
                    <a:solidFill>
                      <a:srgbClr val="001871"/>
                    </a:solidFill>
                    <a:latin typeface="+mn-lt"/>
                    <a:cs typeface="Arial"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Sheet1!$A$2:$A$16</c:f>
              <c:numCache>
                <c:formatCode>General</c:formatCode>
                <c:ptCount val="15"/>
                <c:pt idx="0">
                  <c:v>2003</c:v>
                </c:pt>
                <c:pt idx="1">
                  <c:v>2005</c:v>
                </c:pt>
                <c:pt idx="2">
                  <c:v>2007</c:v>
                </c:pt>
                <c:pt idx="3">
                  <c:v>2009</c:v>
                </c:pt>
                <c:pt idx="4">
                  <c:v>2011</c:v>
                </c:pt>
                <c:pt idx="5">
                  <c:v>2013</c:v>
                </c:pt>
                <c:pt idx="6">
                  <c:v>2015</c:v>
                </c:pt>
                <c:pt idx="8">
                  <c:v>2003</c:v>
                </c:pt>
                <c:pt idx="9">
                  <c:v>2005</c:v>
                </c:pt>
                <c:pt idx="10">
                  <c:v>2007</c:v>
                </c:pt>
                <c:pt idx="11">
                  <c:v>2009</c:v>
                </c:pt>
                <c:pt idx="12">
                  <c:v>2011</c:v>
                </c:pt>
                <c:pt idx="13">
                  <c:v>2013</c:v>
                </c:pt>
                <c:pt idx="14">
                  <c:v>2015</c:v>
                </c:pt>
              </c:numCache>
            </c:numRef>
          </c:cat>
          <c:val>
            <c:numRef>
              <c:f>Sheet1!$B$2:$B$16</c:f>
              <c:numCache>
                <c:formatCode>0</c:formatCode>
                <c:ptCount val="15"/>
                <c:pt idx="0">
                  <c:v>286.80263705898</c:v>
                </c:pt>
                <c:pt idx="1">
                  <c:v>288.16346158137401</c:v>
                </c:pt>
                <c:pt idx="2">
                  <c:v>290.90335306026202</c:v>
                </c:pt>
                <c:pt idx="3">
                  <c:v>293.29955728167101</c:v>
                </c:pt>
                <c:pt idx="4">
                  <c:v>295.40346286634298</c:v>
                </c:pt>
                <c:pt idx="5">
                  <c:v>297.12863357027902</c:v>
                </c:pt>
                <c:pt idx="6">
                  <c:v>295.74666032415797</c:v>
                </c:pt>
                <c:pt idx="8">
                  <c:v>275</c:v>
                </c:pt>
                <c:pt idx="9">
                  <c:v>279</c:v>
                </c:pt>
                <c:pt idx="10">
                  <c:v>280</c:v>
                </c:pt>
                <c:pt idx="11">
                  <c:v>283</c:v>
                </c:pt>
                <c:pt idx="12">
                  <c:v>288</c:v>
                </c:pt>
                <c:pt idx="13">
                  <c:v>288</c:v>
                </c:pt>
                <c:pt idx="14">
                  <c:v>291</c:v>
                </c:pt>
              </c:numCache>
            </c:numRef>
          </c:val>
          <c:smooth val="0"/>
        </c:ser>
        <c:ser>
          <c:idx val="1"/>
          <c:order val="1"/>
          <c:tx>
            <c:strRef>
              <c:f>Sheet1!$C$1</c:f>
              <c:strCache>
                <c:ptCount val="1"/>
                <c:pt idx="0">
                  <c:v>Eligible</c:v>
                </c:pt>
              </c:strCache>
            </c:strRef>
          </c:tx>
          <c:spPr>
            <a:ln w="31750">
              <a:solidFill>
                <a:srgbClr val="00A795"/>
              </a:solidFill>
            </a:ln>
          </c:spPr>
          <c:marker>
            <c:symbol val="circle"/>
            <c:size val="7"/>
            <c:spPr>
              <a:solidFill>
                <a:srgbClr val="00A795"/>
              </a:solidFill>
              <a:ln>
                <a:noFill/>
              </a:ln>
            </c:spPr>
          </c:marker>
          <c:dPt>
            <c:idx val="5"/>
            <c:bubble3D val="0"/>
          </c:dPt>
          <c:dPt>
            <c:idx val="6"/>
            <c:bubble3D val="0"/>
          </c:dPt>
          <c:dLbls>
            <c:numFmt formatCode="#,##0" sourceLinked="0"/>
            <c:spPr>
              <a:noFill/>
              <a:ln w="25383">
                <a:noFill/>
              </a:ln>
            </c:spPr>
            <c:txPr>
              <a:bodyPr/>
              <a:lstStyle/>
              <a:p>
                <a:pPr>
                  <a:defRPr sz="1600">
                    <a:solidFill>
                      <a:srgbClr val="00A795"/>
                    </a:solidFill>
                    <a:latin typeface="+mn-lt"/>
                    <a:cs typeface="Arial" pitchFamily="34" charset="0"/>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Sheet1!$A$2:$A$16</c:f>
              <c:numCache>
                <c:formatCode>General</c:formatCode>
                <c:ptCount val="15"/>
                <c:pt idx="0">
                  <c:v>2003</c:v>
                </c:pt>
                <c:pt idx="1">
                  <c:v>2005</c:v>
                </c:pt>
                <c:pt idx="2">
                  <c:v>2007</c:v>
                </c:pt>
                <c:pt idx="3">
                  <c:v>2009</c:v>
                </c:pt>
                <c:pt idx="4">
                  <c:v>2011</c:v>
                </c:pt>
                <c:pt idx="5">
                  <c:v>2013</c:v>
                </c:pt>
                <c:pt idx="6">
                  <c:v>2015</c:v>
                </c:pt>
                <c:pt idx="8">
                  <c:v>2003</c:v>
                </c:pt>
                <c:pt idx="9">
                  <c:v>2005</c:v>
                </c:pt>
                <c:pt idx="10">
                  <c:v>2007</c:v>
                </c:pt>
                <c:pt idx="11">
                  <c:v>2009</c:v>
                </c:pt>
                <c:pt idx="12">
                  <c:v>2011</c:v>
                </c:pt>
                <c:pt idx="13">
                  <c:v>2013</c:v>
                </c:pt>
                <c:pt idx="14">
                  <c:v>2015</c:v>
                </c:pt>
              </c:numCache>
            </c:numRef>
          </c:cat>
          <c:val>
            <c:numRef>
              <c:f>Sheet1!$C$2:$C$16</c:f>
              <c:numCache>
                <c:formatCode>0</c:formatCode>
                <c:ptCount val="15"/>
                <c:pt idx="0">
                  <c:v>258.41159419384098</c:v>
                </c:pt>
                <c:pt idx="1">
                  <c:v>261.46805239293502</c:v>
                </c:pt>
                <c:pt idx="2">
                  <c:v>264.90481885292002</c:v>
                </c:pt>
                <c:pt idx="3">
                  <c:v>266.361520608837</c:v>
                </c:pt>
                <c:pt idx="4">
                  <c:v>269.00585082591999</c:v>
                </c:pt>
                <c:pt idx="5">
                  <c:v>269.96406286395103</c:v>
                </c:pt>
                <c:pt idx="6">
                  <c:v>267.97075589741701</c:v>
                </c:pt>
                <c:pt idx="8">
                  <c:v>251</c:v>
                </c:pt>
                <c:pt idx="9">
                  <c:v>253</c:v>
                </c:pt>
                <c:pt idx="10">
                  <c:v>257</c:v>
                </c:pt>
                <c:pt idx="11">
                  <c:v>256</c:v>
                </c:pt>
                <c:pt idx="12">
                  <c:v>260</c:v>
                </c:pt>
                <c:pt idx="13">
                  <c:v>263</c:v>
                </c:pt>
                <c:pt idx="14">
                  <c:v>262</c:v>
                </c:pt>
              </c:numCache>
            </c:numRef>
          </c:val>
          <c:smooth val="0"/>
        </c:ser>
        <c:ser>
          <c:idx val="2"/>
          <c:order val="2"/>
          <c:tx>
            <c:strRef>
              <c:f>Sheet1!$D$1</c:f>
              <c:strCache>
                <c:ptCount val="1"/>
                <c:pt idx="0">
                  <c:v>Average for Data Labels</c:v>
                </c:pt>
              </c:strCache>
            </c:strRef>
          </c:tx>
          <c:spPr>
            <a:ln>
              <a:noFill/>
            </a:ln>
          </c:spPr>
          <c:marker>
            <c:symbol val="none"/>
          </c:marker>
          <c:dLbls>
            <c:dLbl>
              <c:idx val="0"/>
              <c:layout/>
              <c:tx>
                <c:rich>
                  <a:bodyPr/>
                  <a:lstStyle/>
                  <a:p>
                    <a:r>
                      <a:rPr lang="en-US" dirty="0" smtClean="0">
                        <a:solidFill>
                          <a:srgbClr val="001871"/>
                        </a:solidFill>
                      </a:rPr>
                      <a:t>29</a:t>
                    </a:r>
                    <a:endParaRPr lang="en-US" dirty="0" smtClean="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1"/>
              <c:layout/>
              <c:tx>
                <c:rich>
                  <a:bodyPr/>
                  <a:lstStyle/>
                  <a:p>
                    <a:r>
                      <a:rPr lang="en-US" dirty="0" smtClean="0">
                        <a:solidFill>
                          <a:srgbClr val="001871"/>
                        </a:solidFill>
                      </a:rPr>
                      <a:t>27</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2"/>
              <c:layout/>
              <c:tx>
                <c:rich>
                  <a:bodyPr/>
                  <a:lstStyle/>
                  <a:p>
                    <a:r>
                      <a:rPr lang="en-US" dirty="0" smtClean="0">
                        <a:solidFill>
                          <a:srgbClr val="001871"/>
                        </a:solidFill>
                      </a:rPr>
                      <a:t>26</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3"/>
              <c:layout/>
              <c:tx>
                <c:rich>
                  <a:bodyPr/>
                  <a:lstStyle/>
                  <a:p>
                    <a:r>
                      <a:rPr lang="en-US" dirty="0" smtClean="0">
                        <a:solidFill>
                          <a:srgbClr val="001871"/>
                        </a:solidFill>
                      </a:rPr>
                      <a:t>27</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4"/>
              <c:layout/>
              <c:tx>
                <c:rich>
                  <a:bodyPr/>
                  <a:lstStyle/>
                  <a:p>
                    <a:r>
                      <a:rPr lang="en-US" dirty="0" smtClean="0">
                        <a:solidFill>
                          <a:srgbClr val="001871"/>
                        </a:solidFill>
                      </a:rPr>
                      <a:t>26</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5"/>
              <c:layout/>
              <c:tx>
                <c:rich>
                  <a:bodyPr/>
                  <a:lstStyle/>
                  <a:p>
                    <a:r>
                      <a:rPr lang="en-US" dirty="0" smtClean="0">
                        <a:solidFill>
                          <a:srgbClr val="001871"/>
                        </a:solidFill>
                      </a:rPr>
                      <a:t>27</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6"/>
              <c:layout/>
              <c:tx>
                <c:rich>
                  <a:bodyPr/>
                  <a:lstStyle/>
                  <a:p>
                    <a:r>
                      <a:rPr lang="en-US" dirty="0" smtClean="0">
                        <a:solidFill>
                          <a:srgbClr val="001871"/>
                        </a:solidFill>
                      </a:rPr>
                      <a:t>28</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7"/>
              <c:tx>
                <c:rich>
                  <a:bodyPr/>
                  <a:lstStyle/>
                  <a:p>
                    <a:r>
                      <a:rPr lang="en-US" dirty="0" smtClean="0">
                        <a:solidFill>
                          <a:srgbClr val="001871"/>
                        </a:solidFill>
                      </a:rPr>
                      <a:t>#</a:t>
                    </a:r>
                    <a:endParaRPr lang="en-US" dirty="0"/>
                  </a:p>
                </c:rich>
              </c:tx>
              <c:dLblPos val="r"/>
              <c:showLegendKey val="0"/>
              <c:showVal val="0"/>
              <c:showCatName val="0"/>
              <c:showSerName val="0"/>
              <c:showPercent val="0"/>
              <c:showBubbleSize val="0"/>
              <c:extLst>
                <c:ext xmlns:c15="http://schemas.microsoft.com/office/drawing/2012/chart" uri="{CE6537A1-D6FC-4f65-9D91-7224C49458BB}"/>
              </c:extLst>
            </c:dLbl>
            <c:dLbl>
              <c:idx val="8"/>
              <c:layout/>
              <c:tx>
                <c:rich>
                  <a:bodyPr/>
                  <a:lstStyle/>
                  <a:p>
                    <a:r>
                      <a:rPr lang="en-US" dirty="0" smtClean="0">
                        <a:solidFill>
                          <a:srgbClr val="001871"/>
                        </a:solidFill>
                      </a:rPr>
                      <a:t>24</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9"/>
              <c:layout/>
              <c:tx>
                <c:rich>
                  <a:bodyPr/>
                  <a:lstStyle/>
                  <a:p>
                    <a:r>
                      <a:rPr lang="en-US" dirty="0" smtClean="0">
                        <a:solidFill>
                          <a:srgbClr val="001871"/>
                        </a:solidFill>
                      </a:rPr>
                      <a:t>26</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10"/>
              <c:layout/>
              <c:tx>
                <c:rich>
                  <a:bodyPr/>
                  <a:lstStyle/>
                  <a:p>
                    <a:r>
                      <a:rPr lang="en-US" dirty="0" smtClean="0">
                        <a:solidFill>
                          <a:srgbClr val="001871"/>
                        </a:solidFill>
                      </a:rPr>
                      <a:t>23</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11"/>
              <c:layout/>
              <c:tx>
                <c:rich>
                  <a:bodyPr/>
                  <a:lstStyle/>
                  <a:p>
                    <a:r>
                      <a:rPr lang="en-US" dirty="0" smtClean="0">
                        <a:solidFill>
                          <a:srgbClr val="001871"/>
                        </a:solidFill>
                      </a:rPr>
                      <a:t>27</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12"/>
              <c:layout/>
              <c:tx>
                <c:rich>
                  <a:bodyPr/>
                  <a:lstStyle/>
                  <a:p>
                    <a:r>
                      <a:rPr lang="en-US" dirty="0" smtClean="0">
                        <a:solidFill>
                          <a:srgbClr val="001871"/>
                        </a:solidFill>
                      </a:rPr>
                      <a:t>28</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13"/>
              <c:layout/>
              <c:tx>
                <c:rich>
                  <a:bodyPr/>
                  <a:lstStyle/>
                  <a:p>
                    <a:r>
                      <a:rPr lang="en-US" dirty="0" smtClean="0">
                        <a:solidFill>
                          <a:srgbClr val="001871"/>
                        </a:solidFill>
                      </a:rPr>
                      <a:t>25</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14"/>
              <c:layout/>
              <c:tx>
                <c:rich>
                  <a:bodyPr/>
                  <a:lstStyle/>
                  <a:p>
                    <a:r>
                      <a:rPr lang="en-US" dirty="0" smtClean="0">
                        <a:solidFill>
                          <a:srgbClr val="001871"/>
                        </a:solidFill>
                      </a:rPr>
                      <a:t>29</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spPr>
              <a:noFill/>
            </c:spPr>
            <c:txPr>
              <a:bodyPr/>
              <a:lstStyle/>
              <a:p>
                <a:pPr>
                  <a:defRPr>
                    <a:solidFill>
                      <a:srgbClr val="001871"/>
                    </a:solidFill>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Sheet1!$A$2:$A$16</c:f>
              <c:numCache>
                <c:formatCode>General</c:formatCode>
                <c:ptCount val="15"/>
                <c:pt idx="0">
                  <c:v>2003</c:v>
                </c:pt>
                <c:pt idx="1">
                  <c:v>2005</c:v>
                </c:pt>
                <c:pt idx="2">
                  <c:v>2007</c:v>
                </c:pt>
                <c:pt idx="3">
                  <c:v>2009</c:v>
                </c:pt>
                <c:pt idx="4">
                  <c:v>2011</c:v>
                </c:pt>
                <c:pt idx="5">
                  <c:v>2013</c:v>
                </c:pt>
                <c:pt idx="6">
                  <c:v>2015</c:v>
                </c:pt>
                <c:pt idx="8">
                  <c:v>2003</c:v>
                </c:pt>
                <c:pt idx="9">
                  <c:v>2005</c:v>
                </c:pt>
                <c:pt idx="10">
                  <c:v>2007</c:v>
                </c:pt>
                <c:pt idx="11">
                  <c:v>2009</c:v>
                </c:pt>
                <c:pt idx="12">
                  <c:v>2011</c:v>
                </c:pt>
                <c:pt idx="13">
                  <c:v>2013</c:v>
                </c:pt>
                <c:pt idx="14">
                  <c:v>2015</c:v>
                </c:pt>
              </c:numCache>
            </c:numRef>
          </c:cat>
          <c:val>
            <c:numRef>
              <c:f>Sheet1!$D$2:$D$16</c:f>
              <c:numCache>
                <c:formatCode>0</c:formatCode>
                <c:ptCount val="15"/>
                <c:pt idx="0">
                  <c:v>272.60711562641052</c:v>
                </c:pt>
                <c:pt idx="1">
                  <c:v>274.81575698715449</c:v>
                </c:pt>
                <c:pt idx="2">
                  <c:v>277.90408595659102</c:v>
                </c:pt>
                <c:pt idx="3">
                  <c:v>279.83053894525403</c:v>
                </c:pt>
                <c:pt idx="4">
                  <c:v>282.20465684613146</c:v>
                </c:pt>
                <c:pt idx="5">
                  <c:v>283.546348217115</c:v>
                </c:pt>
                <c:pt idx="6">
                  <c:v>281.85870811078746</c:v>
                </c:pt>
                <c:pt idx="8">
                  <c:v>263</c:v>
                </c:pt>
                <c:pt idx="9">
                  <c:v>266</c:v>
                </c:pt>
                <c:pt idx="10">
                  <c:v>268.5</c:v>
                </c:pt>
                <c:pt idx="11">
                  <c:v>269.5</c:v>
                </c:pt>
                <c:pt idx="12">
                  <c:v>274</c:v>
                </c:pt>
                <c:pt idx="13">
                  <c:v>275.5</c:v>
                </c:pt>
                <c:pt idx="14">
                  <c:v>276.5</c:v>
                </c:pt>
              </c:numCache>
            </c:numRef>
          </c:val>
          <c:smooth val="0"/>
        </c:ser>
        <c:dLbls>
          <c:showLegendKey val="0"/>
          <c:showVal val="0"/>
          <c:showCatName val="0"/>
          <c:showSerName val="0"/>
          <c:showPercent val="0"/>
          <c:showBubbleSize val="0"/>
        </c:dLbls>
        <c:hiLowLines>
          <c:spPr>
            <a:ln w="25383">
              <a:solidFill>
                <a:srgbClr val="B3AB9F"/>
              </a:solidFill>
              <a:prstDash val="dash"/>
            </a:ln>
          </c:spPr>
        </c:hiLowLines>
        <c:marker val="1"/>
        <c:smooth val="0"/>
        <c:axId val="477548232"/>
        <c:axId val="477548624"/>
      </c:lineChart>
      <c:catAx>
        <c:axId val="477548232"/>
        <c:scaling>
          <c:orientation val="minMax"/>
        </c:scaling>
        <c:delete val="0"/>
        <c:axPos val="b"/>
        <c:numFmt formatCode="General" sourceLinked="1"/>
        <c:majorTickMark val="out"/>
        <c:minorTickMark val="none"/>
        <c:tickLblPos val="nextTo"/>
        <c:txPr>
          <a:bodyPr/>
          <a:lstStyle/>
          <a:p>
            <a:pPr>
              <a:defRPr sz="1400" b="0">
                <a:solidFill>
                  <a:srgbClr val="001871"/>
                </a:solidFill>
                <a:latin typeface="+mn-lt"/>
                <a:cs typeface="Arial" pitchFamily="34" charset="0"/>
              </a:defRPr>
            </a:pPr>
            <a:endParaRPr lang="en-US"/>
          </a:p>
        </c:txPr>
        <c:crossAx val="477548624"/>
        <c:crosses val="autoZero"/>
        <c:auto val="1"/>
        <c:lblAlgn val="ctr"/>
        <c:lblOffset val="100"/>
        <c:noMultiLvlLbl val="0"/>
      </c:catAx>
      <c:valAx>
        <c:axId val="477548624"/>
        <c:scaling>
          <c:orientation val="minMax"/>
          <c:max val="310"/>
          <c:min val="220"/>
        </c:scaling>
        <c:delete val="0"/>
        <c:axPos val="l"/>
        <c:numFmt formatCode="0" sourceLinked="1"/>
        <c:majorTickMark val="out"/>
        <c:minorTickMark val="none"/>
        <c:tickLblPos val="nextTo"/>
        <c:txPr>
          <a:bodyPr/>
          <a:lstStyle/>
          <a:p>
            <a:pPr>
              <a:defRPr sz="1199">
                <a:solidFill>
                  <a:srgbClr val="001871"/>
                </a:solidFill>
                <a:latin typeface="+mn-lt"/>
                <a:cs typeface="Arial" pitchFamily="34" charset="0"/>
              </a:defRPr>
            </a:pPr>
            <a:endParaRPr lang="en-US"/>
          </a:p>
        </c:txPr>
        <c:crossAx val="477548232"/>
        <c:crosses val="autoZero"/>
        <c:crossBetween val="between"/>
      </c:valAx>
      <c:spPr>
        <a:noFill/>
        <a:ln w="25383">
          <a:noFill/>
        </a:ln>
      </c:spPr>
    </c:plotArea>
    <c:legend>
      <c:legendPos val="t"/>
      <c:legendEntry>
        <c:idx val="2"/>
        <c:delete val="1"/>
      </c:legendEntry>
      <c:layout>
        <c:manualLayout>
          <c:xMode val="edge"/>
          <c:yMode val="edge"/>
          <c:x val="0.32264300111657312"/>
          <c:y val="0.78688522830351737"/>
          <c:w val="0.35163712823189913"/>
          <c:h val="8.2433806203672355E-2"/>
        </c:manualLayout>
      </c:layout>
      <c:overlay val="0"/>
      <c:txPr>
        <a:bodyPr/>
        <a:lstStyle/>
        <a:p>
          <a:pPr>
            <a:defRPr sz="1800">
              <a:solidFill>
                <a:srgbClr val="8E8270"/>
              </a:solidFill>
              <a:latin typeface="+mn-lt"/>
              <a:cs typeface="Arial" pitchFamily="34" charset="0"/>
            </a:defRPr>
          </a:pPr>
          <a:endParaRPr lang="en-US"/>
        </a:p>
      </c:txPr>
    </c:legend>
    <c:plotVisOnly val="1"/>
    <c:dispBlanksAs val="gap"/>
    <c:showDLblsOverMax val="0"/>
  </c:chart>
  <c:spPr>
    <a:solidFill>
      <a:srgbClr val="FFFFFF"/>
    </a:solidFill>
    <a:ln w="19050">
      <a:solidFill>
        <a:srgbClr val="B3AB9F"/>
      </a:solidFill>
    </a:ln>
  </c:spPr>
  <c:txPr>
    <a:bodyPr/>
    <a:lstStyle/>
    <a:p>
      <a:pPr>
        <a:defRPr sz="1799"/>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rgbClr val="001871"/>
                </a:solidFill>
              </a:defRPr>
            </a:pPr>
            <a:r>
              <a:rPr lang="en-US" dirty="0" smtClean="0">
                <a:solidFill>
                  <a:srgbClr val="001871"/>
                </a:solidFill>
              </a:rPr>
              <a:t>Average Scale Scores</a:t>
            </a:r>
            <a:endParaRPr lang="en-US" dirty="0">
              <a:solidFill>
                <a:srgbClr val="001871"/>
              </a:solidFill>
            </a:endParaRPr>
          </a:p>
        </c:rich>
      </c:tx>
      <c:layout/>
      <c:overlay val="0"/>
    </c:title>
    <c:autoTitleDeleted val="0"/>
    <c:plotArea>
      <c:layout>
        <c:manualLayout>
          <c:layoutTarget val="inner"/>
          <c:xMode val="edge"/>
          <c:yMode val="edge"/>
          <c:x val="5.9788976377952753E-2"/>
          <c:y val="0.12228225317989097"/>
          <c:w val="0.74354435695538057"/>
          <c:h val="0.77540581465778313"/>
        </c:manualLayout>
      </c:layout>
      <c:lineChart>
        <c:grouping val="standard"/>
        <c:varyColors val="0"/>
        <c:ser>
          <c:idx val="0"/>
          <c:order val="0"/>
          <c:tx>
            <c:strRef>
              <c:f>Sheet1!$B$1</c:f>
              <c:strCache>
                <c:ptCount val="1"/>
                <c:pt idx="0">
                  <c:v>National Public</c:v>
                </c:pt>
              </c:strCache>
            </c:strRef>
          </c:tx>
          <c:spPr>
            <a:ln w="44455">
              <a:solidFill>
                <a:srgbClr val="00A795"/>
              </a:solidFill>
              <a:round/>
            </a:ln>
          </c:spPr>
          <c:marker>
            <c:symbol val="circle"/>
            <c:size val="9"/>
            <c:spPr>
              <a:solidFill>
                <a:srgbClr val="00A795"/>
              </a:solidFill>
              <a:ln>
                <a:noFill/>
              </a:ln>
            </c:spPr>
          </c:marker>
          <c:dLbls>
            <c:numFmt formatCode="#,##0" sourceLinked="0"/>
            <c:spPr>
              <a:noFill/>
              <a:ln w="25403">
                <a:noFill/>
              </a:ln>
            </c:spPr>
            <c:txPr>
              <a:bodyPr/>
              <a:lstStyle/>
              <a:p>
                <a:pPr>
                  <a:defRPr sz="2000">
                    <a:solidFill>
                      <a:srgbClr val="00A795"/>
                    </a:solidFill>
                    <a:latin typeface="+mn-lt"/>
                    <a:cs typeface="Arial" pitchFamily="34" charset="0"/>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Sheet1!$A$2:$A$9</c:f>
              <c:numCache>
                <c:formatCode>General</c:formatCode>
                <c:ptCount val="8"/>
                <c:pt idx="1">
                  <c:v>2003</c:v>
                </c:pt>
                <c:pt idx="2">
                  <c:v>2005</c:v>
                </c:pt>
                <c:pt idx="3">
                  <c:v>2007</c:v>
                </c:pt>
                <c:pt idx="4">
                  <c:v>2009</c:v>
                </c:pt>
                <c:pt idx="5">
                  <c:v>2011</c:v>
                </c:pt>
                <c:pt idx="6">
                  <c:v>2013</c:v>
                </c:pt>
                <c:pt idx="7">
                  <c:v>2015</c:v>
                </c:pt>
              </c:numCache>
            </c:numRef>
          </c:cat>
          <c:val>
            <c:numRef>
              <c:f>Sheet1!$B$2:$B$9</c:f>
              <c:numCache>
                <c:formatCode>0</c:formatCode>
                <c:ptCount val="8"/>
                <c:pt idx="1">
                  <c:v>216.455999255802</c:v>
                </c:pt>
                <c:pt idx="2">
                  <c:v>217.30246115163499</c:v>
                </c:pt>
                <c:pt idx="3">
                  <c:v>219.65707104346001</c:v>
                </c:pt>
                <c:pt idx="4">
                  <c:v>219.59903028434201</c:v>
                </c:pt>
                <c:pt idx="5">
                  <c:v>220.025911570376</c:v>
                </c:pt>
                <c:pt idx="6">
                  <c:v>220.674711019141</c:v>
                </c:pt>
                <c:pt idx="7">
                  <c:v>220.674711019141</c:v>
                </c:pt>
              </c:numCache>
            </c:numRef>
          </c:val>
          <c:smooth val="0"/>
        </c:ser>
        <c:ser>
          <c:idx val="1"/>
          <c:order val="1"/>
          <c:tx>
            <c:strRef>
              <c:f>Sheet1!$C$1</c:f>
              <c:strCache>
                <c:ptCount val="1"/>
                <c:pt idx="0">
                  <c:v>State</c:v>
                </c:pt>
              </c:strCache>
            </c:strRef>
          </c:tx>
          <c:spPr>
            <a:ln w="44455">
              <a:solidFill>
                <a:srgbClr val="001871"/>
              </a:solidFill>
            </a:ln>
          </c:spPr>
          <c:marker>
            <c:symbol val="circle"/>
            <c:size val="9"/>
            <c:spPr>
              <a:solidFill>
                <a:srgbClr val="001871"/>
              </a:solidFill>
              <a:ln>
                <a:noFill/>
              </a:ln>
            </c:spPr>
          </c:marker>
          <c:dLbls>
            <c:dLbl>
              <c:idx val="1"/>
              <c:layout>
                <c:manualLayout>
                  <c:x val="-4.3645931758530196E-2"/>
                  <c:y val="-3.974358974358974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5312598425196851E-2"/>
                  <c:y val="5.256410256410237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4.2408398950131293E-2"/>
                  <c:y val="4.4871794871794969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4.6979265091863516E-2"/>
                  <c:y val="3.974358974358974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4.3645931758530182E-2"/>
                  <c:y val="3.974358974358974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3.8645931758530185E-2"/>
                  <c:y val="0.05"/>
                </c:manualLayout>
              </c:layout>
              <c:dLblPos val="r"/>
              <c:showLegendKey val="0"/>
              <c:showVal val="1"/>
              <c:showCatName val="0"/>
              <c:showSerName val="0"/>
              <c:showPercent val="0"/>
              <c:showBubbleSize val="0"/>
              <c:extLst>
                <c:ext xmlns:c15="http://schemas.microsoft.com/office/drawing/2012/chart" uri="{CE6537A1-D6FC-4f65-9D91-7224C49458BB}">
                  <c15:layout/>
                </c:ext>
              </c:extLst>
            </c:dLbl>
            <c:numFmt formatCode="0" sourceLinked="0"/>
            <c:spPr>
              <a:noFill/>
              <a:ln w="25403">
                <a:noFill/>
              </a:ln>
            </c:spPr>
            <c:txPr>
              <a:bodyPr/>
              <a:lstStyle/>
              <a:p>
                <a:pPr>
                  <a:defRPr sz="2000">
                    <a:solidFill>
                      <a:srgbClr val="001871"/>
                    </a:solidFill>
                    <a:latin typeface="+mn-lt"/>
                    <a:cs typeface="Arial"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Sheet1!$A$2:$A$9</c:f>
              <c:numCache>
                <c:formatCode>General</c:formatCode>
                <c:ptCount val="8"/>
                <c:pt idx="1">
                  <c:v>2003</c:v>
                </c:pt>
                <c:pt idx="2">
                  <c:v>2005</c:v>
                </c:pt>
                <c:pt idx="3">
                  <c:v>2007</c:v>
                </c:pt>
                <c:pt idx="4">
                  <c:v>2009</c:v>
                </c:pt>
                <c:pt idx="5">
                  <c:v>2011</c:v>
                </c:pt>
                <c:pt idx="6">
                  <c:v>2013</c:v>
                </c:pt>
                <c:pt idx="7">
                  <c:v>2015</c:v>
                </c:pt>
              </c:numCache>
            </c:numRef>
          </c:cat>
          <c:val>
            <c:numRef>
              <c:f>Sheet1!$C$2:$C$9</c:f>
              <c:numCache>
                <c:formatCode>0</c:formatCode>
                <c:ptCount val="8"/>
                <c:pt idx="1">
                  <c:v>205</c:v>
                </c:pt>
                <c:pt idx="2">
                  <c:v>204</c:v>
                </c:pt>
                <c:pt idx="3">
                  <c:v>208</c:v>
                </c:pt>
                <c:pt idx="4">
                  <c:v>211</c:v>
                </c:pt>
                <c:pt idx="5">
                  <c:v>209</c:v>
                </c:pt>
                <c:pt idx="6">
                  <c:v>209</c:v>
                </c:pt>
                <c:pt idx="7">
                  <c:v>214</c:v>
                </c:pt>
              </c:numCache>
            </c:numRef>
          </c:val>
          <c:smooth val="0"/>
        </c:ser>
        <c:dLbls>
          <c:showLegendKey val="0"/>
          <c:showVal val="0"/>
          <c:showCatName val="0"/>
          <c:showSerName val="0"/>
          <c:showPercent val="0"/>
          <c:showBubbleSize val="0"/>
        </c:dLbls>
        <c:marker val="1"/>
        <c:smooth val="0"/>
        <c:axId val="474799312"/>
        <c:axId val="474799704"/>
      </c:lineChart>
      <c:catAx>
        <c:axId val="474799312"/>
        <c:scaling>
          <c:orientation val="minMax"/>
        </c:scaling>
        <c:delete val="0"/>
        <c:axPos val="b"/>
        <c:numFmt formatCode="General" sourceLinked="1"/>
        <c:majorTickMark val="out"/>
        <c:minorTickMark val="none"/>
        <c:tickLblPos val="nextTo"/>
        <c:txPr>
          <a:bodyPr/>
          <a:lstStyle/>
          <a:p>
            <a:pPr>
              <a:defRPr sz="1600" b="0">
                <a:solidFill>
                  <a:srgbClr val="001871"/>
                </a:solidFill>
                <a:latin typeface="+mn-lt"/>
                <a:cs typeface="Arial" pitchFamily="34" charset="0"/>
              </a:defRPr>
            </a:pPr>
            <a:endParaRPr lang="en-US"/>
          </a:p>
        </c:txPr>
        <c:crossAx val="474799704"/>
        <c:crosses val="autoZero"/>
        <c:auto val="1"/>
        <c:lblAlgn val="ctr"/>
        <c:lblOffset val="100"/>
        <c:noMultiLvlLbl val="0"/>
      </c:catAx>
      <c:valAx>
        <c:axId val="474799704"/>
        <c:scaling>
          <c:orientation val="minMax"/>
          <c:max val="250"/>
          <c:min val="200"/>
        </c:scaling>
        <c:delete val="0"/>
        <c:axPos val="l"/>
        <c:numFmt formatCode="0" sourceLinked="1"/>
        <c:majorTickMark val="out"/>
        <c:minorTickMark val="none"/>
        <c:tickLblPos val="nextTo"/>
        <c:txPr>
          <a:bodyPr/>
          <a:lstStyle/>
          <a:p>
            <a:pPr>
              <a:defRPr sz="1200">
                <a:solidFill>
                  <a:srgbClr val="001871"/>
                </a:solidFill>
                <a:latin typeface="+mn-lt"/>
                <a:cs typeface="Arial" pitchFamily="34" charset="0"/>
              </a:defRPr>
            </a:pPr>
            <a:endParaRPr lang="en-US"/>
          </a:p>
        </c:txPr>
        <c:crossAx val="474799312"/>
        <c:crosses val="autoZero"/>
        <c:crossBetween val="midCat"/>
      </c:valAx>
      <c:spPr>
        <a:noFill/>
        <a:ln w="25403">
          <a:noFill/>
        </a:ln>
      </c:spPr>
    </c:plotArea>
    <c:legend>
      <c:legendPos val="t"/>
      <c:layout/>
      <c:overlay val="0"/>
      <c:txPr>
        <a:bodyPr/>
        <a:lstStyle/>
        <a:p>
          <a:pPr>
            <a:defRPr sz="1600" b="0">
              <a:solidFill>
                <a:srgbClr val="001871"/>
              </a:solidFill>
              <a:latin typeface="+mn-lt"/>
              <a:cs typeface="Arial" pitchFamily="34" charset="0"/>
            </a:defRPr>
          </a:pPr>
          <a:endParaRPr lang="en-US"/>
        </a:p>
      </c:txPr>
    </c:legend>
    <c:plotVisOnly val="1"/>
    <c:dispBlanksAs val="gap"/>
    <c:showDLblsOverMax val="0"/>
  </c:chart>
  <c:spPr>
    <a:solidFill>
      <a:srgbClr val="FFFFFF"/>
    </a:solidFill>
    <a:ln w="19050">
      <a:solidFill>
        <a:srgbClr val="B3AB9F"/>
      </a:solidFill>
    </a:ln>
  </c:spPr>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rgbClr val="001871"/>
                </a:solidFill>
              </a:defRPr>
            </a:pPr>
            <a:r>
              <a:rPr lang="en-US" dirty="0" smtClean="0">
                <a:solidFill>
                  <a:srgbClr val="001871"/>
                </a:solidFill>
              </a:rPr>
              <a:t>Economically</a:t>
            </a:r>
            <a:r>
              <a:rPr lang="en-US" baseline="0" dirty="0" smtClean="0">
                <a:solidFill>
                  <a:srgbClr val="001871"/>
                </a:solidFill>
              </a:rPr>
              <a:t> Disadvantaged</a:t>
            </a:r>
            <a:endParaRPr lang="en-US" dirty="0">
              <a:solidFill>
                <a:srgbClr val="001871"/>
              </a:solidFill>
            </a:endParaRPr>
          </a:p>
        </c:rich>
      </c:tx>
      <c:layout/>
      <c:overlay val="0"/>
    </c:title>
    <c:autoTitleDeleted val="0"/>
    <c:plotArea>
      <c:layout/>
      <c:lineChart>
        <c:grouping val="standard"/>
        <c:varyColors val="0"/>
        <c:ser>
          <c:idx val="0"/>
          <c:order val="0"/>
          <c:tx>
            <c:strRef>
              <c:f>Sheet1!$B$1</c:f>
              <c:strCache>
                <c:ptCount val="1"/>
                <c:pt idx="0">
                  <c:v>Not Eligible</c:v>
                </c:pt>
              </c:strCache>
            </c:strRef>
          </c:tx>
          <c:spPr>
            <a:ln w="31750">
              <a:solidFill>
                <a:srgbClr val="001871"/>
              </a:solidFill>
            </a:ln>
          </c:spPr>
          <c:marker>
            <c:symbol val="circle"/>
            <c:size val="7"/>
            <c:spPr>
              <a:solidFill>
                <a:srgbClr val="001871"/>
              </a:solidFill>
              <a:ln>
                <a:noFill/>
              </a:ln>
            </c:spPr>
          </c:marker>
          <c:dPt>
            <c:idx val="5"/>
            <c:bubble3D val="0"/>
            <c:spPr>
              <a:ln w="31750">
                <a:solidFill>
                  <a:srgbClr val="001871"/>
                </a:solidFill>
              </a:ln>
            </c:spPr>
          </c:dPt>
          <c:dPt>
            <c:idx val="6"/>
            <c:bubble3D val="0"/>
            <c:spPr>
              <a:ln w="31750">
                <a:solidFill>
                  <a:srgbClr val="001871"/>
                </a:solidFill>
              </a:ln>
            </c:spPr>
          </c:dPt>
          <c:dLbls>
            <c:numFmt formatCode="#,##0" sourceLinked="0"/>
            <c:spPr>
              <a:noFill/>
              <a:ln w="25383">
                <a:noFill/>
              </a:ln>
            </c:spPr>
            <c:txPr>
              <a:bodyPr/>
              <a:lstStyle/>
              <a:p>
                <a:pPr>
                  <a:defRPr sz="1600">
                    <a:solidFill>
                      <a:srgbClr val="001871"/>
                    </a:solidFill>
                    <a:latin typeface="+mn-lt"/>
                    <a:cs typeface="Arial"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Sheet1!$A$2:$A$16</c:f>
              <c:numCache>
                <c:formatCode>General</c:formatCode>
                <c:ptCount val="15"/>
                <c:pt idx="0">
                  <c:v>2003</c:v>
                </c:pt>
                <c:pt idx="1">
                  <c:v>2005</c:v>
                </c:pt>
                <c:pt idx="2">
                  <c:v>2007</c:v>
                </c:pt>
                <c:pt idx="3">
                  <c:v>2009</c:v>
                </c:pt>
                <c:pt idx="4">
                  <c:v>2011</c:v>
                </c:pt>
                <c:pt idx="5">
                  <c:v>2013</c:v>
                </c:pt>
                <c:pt idx="6">
                  <c:v>2015</c:v>
                </c:pt>
                <c:pt idx="8">
                  <c:v>2003</c:v>
                </c:pt>
                <c:pt idx="9">
                  <c:v>2005</c:v>
                </c:pt>
                <c:pt idx="10">
                  <c:v>2007</c:v>
                </c:pt>
                <c:pt idx="11">
                  <c:v>2009</c:v>
                </c:pt>
                <c:pt idx="12">
                  <c:v>2011</c:v>
                </c:pt>
                <c:pt idx="13">
                  <c:v>2013</c:v>
                </c:pt>
                <c:pt idx="14">
                  <c:v>2015</c:v>
                </c:pt>
              </c:numCache>
            </c:numRef>
          </c:cat>
          <c:val>
            <c:numRef>
              <c:f>Sheet1!$B$2:$B$16</c:f>
              <c:numCache>
                <c:formatCode>0</c:formatCode>
                <c:ptCount val="15"/>
                <c:pt idx="0">
                  <c:v>228.99469645031701</c:v>
                </c:pt>
                <c:pt idx="1">
                  <c:v>229.700735666344</c:v>
                </c:pt>
                <c:pt idx="2">
                  <c:v>231.74839320947299</c:v>
                </c:pt>
                <c:pt idx="3">
                  <c:v>232.106942556094</c:v>
                </c:pt>
                <c:pt idx="4">
                  <c:v>234.38317353885299</c:v>
                </c:pt>
                <c:pt idx="5">
                  <c:v>236.01507946190901</c:v>
                </c:pt>
                <c:pt idx="6">
                  <c:v>237</c:v>
                </c:pt>
                <c:pt idx="8">
                  <c:v>226</c:v>
                </c:pt>
                <c:pt idx="9">
                  <c:v>222</c:v>
                </c:pt>
                <c:pt idx="10">
                  <c:v>225</c:v>
                </c:pt>
                <c:pt idx="11">
                  <c:v>227</c:v>
                </c:pt>
                <c:pt idx="12">
                  <c:v>229</c:v>
                </c:pt>
                <c:pt idx="13">
                  <c:v>231</c:v>
                </c:pt>
                <c:pt idx="14">
                  <c:v>233</c:v>
                </c:pt>
              </c:numCache>
            </c:numRef>
          </c:val>
          <c:smooth val="0"/>
        </c:ser>
        <c:ser>
          <c:idx val="1"/>
          <c:order val="1"/>
          <c:tx>
            <c:strRef>
              <c:f>Sheet1!$C$1</c:f>
              <c:strCache>
                <c:ptCount val="1"/>
                <c:pt idx="0">
                  <c:v>Eligible</c:v>
                </c:pt>
              </c:strCache>
            </c:strRef>
          </c:tx>
          <c:spPr>
            <a:ln w="31750">
              <a:solidFill>
                <a:srgbClr val="00A795"/>
              </a:solidFill>
            </a:ln>
          </c:spPr>
          <c:marker>
            <c:symbol val="circle"/>
            <c:size val="7"/>
            <c:spPr>
              <a:solidFill>
                <a:srgbClr val="00A795"/>
              </a:solidFill>
              <a:ln>
                <a:noFill/>
              </a:ln>
            </c:spPr>
          </c:marker>
          <c:dPt>
            <c:idx val="5"/>
            <c:bubble3D val="0"/>
          </c:dPt>
          <c:dPt>
            <c:idx val="6"/>
            <c:bubble3D val="0"/>
          </c:dPt>
          <c:dLbls>
            <c:numFmt formatCode="#,##0" sourceLinked="0"/>
            <c:spPr>
              <a:noFill/>
              <a:ln w="25383">
                <a:noFill/>
              </a:ln>
            </c:spPr>
            <c:txPr>
              <a:bodyPr/>
              <a:lstStyle/>
              <a:p>
                <a:pPr>
                  <a:defRPr sz="1600">
                    <a:solidFill>
                      <a:srgbClr val="00A795"/>
                    </a:solidFill>
                    <a:latin typeface="+mn-lt"/>
                    <a:cs typeface="Arial" pitchFamily="34" charset="0"/>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Sheet1!$A$2:$A$16</c:f>
              <c:numCache>
                <c:formatCode>General</c:formatCode>
                <c:ptCount val="15"/>
                <c:pt idx="0">
                  <c:v>2003</c:v>
                </c:pt>
                <c:pt idx="1">
                  <c:v>2005</c:v>
                </c:pt>
                <c:pt idx="2">
                  <c:v>2007</c:v>
                </c:pt>
                <c:pt idx="3">
                  <c:v>2009</c:v>
                </c:pt>
                <c:pt idx="4">
                  <c:v>2011</c:v>
                </c:pt>
                <c:pt idx="5">
                  <c:v>2013</c:v>
                </c:pt>
                <c:pt idx="6">
                  <c:v>2015</c:v>
                </c:pt>
                <c:pt idx="8">
                  <c:v>2003</c:v>
                </c:pt>
                <c:pt idx="9">
                  <c:v>2005</c:v>
                </c:pt>
                <c:pt idx="10">
                  <c:v>2007</c:v>
                </c:pt>
                <c:pt idx="11">
                  <c:v>2009</c:v>
                </c:pt>
                <c:pt idx="12">
                  <c:v>2011</c:v>
                </c:pt>
                <c:pt idx="13">
                  <c:v>2013</c:v>
                </c:pt>
                <c:pt idx="14">
                  <c:v>2015</c:v>
                </c:pt>
              </c:numCache>
            </c:numRef>
          </c:cat>
          <c:val>
            <c:numRef>
              <c:f>Sheet1!$C$2:$C$16</c:f>
              <c:numCache>
                <c:formatCode>0</c:formatCode>
                <c:ptCount val="15"/>
                <c:pt idx="0">
                  <c:v>201.08051498371799</c:v>
                </c:pt>
                <c:pt idx="1">
                  <c:v>202.69723149855901</c:v>
                </c:pt>
                <c:pt idx="2">
                  <c:v>204.97483573385799</c:v>
                </c:pt>
                <c:pt idx="3">
                  <c:v>206.004556088345</c:v>
                </c:pt>
                <c:pt idx="4">
                  <c:v>206.891525553684</c:v>
                </c:pt>
                <c:pt idx="5">
                  <c:v>207.415818548353</c:v>
                </c:pt>
                <c:pt idx="6">
                  <c:v>207.415818548353</c:v>
                </c:pt>
                <c:pt idx="8">
                  <c:v>197</c:v>
                </c:pt>
                <c:pt idx="9">
                  <c:v>196</c:v>
                </c:pt>
                <c:pt idx="10">
                  <c:v>200</c:v>
                </c:pt>
                <c:pt idx="11">
                  <c:v>203</c:v>
                </c:pt>
                <c:pt idx="12">
                  <c:v>202</c:v>
                </c:pt>
                <c:pt idx="13">
                  <c:v>201</c:v>
                </c:pt>
                <c:pt idx="14">
                  <c:v>207</c:v>
                </c:pt>
              </c:numCache>
            </c:numRef>
          </c:val>
          <c:smooth val="0"/>
        </c:ser>
        <c:ser>
          <c:idx val="2"/>
          <c:order val="2"/>
          <c:tx>
            <c:strRef>
              <c:f>Sheet1!$D$1</c:f>
              <c:strCache>
                <c:ptCount val="1"/>
                <c:pt idx="0">
                  <c:v>Average for Data Labels</c:v>
                </c:pt>
              </c:strCache>
            </c:strRef>
          </c:tx>
          <c:spPr>
            <a:ln>
              <a:noFill/>
            </a:ln>
          </c:spPr>
          <c:marker>
            <c:symbol val="none"/>
          </c:marker>
          <c:dLbls>
            <c:dLbl>
              <c:idx val="0"/>
              <c:layout/>
              <c:tx>
                <c:rich>
                  <a:bodyPr/>
                  <a:lstStyle/>
                  <a:p>
                    <a:r>
                      <a:rPr lang="en-US" dirty="0" smtClean="0">
                        <a:solidFill>
                          <a:srgbClr val="001871"/>
                        </a:solidFill>
                      </a:rPr>
                      <a:t>28</a:t>
                    </a:r>
                    <a:endParaRPr lang="en-US" dirty="0" smtClean="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1"/>
              <c:layout/>
              <c:tx>
                <c:rich>
                  <a:bodyPr/>
                  <a:lstStyle/>
                  <a:p>
                    <a:r>
                      <a:rPr lang="en-US" dirty="0" smtClean="0">
                        <a:solidFill>
                          <a:srgbClr val="001871"/>
                        </a:solidFill>
                      </a:rPr>
                      <a:t>27</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2"/>
              <c:layout/>
              <c:tx>
                <c:rich>
                  <a:bodyPr/>
                  <a:lstStyle/>
                  <a:p>
                    <a:r>
                      <a:rPr lang="en-US" dirty="0" smtClean="0">
                        <a:solidFill>
                          <a:srgbClr val="001871"/>
                        </a:solidFill>
                      </a:rPr>
                      <a:t>27</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3"/>
              <c:layout/>
              <c:tx>
                <c:rich>
                  <a:bodyPr/>
                  <a:lstStyle/>
                  <a:p>
                    <a:r>
                      <a:rPr lang="en-US" dirty="0" smtClean="0">
                        <a:solidFill>
                          <a:srgbClr val="001871"/>
                        </a:solidFill>
                      </a:rPr>
                      <a:t>26</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4"/>
              <c:layout/>
              <c:tx>
                <c:rich>
                  <a:bodyPr/>
                  <a:lstStyle/>
                  <a:p>
                    <a:r>
                      <a:rPr lang="en-US" dirty="0" smtClean="0">
                        <a:solidFill>
                          <a:srgbClr val="001871"/>
                        </a:solidFill>
                      </a:rPr>
                      <a:t>27</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5"/>
              <c:layout/>
              <c:tx>
                <c:rich>
                  <a:bodyPr/>
                  <a:lstStyle/>
                  <a:p>
                    <a:r>
                      <a:rPr lang="en-US" dirty="0" smtClean="0">
                        <a:solidFill>
                          <a:srgbClr val="001871"/>
                        </a:solidFill>
                      </a:rPr>
                      <a:t>29</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6"/>
              <c:layout/>
              <c:tx>
                <c:rich>
                  <a:bodyPr/>
                  <a:lstStyle/>
                  <a:p>
                    <a:r>
                      <a:rPr lang="en-US" dirty="0" smtClean="0">
                        <a:solidFill>
                          <a:srgbClr val="001871"/>
                        </a:solidFill>
                      </a:rPr>
                      <a:t>30</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7"/>
              <c:tx>
                <c:rich>
                  <a:bodyPr/>
                  <a:lstStyle/>
                  <a:p>
                    <a:r>
                      <a:rPr lang="en-US" dirty="0" smtClean="0">
                        <a:solidFill>
                          <a:srgbClr val="001871"/>
                        </a:solidFill>
                      </a:rPr>
                      <a:t>#</a:t>
                    </a:r>
                    <a:endParaRPr lang="en-US" dirty="0"/>
                  </a:p>
                </c:rich>
              </c:tx>
              <c:dLblPos val="r"/>
              <c:showLegendKey val="0"/>
              <c:showVal val="0"/>
              <c:showCatName val="0"/>
              <c:showSerName val="0"/>
              <c:showPercent val="0"/>
              <c:showBubbleSize val="0"/>
              <c:extLst>
                <c:ext xmlns:c15="http://schemas.microsoft.com/office/drawing/2012/chart" uri="{CE6537A1-D6FC-4f65-9D91-7224C49458BB}"/>
              </c:extLst>
            </c:dLbl>
            <c:dLbl>
              <c:idx val="8"/>
              <c:layout/>
              <c:tx>
                <c:rich>
                  <a:bodyPr/>
                  <a:lstStyle/>
                  <a:p>
                    <a:r>
                      <a:rPr lang="en-US" dirty="0" smtClean="0">
                        <a:solidFill>
                          <a:srgbClr val="001871"/>
                        </a:solidFill>
                      </a:rPr>
                      <a:t>29</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9"/>
              <c:layout/>
              <c:tx>
                <c:rich>
                  <a:bodyPr/>
                  <a:lstStyle/>
                  <a:p>
                    <a:r>
                      <a:rPr lang="en-US" dirty="0" smtClean="0">
                        <a:solidFill>
                          <a:srgbClr val="001871"/>
                        </a:solidFill>
                      </a:rPr>
                      <a:t>26</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10"/>
              <c:layout/>
              <c:tx>
                <c:rich>
                  <a:bodyPr/>
                  <a:lstStyle/>
                  <a:p>
                    <a:r>
                      <a:rPr lang="en-US" dirty="0" smtClean="0">
                        <a:solidFill>
                          <a:srgbClr val="001871"/>
                        </a:solidFill>
                      </a:rPr>
                      <a:t>25</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11"/>
              <c:layout/>
              <c:tx>
                <c:rich>
                  <a:bodyPr/>
                  <a:lstStyle/>
                  <a:p>
                    <a:r>
                      <a:rPr lang="en-US" dirty="0" smtClean="0">
                        <a:solidFill>
                          <a:srgbClr val="001871"/>
                        </a:solidFill>
                      </a:rPr>
                      <a:t>24</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12"/>
              <c:layout/>
              <c:tx>
                <c:rich>
                  <a:bodyPr/>
                  <a:lstStyle/>
                  <a:p>
                    <a:r>
                      <a:rPr lang="en-US" dirty="0" smtClean="0">
                        <a:solidFill>
                          <a:srgbClr val="001871"/>
                        </a:solidFill>
                      </a:rPr>
                      <a:t>27</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13"/>
              <c:layout/>
              <c:tx>
                <c:rich>
                  <a:bodyPr/>
                  <a:lstStyle/>
                  <a:p>
                    <a:r>
                      <a:rPr lang="en-US" dirty="0" smtClean="0">
                        <a:solidFill>
                          <a:srgbClr val="001871"/>
                        </a:solidFill>
                      </a:rPr>
                      <a:t>30</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14"/>
              <c:layout/>
              <c:tx>
                <c:rich>
                  <a:bodyPr/>
                  <a:lstStyle/>
                  <a:p>
                    <a:r>
                      <a:rPr lang="en-US" dirty="0" smtClean="0">
                        <a:solidFill>
                          <a:srgbClr val="001871"/>
                        </a:solidFill>
                      </a:rPr>
                      <a:t>26</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spPr>
              <a:noFill/>
            </c:spPr>
            <c:txPr>
              <a:bodyPr/>
              <a:lstStyle/>
              <a:p>
                <a:pPr>
                  <a:defRPr>
                    <a:solidFill>
                      <a:srgbClr val="001871"/>
                    </a:solidFill>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Sheet1!$A$2:$A$16</c:f>
              <c:numCache>
                <c:formatCode>General</c:formatCode>
                <c:ptCount val="15"/>
                <c:pt idx="0">
                  <c:v>2003</c:v>
                </c:pt>
                <c:pt idx="1">
                  <c:v>2005</c:v>
                </c:pt>
                <c:pt idx="2">
                  <c:v>2007</c:v>
                </c:pt>
                <c:pt idx="3">
                  <c:v>2009</c:v>
                </c:pt>
                <c:pt idx="4">
                  <c:v>2011</c:v>
                </c:pt>
                <c:pt idx="5">
                  <c:v>2013</c:v>
                </c:pt>
                <c:pt idx="6">
                  <c:v>2015</c:v>
                </c:pt>
                <c:pt idx="8">
                  <c:v>2003</c:v>
                </c:pt>
                <c:pt idx="9">
                  <c:v>2005</c:v>
                </c:pt>
                <c:pt idx="10">
                  <c:v>2007</c:v>
                </c:pt>
                <c:pt idx="11">
                  <c:v>2009</c:v>
                </c:pt>
                <c:pt idx="12">
                  <c:v>2011</c:v>
                </c:pt>
                <c:pt idx="13">
                  <c:v>2013</c:v>
                </c:pt>
                <c:pt idx="14">
                  <c:v>2015</c:v>
                </c:pt>
              </c:numCache>
            </c:numRef>
          </c:cat>
          <c:val>
            <c:numRef>
              <c:f>Sheet1!$D$2:$D$16</c:f>
              <c:numCache>
                <c:formatCode>0</c:formatCode>
                <c:ptCount val="15"/>
                <c:pt idx="0">
                  <c:v>215.0376057170175</c:v>
                </c:pt>
                <c:pt idx="1">
                  <c:v>216.19898358245149</c:v>
                </c:pt>
                <c:pt idx="2">
                  <c:v>218.36161447166549</c:v>
                </c:pt>
                <c:pt idx="3">
                  <c:v>219.0557493222195</c:v>
                </c:pt>
                <c:pt idx="4">
                  <c:v>220.6373495462685</c:v>
                </c:pt>
                <c:pt idx="5">
                  <c:v>221.71544900513101</c:v>
                </c:pt>
                <c:pt idx="6">
                  <c:v>222.2079092741765</c:v>
                </c:pt>
                <c:pt idx="8">
                  <c:v>211.5</c:v>
                </c:pt>
                <c:pt idx="9">
                  <c:v>209</c:v>
                </c:pt>
                <c:pt idx="10">
                  <c:v>212.5</c:v>
                </c:pt>
                <c:pt idx="11">
                  <c:v>215</c:v>
                </c:pt>
                <c:pt idx="12">
                  <c:v>215.5</c:v>
                </c:pt>
                <c:pt idx="13">
                  <c:v>216</c:v>
                </c:pt>
                <c:pt idx="14">
                  <c:v>220</c:v>
                </c:pt>
              </c:numCache>
            </c:numRef>
          </c:val>
          <c:smooth val="0"/>
        </c:ser>
        <c:dLbls>
          <c:showLegendKey val="0"/>
          <c:showVal val="0"/>
          <c:showCatName val="0"/>
          <c:showSerName val="0"/>
          <c:showPercent val="0"/>
          <c:showBubbleSize val="0"/>
        </c:dLbls>
        <c:hiLowLines>
          <c:spPr>
            <a:ln w="25383">
              <a:solidFill>
                <a:srgbClr val="B3AB9F"/>
              </a:solidFill>
              <a:prstDash val="dash"/>
            </a:ln>
          </c:spPr>
        </c:hiLowLines>
        <c:marker val="1"/>
        <c:smooth val="0"/>
        <c:axId val="427902328"/>
        <c:axId val="427902720"/>
      </c:lineChart>
      <c:catAx>
        <c:axId val="427902328"/>
        <c:scaling>
          <c:orientation val="minMax"/>
        </c:scaling>
        <c:delete val="0"/>
        <c:axPos val="b"/>
        <c:numFmt formatCode="General" sourceLinked="1"/>
        <c:majorTickMark val="out"/>
        <c:minorTickMark val="none"/>
        <c:tickLblPos val="nextTo"/>
        <c:txPr>
          <a:bodyPr/>
          <a:lstStyle/>
          <a:p>
            <a:pPr>
              <a:defRPr sz="1400" b="0">
                <a:solidFill>
                  <a:srgbClr val="001871"/>
                </a:solidFill>
                <a:latin typeface="+mn-lt"/>
                <a:cs typeface="Arial" pitchFamily="34" charset="0"/>
              </a:defRPr>
            </a:pPr>
            <a:endParaRPr lang="en-US"/>
          </a:p>
        </c:txPr>
        <c:crossAx val="427902720"/>
        <c:crosses val="autoZero"/>
        <c:auto val="1"/>
        <c:lblAlgn val="ctr"/>
        <c:lblOffset val="100"/>
        <c:noMultiLvlLbl val="0"/>
      </c:catAx>
      <c:valAx>
        <c:axId val="427902720"/>
        <c:scaling>
          <c:orientation val="minMax"/>
          <c:max val="240"/>
          <c:min val="170"/>
        </c:scaling>
        <c:delete val="0"/>
        <c:axPos val="l"/>
        <c:numFmt formatCode="0" sourceLinked="1"/>
        <c:majorTickMark val="out"/>
        <c:minorTickMark val="none"/>
        <c:tickLblPos val="nextTo"/>
        <c:txPr>
          <a:bodyPr/>
          <a:lstStyle/>
          <a:p>
            <a:pPr>
              <a:defRPr sz="1199">
                <a:solidFill>
                  <a:srgbClr val="001871"/>
                </a:solidFill>
                <a:latin typeface="+mn-lt"/>
                <a:cs typeface="Arial" pitchFamily="34" charset="0"/>
              </a:defRPr>
            </a:pPr>
            <a:endParaRPr lang="en-US"/>
          </a:p>
        </c:txPr>
        <c:crossAx val="427902328"/>
        <c:crosses val="autoZero"/>
        <c:crossBetween val="between"/>
      </c:valAx>
      <c:spPr>
        <a:noFill/>
        <a:ln w="25383">
          <a:noFill/>
        </a:ln>
      </c:spPr>
    </c:plotArea>
    <c:legend>
      <c:legendPos val="t"/>
      <c:legendEntry>
        <c:idx val="2"/>
        <c:delete val="1"/>
      </c:legendEntry>
      <c:layout>
        <c:manualLayout>
          <c:xMode val="edge"/>
          <c:yMode val="edge"/>
          <c:x val="0.32264300111657312"/>
          <c:y val="0.78688522830351737"/>
          <c:w val="0.35163712823189913"/>
          <c:h val="8.2433806203672355E-2"/>
        </c:manualLayout>
      </c:layout>
      <c:overlay val="0"/>
      <c:txPr>
        <a:bodyPr/>
        <a:lstStyle/>
        <a:p>
          <a:pPr>
            <a:defRPr sz="1800">
              <a:solidFill>
                <a:srgbClr val="8E8270"/>
              </a:solidFill>
              <a:latin typeface="+mn-lt"/>
              <a:cs typeface="Arial" pitchFamily="34" charset="0"/>
            </a:defRPr>
          </a:pPr>
          <a:endParaRPr lang="en-US"/>
        </a:p>
      </c:txPr>
    </c:legend>
    <c:plotVisOnly val="1"/>
    <c:dispBlanksAs val="gap"/>
    <c:showDLblsOverMax val="0"/>
  </c:chart>
  <c:spPr>
    <a:solidFill>
      <a:srgbClr val="FFFFFF"/>
    </a:solidFill>
    <a:ln w="19050">
      <a:solidFill>
        <a:srgbClr val="B3AB9F"/>
      </a:solidFill>
    </a:ln>
  </c:spPr>
  <c:txPr>
    <a:bodyPr/>
    <a:lstStyle/>
    <a:p>
      <a:pPr>
        <a:defRPr sz="1799"/>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rgbClr val="001871"/>
                </a:solidFill>
              </a:defRPr>
            </a:pPr>
            <a:r>
              <a:rPr lang="en-US" dirty="0" smtClean="0">
                <a:solidFill>
                  <a:srgbClr val="001871"/>
                </a:solidFill>
              </a:rPr>
              <a:t>Average Scale Scores</a:t>
            </a:r>
            <a:endParaRPr lang="en-US" dirty="0">
              <a:solidFill>
                <a:srgbClr val="001871"/>
              </a:solidFill>
            </a:endParaRPr>
          </a:p>
        </c:rich>
      </c:tx>
      <c:layout/>
      <c:overlay val="0"/>
    </c:title>
    <c:autoTitleDeleted val="0"/>
    <c:plotArea>
      <c:layout>
        <c:manualLayout>
          <c:layoutTarget val="inner"/>
          <c:xMode val="edge"/>
          <c:yMode val="edge"/>
          <c:x val="5.9788976377952753E-2"/>
          <c:y val="0.12228225317989097"/>
          <c:w val="0.74354435695538057"/>
          <c:h val="0.77540581465778313"/>
        </c:manualLayout>
      </c:layout>
      <c:lineChart>
        <c:grouping val="standard"/>
        <c:varyColors val="0"/>
        <c:ser>
          <c:idx val="0"/>
          <c:order val="0"/>
          <c:tx>
            <c:strRef>
              <c:f>Sheet1!$B$1</c:f>
              <c:strCache>
                <c:ptCount val="1"/>
                <c:pt idx="0">
                  <c:v>National Public</c:v>
                </c:pt>
              </c:strCache>
            </c:strRef>
          </c:tx>
          <c:spPr>
            <a:ln w="44455">
              <a:solidFill>
                <a:srgbClr val="00A795"/>
              </a:solidFill>
              <a:round/>
            </a:ln>
          </c:spPr>
          <c:marker>
            <c:symbol val="circle"/>
            <c:size val="9"/>
            <c:spPr>
              <a:solidFill>
                <a:srgbClr val="00A795"/>
              </a:solidFill>
              <a:ln>
                <a:noFill/>
              </a:ln>
            </c:spPr>
          </c:marker>
          <c:dLbls>
            <c:numFmt formatCode="#,##0" sourceLinked="0"/>
            <c:spPr>
              <a:noFill/>
              <a:ln w="25403">
                <a:noFill/>
              </a:ln>
            </c:spPr>
            <c:txPr>
              <a:bodyPr/>
              <a:lstStyle/>
              <a:p>
                <a:pPr>
                  <a:defRPr sz="2000">
                    <a:solidFill>
                      <a:srgbClr val="00A795"/>
                    </a:solidFill>
                    <a:latin typeface="+mn-lt"/>
                    <a:cs typeface="Arial" pitchFamily="34" charset="0"/>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Sheet1!$A$2:$A$9</c:f>
              <c:numCache>
                <c:formatCode>General</c:formatCode>
                <c:ptCount val="8"/>
                <c:pt idx="1">
                  <c:v>2003</c:v>
                </c:pt>
                <c:pt idx="2">
                  <c:v>2005</c:v>
                </c:pt>
                <c:pt idx="3">
                  <c:v>2007</c:v>
                </c:pt>
                <c:pt idx="4">
                  <c:v>2009</c:v>
                </c:pt>
                <c:pt idx="5">
                  <c:v>2011</c:v>
                </c:pt>
                <c:pt idx="6">
                  <c:v>2013</c:v>
                </c:pt>
                <c:pt idx="7">
                  <c:v>2015</c:v>
                </c:pt>
              </c:numCache>
            </c:numRef>
          </c:cat>
          <c:val>
            <c:numRef>
              <c:f>Sheet1!$B$2:$B$9</c:f>
              <c:numCache>
                <c:formatCode>0</c:formatCode>
                <c:ptCount val="8"/>
                <c:pt idx="1">
                  <c:v>261.33261507026498</c:v>
                </c:pt>
                <c:pt idx="2">
                  <c:v>260.40450970101301</c:v>
                </c:pt>
                <c:pt idx="3">
                  <c:v>261.01395065366597</c:v>
                </c:pt>
                <c:pt idx="4">
                  <c:v>262.29361774082298</c:v>
                </c:pt>
                <c:pt idx="5">
                  <c:v>263.59252633078898</c:v>
                </c:pt>
                <c:pt idx="6">
                  <c:v>266.01913609149301</c:v>
                </c:pt>
                <c:pt idx="7">
                  <c:v>264</c:v>
                </c:pt>
              </c:numCache>
            </c:numRef>
          </c:val>
          <c:smooth val="0"/>
        </c:ser>
        <c:ser>
          <c:idx val="1"/>
          <c:order val="1"/>
          <c:tx>
            <c:strRef>
              <c:f>Sheet1!$C$1</c:f>
              <c:strCache>
                <c:ptCount val="1"/>
                <c:pt idx="0">
                  <c:v>State</c:v>
                </c:pt>
              </c:strCache>
            </c:strRef>
          </c:tx>
          <c:spPr>
            <a:ln w="44455">
              <a:solidFill>
                <a:srgbClr val="001871"/>
              </a:solidFill>
            </a:ln>
          </c:spPr>
          <c:marker>
            <c:symbol val="circle"/>
            <c:size val="9"/>
            <c:spPr>
              <a:solidFill>
                <a:srgbClr val="001871"/>
              </a:solidFill>
              <a:ln>
                <a:noFill/>
              </a:ln>
            </c:spPr>
          </c:marker>
          <c:dLbls>
            <c:dLbl>
              <c:idx val="1"/>
              <c:layout>
                <c:manualLayout>
                  <c:x val="-4.5312598425196866E-2"/>
                  <c:y val="6.538461538461529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6979265091863551E-2"/>
                  <c:y val="0.05"/>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8645931758530186E-2"/>
                  <c:y val="4.487179487179487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4.6979265091863454E-2"/>
                  <c:y val="0.05"/>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4.5312598425196852E-2"/>
                  <c:y val="5.512820512820512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4.5312598425196728E-2"/>
                  <c:y val="3.974358974358974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4.531259842519697E-2"/>
                  <c:y val="4.487179487179477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numFmt formatCode="0" sourceLinked="0"/>
            <c:spPr>
              <a:noFill/>
              <a:ln w="25403">
                <a:noFill/>
              </a:ln>
            </c:spPr>
            <c:txPr>
              <a:bodyPr/>
              <a:lstStyle/>
              <a:p>
                <a:pPr>
                  <a:defRPr sz="2000">
                    <a:solidFill>
                      <a:srgbClr val="001871"/>
                    </a:solidFill>
                    <a:latin typeface="+mn-lt"/>
                    <a:cs typeface="Arial"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Sheet1!$A$2:$A$9</c:f>
              <c:numCache>
                <c:formatCode>General</c:formatCode>
                <c:ptCount val="8"/>
                <c:pt idx="1">
                  <c:v>2003</c:v>
                </c:pt>
                <c:pt idx="2">
                  <c:v>2005</c:v>
                </c:pt>
                <c:pt idx="3">
                  <c:v>2007</c:v>
                </c:pt>
                <c:pt idx="4">
                  <c:v>2009</c:v>
                </c:pt>
                <c:pt idx="5">
                  <c:v>2011</c:v>
                </c:pt>
                <c:pt idx="6">
                  <c:v>2013</c:v>
                </c:pt>
                <c:pt idx="7">
                  <c:v>2015</c:v>
                </c:pt>
              </c:numCache>
            </c:numRef>
          </c:cat>
          <c:val>
            <c:numRef>
              <c:f>Sheet1!$C$2:$C$9</c:f>
              <c:numCache>
                <c:formatCode>0</c:formatCode>
                <c:ptCount val="8"/>
                <c:pt idx="1">
                  <c:v>255</c:v>
                </c:pt>
                <c:pt idx="2">
                  <c:v>251</c:v>
                </c:pt>
                <c:pt idx="3">
                  <c:v>250</c:v>
                </c:pt>
                <c:pt idx="4">
                  <c:v>251</c:v>
                </c:pt>
                <c:pt idx="5">
                  <c:v>254</c:v>
                </c:pt>
                <c:pt idx="6">
                  <c:v>253</c:v>
                </c:pt>
                <c:pt idx="7">
                  <c:v>252</c:v>
                </c:pt>
              </c:numCache>
            </c:numRef>
          </c:val>
          <c:smooth val="0"/>
        </c:ser>
        <c:dLbls>
          <c:showLegendKey val="0"/>
          <c:showVal val="0"/>
          <c:showCatName val="0"/>
          <c:showSerName val="0"/>
          <c:showPercent val="0"/>
          <c:showBubbleSize val="0"/>
        </c:dLbls>
        <c:marker val="1"/>
        <c:smooth val="0"/>
        <c:axId val="422492912"/>
        <c:axId val="429553504"/>
      </c:lineChart>
      <c:catAx>
        <c:axId val="422492912"/>
        <c:scaling>
          <c:orientation val="minMax"/>
        </c:scaling>
        <c:delete val="0"/>
        <c:axPos val="b"/>
        <c:numFmt formatCode="General" sourceLinked="1"/>
        <c:majorTickMark val="out"/>
        <c:minorTickMark val="none"/>
        <c:tickLblPos val="nextTo"/>
        <c:txPr>
          <a:bodyPr/>
          <a:lstStyle/>
          <a:p>
            <a:pPr>
              <a:defRPr sz="1600" b="0">
                <a:solidFill>
                  <a:srgbClr val="001871"/>
                </a:solidFill>
                <a:latin typeface="+mn-lt"/>
                <a:cs typeface="Arial" pitchFamily="34" charset="0"/>
              </a:defRPr>
            </a:pPr>
            <a:endParaRPr lang="en-US"/>
          </a:p>
        </c:txPr>
        <c:crossAx val="429553504"/>
        <c:crosses val="autoZero"/>
        <c:auto val="1"/>
        <c:lblAlgn val="ctr"/>
        <c:lblOffset val="100"/>
        <c:noMultiLvlLbl val="0"/>
      </c:catAx>
      <c:valAx>
        <c:axId val="429553504"/>
        <c:scaling>
          <c:orientation val="minMax"/>
          <c:max val="290"/>
          <c:min val="230"/>
        </c:scaling>
        <c:delete val="0"/>
        <c:axPos val="l"/>
        <c:numFmt formatCode="0" sourceLinked="1"/>
        <c:majorTickMark val="out"/>
        <c:minorTickMark val="none"/>
        <c:tickLblPos val="nextTo"/>
        <c:txPr>
          <a:bodyPr/>
          <a:lstStyle/>
          <a:p>
            <a:pPr>
              <a:defRPr sz="1200">
                <a:solidFill>
                  <a:srgbClr val="001871"/>
                </a:solidFill>
                <a:latin typeface="+mn-lt"/>
                <a:cs typeface="Arial" pitchFamily="34" charset="0"/>
              </a:defRPr>
            </a:pPr>
            <a:endParaRPr lang="en-US"/>
          </a:p>
        </c:txPr>
        <c:crossAx val="422492912"/>
        <c:crosses val="autoZero"/>
        <c:crossBetween val="midCat"/>
      </c:valAx>
      <c:spPr>
        <a:noFill/>
        <a:ln w="25403">
          <a:noFill/>
        </a:ln>
      </c:spPr>
    </c:plotArea>
    <c:legend>
      <c:legendPos val="t"/>
      <c:layout/>
      <c:overlay val="0"/>
      <c:txPr>
        <a:bodyPr/>
        <a:lstStyle/>
        <a:p>
          <a:pPr>
            <a:defRPr sz="1600" b="0">
              <a:solidFill>
                <a:srgbClr val="001871"/>
              </a:solidFill>
              <a:latin typeface="+mn-lt"/>
              <a:cs typeface="Arial" pitchFamily="34" charset="0"/>
            </a:defRPr>
          </a:pPr>
          <a:endParaRPr lang="en-US"/>
        </a:p>
      </c:txPr>
    </c:legend>
    <c:plotVisOnly val="1"/>
    <c:dispBlanksAs val="gap"/>
    <c:showDLblsOverMax val="0"/>
  </c:chart>
  <c:spPr>
    <a:solidFill>
      <a:srgbClr val="FFFFFF"/>
    </a:solidFill>
    <a:ln w="19050">
      <a:solidFill>
        <a:srgbClr val="B3AB9F"/>
      </a:solidFill>
    </a:ln>
  </c:spPr>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rgbClr val="001871"/>
                </a:solidFill>
              </a:defRPr>
            </a:pPr>
            <a:r>
              <a:rPr lang="en-US" dirty="0" smtClean="0">
                <a:solidFill>
                  <a:srgbClr val="001871"/>
                </a:solidFill>
              </a:rPr>
              <a:t>Economically</a:t>
            </a:r>
            <a:r>
              <a:rPr lang="en-US" baseline="0" dirty="0" smtClean="0">
                <a:solidFill>
                  <a:srgbClr val="001871"/>
                </a:solidFill>
              </a:rPr>
              <a:t> Disadvantaged</a:t>
            </a:r>
            <a:endParaRPr lang="en-US" dirty="0">
              <a:solidFill>
                <a:srgbClr val="001871"/>
              </a:solidFill>
            </a:endParaRPr>
          </a:p>
        </c:rich>
      </c:tx>
      <c:layout/>
      <c:overlay val="0"/>
    </c:title>
    <c:autoTitleDeleted val="0"/>
    <c:plotArea>
      <c:layout/>
      <c:lineChart>
        <c:grouping val="standard"/>
        <c:varyColors val="0"/>
        <c:ser>
          <c:idx val="0"/>
          <c:order val="0"/>
          <c:tx>
            <c:strRef>
              <c:f>Sheet1!$B$1</c:f>
              <c:strCache>
                <c:ptCount val="1"/>
                <c:pt idx="0">
                  <c:v>Not Eligible</c:v>
                </c:pt>
              </c:strCache>
            </c:strRef>
          </c:tx>
          <c:spPr>
            <a:ln w="31750">
              <a:solidFill>
                <a:srgbClr val="001871"/>
              </a:solidFill>
            </a:ln>
          </c:spPr>
          <c:marker>
            <c:symbol val="circle"/>
            <c:size val="7"/>
            <c:spPr>
              <a:solidFill>
                <a:srgbClr val="001871"/>
              </a:solidFill>
              <a:ln>
                <a:noFill/>
              </a:ln>
            </c:spPr>
          </c:marker>
          <c:dPt>
            <c:idx val="5"/>
            <c:bubble3D val="0"/>
            <c:spPr>
              <a:ln w="31750">
                <a:solidFill>
                  <a:srgbClr val="001871"/>
                </a:solidFill>
              </a:ln>
            </c:spPr>
          </c:dPt>
          <c:dPt>
            <c:idx val="6"/>
            <c:bubble3D val="0"/>
            <c:spPr>
              <a:ln w="31750">
                <a:solidFill>
                  <a:srgbClr val="001871"/>
                </a:solidFill>
              </a:ln>
            </c:spPr>
          </c:dPt>
          <c:dLbls>
            <c:numFmt formatCode="#,##0" sourceLinked="0"/>
            <c:spPr>
              <a:noFill/>
              <a:ln w="25383">
                <a:noFill/>
              </a:ln>
            </c:spPr>
            <c:txPr>
              <a:bodyPr/>
              <a:lstStyle/>
              <a:p>
                <a:pPr>
                  <a:defRPr sz="1600">
                    <a:solidFill>
                      <a:srgbClr val="001871"/>
                    </a:solidFill>
                    <a:latin typeface="+mn-lt"/>
                    <a:cs typeface="Arial"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Sheet1!$A$2:$A$16</c:f>
              <c:numCache>
                <c:formatCode>General</c:formatCode>
                <c:ptCount val="15"/>
                <c:pt idx="0">
                  <c:v>2003</c:v>
                </c:pt>
                <c:pt idx="1">
                  <c:v>2005</c:v>
                </c:pt>
                <c:pt idx="2">
                  <c:v>2007</c:v>
                </c:pt>
                <c:pt idx="3">
                  <c:v>2009</c:v>
                </c:pt>
                <c:pt idx="4">
                  <c:v>2011</c:v>
                </c:pt>
                <c:pt idx="5">
                  <c:v>2013</c:v>
                </c:pt>
                <c:pt idx="6">
                  <c:v>2015</c:v>
                </c:pt>
                <c:pt idx="8">
                  <c:v>2003</c:v>
                </c:pt>
                <c:pt idx="9">
                  <c:v>2005</c:v>
                </c:pt>
                <c:pt idx="10">
                  <c:v>2007</c:v>
                </c:pt>
                <c:pt idx="11">
                  <c:v>2009</c:v>
                </c:pt>
                <c:pt idx="12">
                  <c:v>2011</c:v>
                </c:pt>
                <c:pt idx="13">
                  <c:v>2013</c:v>
                </c:pt>
                <c:pt idx="14">
                  <c:v>2015</c:v>
                </c:pt>
              </c:numCache>
            </c:numRef>
          </c:cat>
          <c:val>
            <c:numRef>
              <c:f>Sheet1!$B$2:$B$16</c:f>
              <c:numCache>
                <c:formatCode>0</c:formatCode>
                <c:ptCount val="15"/>
                <c:pt idx="0">
                  <c:v>270.74851351708003</c:v>
                </c:pt>
                <c:pt idx="1">
                  <c:v>269.65170039397498</c:v>
                </c:pt>
                <c:pt idx="2">
                  <c:v>270.71573211344997</c:v>
                </c:pt>
                <c:pt idx="3">
                  <c:v>272.65895607669199</c:v>
                </c:pt>
                <c:pt idx="4">
                  <c:v>274.68144705198301</c:v>
                </c:pt>
                <c:pt idx="5">
                  <c:v>277.83489159967201</c:v>
                </c:pt>
                <c:pt idx="6">
                  <c:v>276</c:v>
                </c:pt>
                <c:pt idx="8">
                  <c:v>266</c:v>
                </c:pt>
                <c:pt idx="9">
                  <c:v>266</c:v>
                </c:pt>
                <c:pt idx="10">
                  <c:v>266</c:v>
                </c:pt>
                <c:pt idx="11">
                  <c:v>267</c:v>
                </c:pt>
                <c:pt idx="12">
                  <c:v>271</c:v>
                </c:pt>
                <c:pt idx="13">
                  <c:v>269</c:v>
                </c:pt>
                <c:pt idx="14">
                  <c:v>270</c:v>
                </c:pt>
              </c:numCache>
            </c:numRef>
          </c:val>
          <c:smooth val="0"/>
        </c:ser>
        <c:ser>
          <c:idx val="1"/>
          <c:order val="1"/>
          <c:tx>
            <c:strRef>
              <c:f>Sheet1!$C$1</c:f>
              <c:strCache>
                <c:ptCount val="1"/>
                <c:pt idx="0">
                  <c:v>Eligible</c:v>
                </c:pt>
              </c:strCache>
            </c:strRef>
          </c:tx>
          <c:spPr>
            <a:ln w="31750">
              <a:solidFill>
                <a:srgbClr val="00A795"/>
              </a:solidFill>
            </a:ln>
          </c:spPr>
          <c:marker>
            <c:symbol val="circle"/>
            <c:size val="7"/>
            <c:spPr>
              <a:solidFill>
                <a:srgbClr val="00A795"/>
              </a:solidFill>
              <a:ln>
                <a:noFill/>
              </a:ln>
            </c:spPr>
          </c:marker>
          <c:dPt>
            <c:idx val="5"/>
            <c:bubble3D val="0"/>
          </c:dPt>
          <c:dPt>
            <c:idx val="6"/>
            <c:bubble3D val="0"/>
          </c:dPt>
          <c:dLbls>
            <c:numFmt formatCode="#,##0" sourceLinked="0"/>
            <c:spPr>
              <a:noFill/>
              <a:ln w="25383">
                <a:noFill/>
              </a:ln>
            </c:spPr>
            <c:txPr>
              <a:bodyPr/>
              <a:lstStyle/>
              <a:p>
                <a:pPr>
                  <a:defRPr sz="1600">
                    <a:solidFill>
                      <a:srgbClr val="00A795"/>
                    </a:solidFill>
                    <a:latin typeface="+mn-lt"/>
                    <a:cs typeface="Arial" pitchFamily="34" charset="0"/>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Sheet1!$A$2:$A$16</c:f>
              <c:numCache>
                <c:formatCode>General</c:formatCode>
                <c:ptCount val="15"/>
                <c:pt idx="0">
                  <c:v>2003</c:v>
                </c:pt>
                <c:pt idx="1">
                  <c:v>2005</c:v>
                </c:pt>
                <c:pt idx="2">
                  <c:v>2007</c:v>
                </c:pt>
                <c:pt idx="3">
                  <c:v>2009</c:v>
                </c:pt>
                <c:pt idx="4">
                  <c:v>2011</c:v>
                </c:pt>
                <c:pt idx="5">
                  <c:v>2013</c:v>
                </c:pt>
                <c:pt idx="6">
                  <c:v>2015</c:v>
                </c:pt>
                <c:pt idx="8">
                  <c:v>2003</c:v>
                </c:pt>
                <c:pt idx="9">
                  <c:v>2005</c:v>
                </c:pt>
                <c:pt idx="10">
                  <c:v>2007</c:v>
                </c:pt>
                <c:pt idx="11">
                  <c:v>2009</c:v>
                </c:pt>
                <c:pt idx="12">
                  <c:v>2011</c:v>
                </c:pt>
                <c:pt idx="13">
                  <c:v>2013</c:v>
                </c:pt>
                <c:pt idx="14">
                  <c:v>2015</c:v>
                </c:pt>
              </c:numCache>
            </c:numRef>
          </c:cat>
          <c:val>
            <c:numRef>
              <c:f>Sheet1!$C$2:$C$16</c:f>
              <c:numCache>
                <c:formatCode>0</c:formatCode>
                <c:ptCount val="15"/>
                <c:pt idx="0">
                  <c:v>245.86863312581201</c:v>
                </c:pt>
                <c:pt idx="1">
                  <c:v>246.52587114795799</c:v>
                </c:pt>
                <c:pt idx="2">
                  <c:v>247.187918710535</c:v>
                </c:pt>
                <c:pt idx="3">
                  <c:v>248.61732259167201</c:v>
                </c:pt>
                <c:pt idx="4">
                  <c:v>251.431300917111</c:v>
                </c:pt>
                <c:pt idx="5">
                  <c:v>253.93652859489001</c:v>
                </c:pt>
                <c:pt idx="6">
                  <c:v>253</c:v>
                </c:pt>
                <c:pt idx="8">
                  <c:v>246</c:v>
                </c:pt>
                <c:pt idx="9">
                  <c:v>241</c:v>
                </c:pt>
                <c:pt idx="10">
                  <c:v>242</c:v>
                </c:pt>
                <c:pt idx="11">
                  <c:v>243</c:v>
                </c:pt>
                <c:pt idx="12">
                  <c:v>246</c:v>
                </c:pt>
                <c:pt idx="13">
                  <c:v>246</c:v>
                </c:pt>
                <c:pt idx="14">
                  <c:v>245</c:v>
                </c:pt>
              </c:numCache>
            </c:numRef>
          </c:val>
          <c:smooth val="0"/>
        </c:ser>
        <c:ser>
          <c:idx val="2"/>
          <c:order val="2"/>
          <c:tx>
            <c:strRef>
              <c:f>Sheet1!$D$1</c:f>
              <c:strCache>
                <c:ptCount val="1"/>
                <c:pt idx="0">
                  <c:v>Average for Data Labels</c:v>
                </c:pt>
              </c:strCache>
            </c:strRef>
          </c:tx>
          <c:spPr>
            <a:ln>
              <a:noFill/>
            </a:ln>
          </c:spPr>
          <c:marker>
            <c:symbol val="none"/>
          </c:marker>
          <c:dLbls>
            <c:dLbl>
              <c:idx val="0"/>
              <c:layout/>
              <c:tx>
                <c:rich>
                  <a:bodyPr/>
                  <a:lstStyle/>
                  <a:p>
                    <a:r>
                      <a:rPr lang="en-US" dirty="0" smtClean="0">
                        <a:solidFill>
                          <a:srgbClr val="001871"/>
                        </a:solidFill>
                      </a:rPr>
                      <a:t>25</a:t>
                    </a:r>
                    <a:endParaRPr lang="en-US" dirty="0" smtClean="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1"/>
              <c:layout/>
              <c:tx>
                <c:rich>
                  <a:bodyPr/>
                  <a:lstStyle/>
                  <a:p>
                    <a:r>
                      <a:rPr lang="en-US" dirty="0" smtClean="0">
                        <a:solidFill>
                          <a:srgbClr val="001871"/>
                        </a:solidFill>
                      </a:rPr>
                      <a:t>23</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2"/>
              <c:layout/>
              <c:tx>
                <c:rich>
                  <a:bodyPr/>
                  <a:lstStyle/>
                  <a:p>
                    <a:r>
                      <a:rPr lang="en-US" dirty="0" smtClean="0">
                        <a:solidFill>
                          <a:srgbClr val="001871"/>
                        </a:solidFill>
                      </a:rPr>
                      <a:t>24</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3"/>
              <c:layout/>
              <c:tx>
                <c:rich>
                  <a:bodyPr/>
                  <a:lstStyle/>
                  <a:p>
                    <a:r>
                      <a:rPr lang="en-US" dirty="0" smtClean="0">
                        <a:solidFill>
                          <a:srgbClr val="001871"/>
                        </a:solidFill>
                      </a:rPr>
                      <a:t>24</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4"/>
              <c:layout/>
              <c:tx>
                <c:rich>
                  <a:bodyPr/>
                  <a:lstStyle/>
                  <a:p>
                    <a:r>
                      <a:rPr lang="en-US" dirty="0" smtClean="0">
                        <a:solidFill>
                          <a:srgbClr val="001871"/>
                        </a:solidFill>
                      </a:rPr>
                      <a:t>23</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5"/>
              <c:layout/>
              <c:tx>
                <c:rich>
                  <a:bodyPr/>
                  <a:lstStyle/>
                  <a:p>
                    <a:r>
                      <a:rPr lang="en-US" smtClean="0">
                        <a:solidFill>
                          <a:srgbClr val="001871"/>
                        </a:solidFill>
                      </a:rPr>
                      <a:t>24</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6"/>
              <c:layout/>
              <c:tx>
                <c:rich>
                  <a:bodyPr/>
                  <a:lstStyle/>
                  <a:p>
                    <a:r>
                      <a:rPr lang="en-US" dirty="0" smtClean="0">
                        <a:solidFill>
                          <a:srgbClr val="001871"/>
                        </a:solidFill>
                      </a:rPr>
                      <a:t>23</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7"/>
              <c:tx>
                <c:rich>
                  <a:bodyPr/>
                  <a:lstStyle/>
                  <a:p>
                    <a:r>
                      <a:rPr lang="en-US" dirty="0" smtClean="0">
                        <a:solidFill>
                          <a:srgbClr val="001871"/>
                        </a:solidFill>
                      </a:rPr>
                      <a:t>#</a:t>
                    </a:r>
                    <a:endParaRPr lang="en-US" dirty="0"/>
                  </a:p>
                </c:rich>
              </c:tx>
              <c:dLblPos val="r"/>
              <c:showLegendKey val="0"/>
              <c:showVal val="0"/>
              <c:showCatName val="0"/>
              <c:showSerName val="0"/>
              <c:showPercent val="0"/>
              <c:showBubbleSize val="0"/>
              <c:extLst>
                <c:ext xmlns:c15="http://schemas.microsoft.com/office/drawing/2012/chart" uri="{CE6537A1-D6FC-4f65-9D91-7224C49458BB}"/>
              </c:extLst>
            </c:dLbl>
            <c:dLbl>
              <c:idx val="8"/>
              <c:layout/>
              <c:tx>
                <c:rich>
                  <a:bodyPr/>
                  <a:lstStyle/>
                  <a:p>
                    <a:r>
                      <a:rPr lang="en-US" dirty="0" smtClean="0">
                        <a:solidFill>
                          <a:srgbClr val="001871"/>
                        </a:solidFill>
                      </a:rPr>
                      <a:t>20</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9"/>
              <c:layout/>
              <c:tx>
                <c:rich>
                  <a:bodyPr/>
                  <a:lstStyle/>
                  <a:p>
                    <a:r>
                      <a:rPr lang="en-US" dirty="0" smtClean="0">
                        <a:solidFill>
                          <a:srgbClr val="001871"/>
                        </a:solidFill>
                      </a:rPr>
                      <a:t>25</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10"/>
              <c:layout/>
              <c:tx>
                <c:rich>
                  <a:bodyPr/>
                  <a:lstStyle/>
                  <a:p>
                    <a:r>
                      <a:rPr lang="en-US" dirty="0" smtClean="0">
                        <a:solidFill>
                          <a:srgbClr val="001871"/>
                        </a:solidFill>
                      </a:rPr>
                      <a:t>24</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11"/>
              <c:layout/>
              <c:tx>
                <c:rich>
                  <a:bodyPr/>
                  <a:lstStyle/>
                  <a:p>
                    <a:r>
                      <a:rPr lang="en-US" dirty="0" smtClean="0">
                        <a:solidFill>
                          <a:srgbClr val="001871"/>
                        </a:solidFill>
                      </a:rPr>
                      <a:t>24</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12"/>
              <c:layout/>
              <c:tx>
                <c:rich>
                  <a:bodyPr/>
                  <a:lstStyle/>
                  <a:p>
                    <a:r>
                      <a:rPr lang="en-US" dirty="0" smtClean="0">
                        <a:solidFill>
                          <a:srgbClr val="001871"/>
                        </a:solidFill>
                      </a:rPr>
                      <a:t>25</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13"/>
              <c:layout/>
              <c:tx>
                <c:rich>
                  <a:bodyPr/>
                  <a:lstStyle/>
                  <a:p>
                    <a:r>
                      <a:rPr lang="en-US" dirty="0" smtClean="0">
                        <a:solidFill>
                          <a:srgbClr val="001871"/>
                        </a:solidFill>
                      </a:rPr>
                      <a:t>23</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dLbl>
              <c:idx val="14"/>
              <c:layout/>
              <c:tx>
                <c:rich>
                  <a:bodyPr/>
                  <a:lstStyle/>
                  <a:p>
                    <a:r>
                      <a:rPr lang="en-US" dirty="0" smtClean="0">
                        <a:solidFill>
                          <a:srgbClr val="001871"/>
                        </a:solidFill>
                      </a:rPr>
                      <a:t>25</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ext>
              </c:extLst>
            </c:dLbl>
            <c:spPr>
              <a:noFill/>
            </c:spPr>
            <c:txPr>
              <a:bodyPr/>
              <a:lstStyle/>
              <a:p>
                <a:pPr>
                  <a:defRPr>
                    <a:solidFill>
                      <a:srgbClr val="001871"/>
                    </a:solidFill>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Sheet1!$A$2:$A$16</c:f>
              <c:numCache>
                <c:formatCode>General</c:formatCode>
                <c:ptCount val="15"/>
                <c:pt idx="0">
                  <c:v>2003</c:v>
                </c:pt>
                <c:pt idx="1">
                  <c:v>2005</c:v>
                </c:pt>
                <c:pt idx="2">
                  <c:v>2007</c:v>
                </c:pt>
                <c:pt idx="3">
                  <c:v>2009</c:v>
                </c:pt>
                <c:pt idx="4">
                  <c:v>2011</c:v>
                </c:pt>
                <c:pt idx="5">
                  <c:v>2013</c:v>
                </c:pt>
                <c:pt idx="6">
                  <c:v>2015</c:v>
                </c:pt>
                <c:pt idx="8">
                  <c:v>2003</c:v>
                </c:pt>
                <c:pt idx="9">
                  <c:v>2005</c:v>
                </c:pt>
                <c:pt idx="10">
                  <c:v>2007</c:v>
                </c:pt>
                <c:pt idx="11">
                  <c:v>2009</c:v>
                </c:pt>
                <c:pt idx="12">
                  <c:v>2011</c:v>
                </c:pt>
                <c:pt idx="13">
                  <c:v>2013</c:v>
                </c:pt>
                <c:pt idx="14">
                  <c:v>2015</c:v>
                </c:pt>
              </c:numCache>
            </c:numRef>
          </c:cat>
          <c:val>
            <c:numRef>
              <c:f>Sheet1!$D$2:$D$16</c:f>
              <c:numCache>
                <c:formatCode>0</c:formatCode>
                <c:ptCount val="15"/>
                <c:pt idx="0">
                  <c:v>258.30857332144603</c:v>
                </c:pt>
                <c:pt idx="1">
                  <c:v>258.08878577096647</c:v>
                </c:pt>
                <c:pt idx="2">
                  <c:v>258.9518254119925</c:v>
                </c:pt>
                <c:pt idx="3">
                  <c:v>260.63813933418203</c:v>
                </c:pt>
                <c:pt idx="4">
                  <c:v>263.05637398454701</c:v>
                </c:pt>
                <c:pt idx="5">
                  <c:v>265.88571009728099</c:v>
                </c:pt>
                <c:pt idx="6">
                  <c:v>264.5</c:v>
                </c:pt>
                <c:pt idx="8">
                  <c:v>256</c:v>
                </c:pt>
                <c:pt idx="9">
                  <c:v>253.5</c:v>
                </c:pt>
                <c:pt idx="10">
                  <c:v>254</c:v>
                </c:pt>
                <c:pt idx="11">
                  <c:v>255</c:v>
                </c:pt>
                <c:pt idx="12">
                  <c:v>258.5</c:v>
                </c:pt>
                <c:pt idx="13">
                  <c:v>257.5</c:v>
                </c:pt>
                <c:pt idx="14">
                  <c:v>257.5</c:v>
                </c:pt>
              </c:numCache>
            </c:numRef>
          </c:val>
          <c:smooth val="0"/>
        </c:ser>
        <c:dLbls>
          <c:showLegendKey val="0"/>
          <c:showVal val="0"/>
          <c:showCatName val="0"/>
          <c:showSerName val="0"/>
          <c:showPercent val="0"/>
          <c:showBubbleSize val="0"/>
        </c:dLbls>
        <c:hiLowLines>
          <c:spPr>
            <a:ln w="25383">
              <a:solidFill>
                <a:srgbClr val="B3AB9F"/>
              </a:solidFill>
              <a:prstDash val="dash"/>
            </a:ln>
          </c:spPr>
        </c:hiLowLines>
        <c:marker val="1"/>
        <c:smooth val="0"/>
        <c:axId val="267422560"/>
        <c:axId val="267422952"/>
      </c:lineChart>
      <c:catAx>
        <c:axId val="267422560"/>
        <c:scaling>
          <c:orientation val="minMax"/>
        </c:scaling>
        <c:delete val="0"/>
        <c:axPos val="b"/>
        <c:numFmt formatCode="General" sourceLinked="1"/>
        <c:majorTickMark val="out"/>
        <c:minorTickMark val="none"/>
        <c:tickLblPos val="nextTo"/>
        <c:txPr>
          <a:bodyPr/>
          <a:lstStyle/>
          <a:p>
            <a:pPr>
              <a:defRPr sz="1400" b="0">
                <a:solidFill>
                  <a:srgbClr val="001871"/>
                </a:solidFill>
                <a:latin typeface="+mn-lt"/>
                <a:cs typeface="Arial" pitchFamily="34" charset="0"/>
              </a:defRPr>
            </a:pPr>
            <a:endParaRPr lang="en-US"/>
          </a:p>
        </c:txPr>
        <c:crossAx val="267422952"/>
        <c:crosses val="autoZero"/>
        <c:auto val="1"/>
        <c:lblAlgn val="ctr"/>
        <c:lblOffset val="100"/>
        <c:noMultiLvlLbl val="0"/>
      </c:catAx>
      <c:valAx>
        <c:axId val="267422952"/>
        <c:scaling>
          <c:orientation val="minMax"/>
          <c:max val="290"/>
          <c:min val="220"/>
        </c:scaling>
        <c:delete val="0"/>
        <c:axPos val="l"/>
        <c:numFmt formatCode="0" sourceLinked="1"/>
        <c:majorTickMark val="out"/>
        <c:minorTickMark val="none"/>
        <c:tickLblPos val="nextTo"/>
        <c:txPr>
          <a:bodyPr/>
          <a:lstStyle/>
          <a:p>
            <a:pPr>
              <a:defRPr sz="1199">
                <a:solidFill>
                  <a:srgbClr val="001871"/>
                </a:solidFill>
                <a:latin typeface="+mn-lt"/>
                <a:cs typeface="Arial" pitchFamily="34" charset="0"/>
              </a:defRPr>
            </a:pPr>
            <a:endParaRPr lang="en-US"/>
          </a:p>
        </c:txPr>
        <c:crossAx val="267422560"/>
        <c:crosses val="autoZero"/>
        <c:crossBetween val="between"/>
      </c:valAx>
      <c:spPr>
        <a:noFill/>
        <a:ln w="25383">
          <a:noFill/>
        </a:ln>
      </c:spPr>
    </c:plotArea>
    <c:legend>
      <c:legendPos val="t"/>
      <c:legendEntry>
        <c:idx val="2"/>
        <c:delete val="1"/>
      </c:legendEntry>
      <c:layout>
        <c:manualLayout>
          <c:xMode val="edge"/>
          <c:yMode val="edge"/>
          <c:x val="0.32264300111657312"/>
          <c:y val="0.78688522830351737"/>
          <c:w val="0.35163712823189913"/>
          <c:h val="8.2433806203672355E-2"/>
        </c:manualLayout>
      </c:layout>
      <c:overlay val="0"/>
      <c:txPr>
        <a:bodyPr/>
        <a:lstStyle/>
        <a:p>
          <a:pPr>
            <a:defRPr sz="1800">
              <a:solidFill>
                <a:srgbClr val="8E8270"/>
              </a:solidFill>
              <a:latin typeface="+mn-lt"/>
              <a:cs typeface="Arial" pitchFamily="34" charset="0"/>
            </a:defRPr>
          </a:pPr>
          <a:endParaRPr lang="en-US"/>
        </a:p>
      </c:txPr>
    </c:legend>
    <c:plotVisOnly val="1"/>
    <c:dispBlanksAs val="gap"/>
    <c:showDLblsOverMax val="0"/>
  </c:chart>
  <c:spPr>
    <a:solidFill>
      <a:srgbClr val="FFFFFF"/>
    </a:solidFill>
    <a:ln w="19050">
      <a:solidFill>
        <a:srgbClr val="B3AB9F"/>
      </a:solidFill>
    </a:ln>
  </c:spPr>
  <c:txPr>
    <a:bodyPr/>
    <a:lstStyle/>
    <a:p>
      <a:pPr>
        <a:defRPr sz="1799"/>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0.65505</cdr:x>
      <cdr:y>0.71055</cdr:y>
    </cdr:from>
    <cdr:to>
      <cdr:x>0.87961</cdr:x>
      <cdr:y>0.81301</cdr:y>
    </cdr:to>
    <cdr:sp macro="" textlink="">
      <cdr:nvSpPr>
        <cdr:cNvPr id="2" name="TextBox 1"/>
        <cdr:cNvSpPr txBox="1"/>
      </cdr:nvSpPr>
      <cdr:spPr>
        <a:xfrm xmlns:a="http://schemas.openxmlformats.org/drawingml/2006/main">
          <a:off x="5640367" y="3302759"/>
          <a:ext cx="1933596" cy="476255"/>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pPr algn="ctr"/>
          <a:r>
            <a:rPr lang="en-US" sz="1800" b="1" dirty="0" smtClean="0">
              <a:solidFill>
                <a:srgbClr val="001871"/>
              </a:solidFill>
            </a:rPr>
            <a:t>State</a:t>
          </a:r>
          <a:endParaRPr lang="en-US" sz="1800" b="1" dirty="0">
            <a:solidFill>
              <a:srgbClr val="001871"/>
            </a:solidFill>
          </a:endParaRPr>
        </a:p>
      </cdr:txBody>
    </cdr:sp>
  </cdr:relSizeAnchor>
  <cdr:relSizeAnchor xmlns:cdr="http://schemas.openxmlformats.org/drawingml/2006/chartDrawing">
    <cdr:from>
      <cdr:x>0.16316</cdr:x>
      <cdr:y>0.6653</cdr:y>
    </cdr:from>
    <cdr:to>
      <cdr:x>0.38772</cdr:x>
      <cdr:y>0.76776</cdr:y>
    </cdr:to>
    <cdr:sp macro="" textlink="">
      <cdr:nvSpPr>
        <cdr:cNvPr id="3" name="TextBox 1"/>
        <cdr:cNvSpPr txBox="1"/>
      </cdr:nvSpPr>
      <cdr:spPr>
        <a:xfrm xmlns:a="http://schemas.openxmlformats.org/drawingml/2006/main">
          <a:off x="1404938" y="3092450"/>
          <a:ext cx="1933575" cy="476250"/>
        </a:xfrm>
        <a:prstGeom xmlns:a="http://schemas.openxmlformats.org/drawingml/2006/main" prst="rect">
          <a:avLst/>
        </a:prstGeom>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dirty="0" smtClean="0">
              <a:solidFill>
                <a:srgbClr val="001871"/>
              </a:solidFill>
            </a:rPr>
            <a:t>National Public</a:t>
          </a:r>
          <a:endParaRPr lang="en-US" sz="1800" b="1" dirty="0">
            <a:solidFill>
              <a:srgbClr val="00187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0.65505</cdr:x>
      <cdr:y>0.6653</cdr:y>
    </cdr:from>
    <cdr:to>
      <cdr:x>0.87961</cdr:x>
      <cdr:y>0.76776</cdr:y>
    </cdr:to>
    <cdr:sp macro="" textlink="">
      <cdr:nvSpPr>
        <cdr:cNvPr id="2" name="TextBox 1"/>
        <cdr:cNvSpPr txBox="1"/>
      </cdr:nvSpPr>
      <cdr:spPr>
        <a:xfrm xmlns:a="http://schemas.openxmlformats.org/drawingml/2006/main">
          <a:off x="5640388" y="3092450"/>
          <a:ext cx="1933575" cy="476250"/>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pPr algn="ctr"/>
          <a:r>
            <a:rPr lang="en-US" sz="1800" b="1" dirty="0" smtClean="0">
              <a:solidFill>
                <a:srgbClr val="001871"/>
              </a:solidFill>
            </a:rPr>
            <a:t>State</a:t>
          </a:r>
          <a:endParaRPr lang="en-US" sz="1800" b="1" dirty="0">
            <a:solidFill>
              <a:srgbClr val="001871"/>
            </a:solidFill>
          </a:endParaRPr>
        </a:p>
      </cdr:txBody>
    </cdr:sp>
  </cdr:relSizeAnchor>
  <cdr:relSizeAnchor xmlns:cdr="http://schemas.openxmlformats.org/drawingml/2006/chartDrawing">
    <cdr:from>
      <cdr:x>0.16316</cdr:x>
      <cdr:y>0.6653</cdr:y>
    </cdr:from>
    <cdr:to>
      <cdr:x>0.38772</cdr:x>
      <cdr:y>0.76776</cdr:y>
    </cdr:to>
    <cdr:sp macro="" textlink="">
      <cdr:nvSpPr>
        <cdr:cNvPr id="3" name="TextBox 1"/>
        <cdr:cNvSpPr txBox="1"/>
      </cdr:nvSpPr>
      <cdr:spPr>
        <a:xfrm xmlns:a="http://schemas.openxmlformats.org/drawingml/2006/main">
          <a:off x="1404938" y="3092450"/>
          <a:ext cx="1933575" cy="476250"/>
        </a:xfrm>
        <a:prstGeom xmlns:a="http://schemas.openxmlformats.org/drawingml/2006/main" prst="rect">
          <a:avLst/>
        </a:prstGeom>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dirty="0" smtClean="0">
              <a:solidFill>
                <a:srgbClr val="001871"/>
              </a:solidFill>
            </a:rPr>
            <a:t>National Public</a:t>
          </a:r>
          <a:endParaRPr lang="en-US" sz="1800" b="1" dirty="0">
            <a:solidFill>
              <a:srgbClr val="001871"/>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0.65505</cdr:x>
      <cdr:y>0.6653</cdr:y>
    </cdr:from>
    <cdr:to>
      <cdr:x>0.87961</cdr:x>
      <cdr:y>0.76776</cdr:y>
    </cdr:to>
    <cdr:sp macro="" textlink="">
      <cdr:nvSpPr>
        <cdr:cNvPr id="2" name="TextBox 1"/>
        <cdr:cNvSpPr txBox="1"/>
      </cdr:nvSpPr>
      <cdr:spPr>
        <a:xfrm xmlns:a="http://schemas.openxmlformats.org/drawingml/2006/main">
          <a:off x="5640388" y="3092450"/>
          <a:ext cx="1933575" cy="476250"/>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pPr algn="ctr"/>
          <a:r>
            <a:rPr lang="en-US" sz="1800" b="1" dirty="0" smtClean="0">
              <a:solidFill>
                <a:srgbClr val="001871"/>
              </a:solidFill>
            </a:rPr>
            <a:t>State</a:t>
          </a:r>
          <a:endParaRPr lang="en-US" sz="1800" b="1" dirty="0">
            <a:solidFill>
              <a:srgbClr val="001871"/>
            </a:solidFill>
          </a:endParaRPr>
        </a:p>
      </cdr:txBody>
    </cdr:sp>
  </cdr:relSizeAnchor>
  <cdr:relSizeAnchor xmlns:cdr="http://schemas.openxmlformats.org/drawingml/2006/chartDrawing">
    <cdr:from>
      <cdr:x>0.16316</cdr:x>
      <cdr:y>0.6653</cdr:y>
    </cdr:from>
    <cdr:to>
      <cdr:x>0.38772</cdr:x>
      <cdr:y>0.76776</cdr:y>
    </cdr:to>
    <cdr:sp macro="" textlink="">
      <cdr:nvSpPr>
        <cdr:cNvPr id="3" name="TextBox 1"/>
        <cdr:cNvSpPr txBox="1"/>
      </cdr:nvSpPr>
      <cdr:spPr>
        <a:xfrm xmlns:a="http://schemas.openxmlformats.org/drawingml/2006/main">
          <a:off x="1404938" y="3092450"/>
          <a:ext cx="1933575" cy="476250"/>
        </a:xfrm>
        <a:prstGeom xmlns:a="http://schemas.openxmlformats.org/drawingml/2006/main" prst="rect">
          <a:avLst/>
        </a:prstGeom>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dirty="0" smtClean="0">
              <a:solidFill>
                <a:srgbClr val="001871"/>
              </a:solidFill>
            </a:rPr>
            <a:t>National Public</a:t>
          </a:r>
          <a:endParaRPr lang="en-US" sz="1800" b="1" dirty="0">
            <a:solidFill>
              <a:srgbClr val="001871"/>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0.66511</cdr:x>
      <cdr:y>0.73778</cdr:y>
    </cdr:from>
    <cdr:to>
      <cdr:x>0.88967</cdr:x>
      <cdr:y>0.84024</cdr:y>
    </cdr:to>
    <cdr:sp macro="" textlink="">
      <cdr:nvSpPr>
        <cdr:cNvPr id="2" name="TextBox 1"/>
        <cdr:cNvSpPr txBox="1"/>
      </cdr:nvSpPr>
      <cdr:spPr>
        <a:xfrm xmlns:a="http://schemas.openxmlformats.org/drawingml/2006/main">
          <a:off x="5727002" y="3429331"/>
          <a:ext cx="1933596" cy="476255"/>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pPr algn="ctr"/>
          <a:r>
            <a:rPr lang="en-US" sz="1800" b="1" dirty="0" smtClean="0">
              <a:solidFill>
                <a:srgbClr val="001871"/>
              </a:solidFill>
            </a:rPr>
            <a:t>State</a:t>
          </a:r>
          <a:endParaRPr lang="en-US" sz="1800" b="1" dirty="0">
            <a:solidFill>
              <a:srgbClr val="001871"/>
            </a:solidFill>
          </a:endParaRPr>
        </a:p>
      </cdr:txBody>
    </cdr:sp>
  </cdr:relSizeAnchor>
  <cdr:relSizeAnchor xmlns:cdr="http://schemas.openxmlformats.org/drawingml/2006/chartDrawing">
    <cdr:from>
      <cdr:x>0.16092</cdr:x>
      <cdr:y>0.69222</cdr:y>
    </cdr:from>
    <cdr:to>
      <cdr:x>0.38548</cdr:x>
      <cdr:y>0.79468</cdr:y>
    </cdr:to>
    <cdr:sp macro="" textlink="">
      <cdr:nvSpPr>
        <cdr:cNvPr id="3" name="TextBox 1"/>
        <cdr:cNvSpPr txBox="1"/>
      </cdr:nvSpPr>
      <cdr:spPr>
        <a:xfrm xmlns:a="http://schemas.openxmlformats.org/drawingml/2006/main">
          <a:off x="1385655" y="3217575"/>
          <a:ext cx="1933597" cy="476255"/>
        </a:xfrm>
        <a:prstGeom xmlns:a="http://schemas.openxmlformats.org/drawingml/2006/main" prst="rect">
          <a:avLst/>
        </a:prstGeom>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dirty="0" smtClean="0">
              <a:solidFill>
                <a:srgbClr val="001871"/>
              </a:solidFill>
            </a:rPr>
            <a:t>National Public</a:t>
          </a:r>
          <a:endParaRPr lang="en-US" sz="1800" b="1" dirty="0">
            <a:solidFill>
              <a:srgbClr val="00187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2120"/>
          </a:xfrm>
          <a:prstGeom prst="rect">
            <a:avLst/>
          </a:prstGeom>
        </p:spPr>
        <p:txBody>
          <a:bodyPr vert="horz" lIns="93177" tIns="46589" rIns="93177" bIns="46589" rtlCol="0"/>
          <a:lstStyle>
            <a:lvl1pPr algn="l" eaLnBrk="1" hangingPunct="1">
              <a:defRPr sz="1200" smtClean="0">
                <a:latin typeface="Arial" charset="0"/>
                <a:cs typeface="Arial" charset="0"/>
              </a:defRPr>
            </a:lvl1pPr>
          </a:lstStyle>
          <a:p>
            <a:pPr>
              <a:defRPr/>
            </a:pPr>
            <a:r>
              <a:rPr lang="en-US"/>
              <a:t>Superintendents' Regional Meetings</a:t>
            </a:r>
            <a:endParaRPr lang="en-US"/>
          </a:p>
        </p:txBody>
      </p:sp>
      <p:sp>
        <p:nvSpPr>
          <p:cNvPr id="3" name="Date Placeholder 2"/>
          <p:cNvSpPr>
            <a:spLocks noGrp="1"/>
          </p:cNvSpPr>
          <p:nvPr>
            <p:ph type="dt" sz="quarter" idx="1"/>
          </p:nvPr>
        </p:nvSpPr>
        <p:spPr>
          <a:xfrm>
            <a:off x="3970938" y="0"/>
            <a:ext cx="3037840" cy="462120"/>
          </a:xfrm>
          <a:prstGeom prst="rect">
            <a:avLst/>
          </a:prstGeom>
        </p:spPr>
        <p:txBody>
          <a:bodyPr vert="horz" lIns="93177" tIns="46589" rIns="93177" bIns="46589" rtlCol="0"/>
          <a:lstStyle>
            <a:lvl1pPr algn="r" eaLnBrk="1" hangingPunct="1">
              <a:defRPr sz="1200" smtClean="0">
                <a:latin typeface="Arial" charset="0"/>
                <a:cs typeface="Arial" charset="0"/>
              </a:defRPr>
            </a:lvl1pPr>
          </a:lstStyle>
          <a:p>
            <a:pPr>
              <a:defRPr/>
            </a:pPr>
            <a:fld id="{E6CB6BD4-EC11-493C-9F35-45A95E441FF4}" type="datetime1">
              <a:rPr lang="en-US"/>
              <a:pPr>
                <a:defRPr/>
              </a:pPr>
              <a:t>10/28/2015</a:t>
            </a:fld>
            <a:endParaRPr lang="en-US"/>
          </a:p>
        </p:txBody>
      </p:sp>
      <p:sp>
        <p:nvSpPr>
          <p:cNvPr id="4" name="Footer Placeholder 3"/>
          <p:cNvSpPr>
            <a:spLocks noGrp="1"/>
          </p:cNvSpPr>
          <p:nvPr>
            <p:ph type="ftr" sz="quarter" idx="2"/>
          </p:nvPr>
        </p:nvSpPr>
        <p:spPr>
          <a:xfrm>
            <a:off x="0" y="8772378"/>
            <a:ext cx="3037840" cy="462120"/>
          </a:xfrm>
          <a:prstGeom prst="rect">
            <a:avLst/>
          </a:prstGeom>
        </p:spPr>
        <p:txBody>
          <a:bodyPr vert="horz" lIns="93177" tIns="46589" rIns="93177" bIns="46589" rtlCol="0" anchor="b"/>
          <a:lstStyle>
            <a:lvl1pPr algn="l" eaLnBrk="1" hangingPunct="1">
              <a:defRPr sz="1200" smtClean="0">
                <a:latin typeface="Arial" charset="0"/>
                <a:cs typeface="Arial" charset="0"/>
              </a:defRPr>
            </a:lvl1pPr>
          </a:lstStyle>
          <a:p>
            <a:pPr>
              <a:defRPr/>
            </a:pPr>
            <a:r>
              <a:rPr lang="en-US"/>
              <a:t>Office of the State Superintendent</a:t>
            </a:r>
            <a:endParaRPr lang="en-US"/>
          </a:p>
        </p:txBody>
      </p:sp>
      <p:sp>
        <p:nvSpPr>
          <p:cNvPr id="5" name="Slide Number Placeholder 4"/>
          <p:cNvSpPr>
            <a:spLocks noGrp="1"/>
          </p:cNvSpPr>
          <p:nvPr>
            <p:ph type="sldNum" sz="quarter" idx="3"/>
          </p:nvPr>
        </p:nvSpPr>
        <p:spPr>
          <a:xfrm>
            <a:off x="3970938" y="8772378"/>
            <a:ext cx="3037840" cy="462120"/>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419679ED-A87D-4F82-9515-6533B3E537FA}" type="slidenum">
              <a:rPr lang="en-US" altLang="en-US"/>
              <a:pPr>
                <a:defRPr/>
              </a:pPr>
              <a:t>‹#›</a:t>
            </a:fld>
            <a:endParaRPr lang="en-US" altLang="en-US" dirty="0"/>
          </a:p>
        </p:txBody>
      </p:sp>
    </p:spTree>
    <p:extLst>
      <p:ext uri="{BB962C8B-B14F-4D97-AF65-F5344CB8AC3E}">
        <p14:creationId xmlns:p14="http://schemas.microsoft.com/office/powerpoint/2010/main" val="70108782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040" y="4387767"/>
            <a:ext cx="5608320" cy="4155919"/>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 name="Slide Number Placeholder 6"/>
          <p:cNvSpPr>
            <a:spLocks noGrp="1"/>
          </p:cNvSpPr>
          <p:nvPr>
            <p:ph type="sldNum" sz="quarter" idx="5"/>
          </p:nvPr>
        </p:nvSpPr>
        <p:spPr>
          <a:xfrm>
            <a:off x="3970938" y="8772378"/>
            <a:ext cx="3037840" cy="462120"/>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BE9A01E0-8E5E-4C40-95FD-24C0C10C85F3}" type="slidenum">
              <a:rPr lang="en-US" altLang="en-US"/>
              <a:pPr>
                <a:defRPr/>
              </a:pPr>
              <a:t>‹#›</a:t>
            </a:fld>
            <a:endParaRPr lang="en-US" altLang="en-US" dirty="0"/>
          </a:p>
        </p:txBody>
      </p:sp>
    </p:spTree>
    <p:extLst>
      <p:ext uri="{BB962C8B-B14F-4D97-AF65-F5344CB8AC3E}">
        <p14:creationId xmlns:p14="http://schemas.microsoft.com/office/powerpoint/2010/main" val="2005204395"/>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smtClean="0"/>
              <a:t>Welcome to the first superintendents’ meeting of the school year. Thank you for joining me today. We have full agenda of items to share with you today, and we will be happy to answer any questions you may have.</a:t>
            </a:r>
          </a:p>
        </p:txBody>
      </p:sp>
      <p:sp>
        <p:nvSpPr>
          <p:cNvPr id="20484"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71976CA-9DEE-41B0-B7CC-C506BFD0F9A5}" type="slidenum">
              <a:rPr lang="en-US" altLang="en-US" smtClean="0"/>
              <a:pPr/>
              <a:t>1</a:t>
            </a:fld>
            <a:endParaRPr lang="en-US" altLang="en-US" smtClean="0"/>
          </a:p>
        </p:txBody>
      </p:sp>
    </p:spTree>
    <p:extLst>
      <p:ext uri="{BB962C8B-B14F-4D97-AF65-F5344CB8AC3E}">
        <p14:creationId xmlns:p14="http://schemas.microsoft.com/office/powerpoint/2010/main" val="2712869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smtClean="0"/>
              <a:t>My leadership team and I will provide overviews on the following items …</a:t>
            </a:r>
          </a:p>
        </p:txBody>
      </p:sp>
      <p:sp>
        <p:nvSpPr>
          <p:cNvPr id="22532"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94E5A49-6B83-42D9-A391-40FC20280692}" type="slidenum">
              <a:rPr lang="en-US" altLang="en-US" smtClean="0"/>
              <a:pPr/>
              <a:t>5</a:t>
            </a:fld>
            <a:endParaRPr lang="en-US" altLang="en-US" smtClean="0"/>
          </a:p>
        </p:txBody>
      </p:sp>
    </p:spTree>
    <p:extLst>
      <p:ext uri="{BB962C8B-B14F-4D97-AF65-F5344CB8AC3E}">
        <p14:creationId xmlns:p14="http://schemas.microsoft.com/office/powerpoint/2010/main" val="2138808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smtClean="0"/>
              <a:t>My leadership team and I will provide overviews on the following items …</a:t>
            </a:r>
          </a:p>
        </p:txBody>
      </p:sp>
      <p:sp>
        <p:nvSpPr>
          <p:cNvPr id="22532"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94E5A49-6B83-42D9-A391-40FC20280692}" type="slidenum">
              <a:rPr lang="en-US" altLang="en-US" smtClean="0"/>
              <a:pPr/>
              <a:t>6</a:t>
            </a:fld>
            <a:endParaRPr lang="en-US" altLang="en-US" smtClean="0"/>
          </a:p>
        </p:txBody>
      </p:sp>
    </p:spTree>
    <p:extLst>
      <p:ext uri="{BB962C8B-B14F-4D97-AF65-F5344CB8AC3E}">
        <p14:creationId xmlns:p14="http://schemas.microsoft.com/office/powerpoint/2010/main" val="51759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smtClean="0"/>
              <a:t>My leadership team and I will provide overviews on the following items …</a:t>
            </a:r>
          </a:p>
        </p:txBody>
      </p:sp>
      <p:sp>
        <p:nvSpPr>
          <p:cNvPr id="22532"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94E5A49-6B83-42D9-A391-40FC20280692}" type="slidenum">
              <a:rPr lang="en-US" altLang="en-US" smtClean="0"/>
              <a:pPr/>
              <a:t>7</a:t>
            </a:fld>
            <a:endParaRPr lang="en-US" altLang="en-US" smtClean="0"/>
          </a:p>
        </p:txBody>
      </p:sp>
    </p:spTree>
    <p:extLst>
      <p:ext uri="{BB962C8B-B14F-4D97-AF65-F5344CB8AC3E}">
        <p14:creationId xmlns:p14="http://schemas.microsoft.com/office/powerpoint/2010/main" val="22225719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982649"/>
            <a:ext cx="7772400" cy="1470025"/>
          </a:xfrm>
          <a:prstGeom prst="rect">
            <a:avLst/>
          </a:prstGeom>
        </p:spPr>
        <p:txBody>
          <a:bodyPr/>
          <a:lstStyle>
            <a:lvl1pPr>
              <a:defRPr>
                <a:solidFill>
                  <a:srgbClr val="223264"/>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505200"/>
            <a:ext cx="7696200" cy="1371600"/>
          </a:xfrm>
          <a:prstGeom prst="rect">
            <a:avLst/>
          </a:prstGeom>
        </p:spPr>
        <p:txBody>
          <a:bodyPr/>
          <a:lstStyle>
            <a:lvl1pPr marL="0" marR="0" indent="0" algn="ctr" defTabSz="914400" rtl="0" eaLnBrk="0" fontAlgn="base" latinLnBrk="0" hangingPunct="0">
              <a:lnSpc>
                <a:spcPct val="100000"/>
              </a:lnSpc>
              <a:spcBef>
                <a:spcPct val="20000"/>
              </a:spcBef>
              <a:spcAft>
                <a:spcPct val="0"/>
              </a:spcAft>
              <a:buClrTx/>
              <a:buSzTx/>
              <a:buFont typeface="Arial" charset="0"/>
              <a:buNone/>
              <a:tabLst/>
              <a:defRPr sz="2800" baseline="0">
                <a:solidFill>
                  <a:srgbClr val="223264"/>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Tree>
    <p:extLst>
      <p:ext uri="{BB962C8B-B14F-4D97-AF65-F5344CB8AC3E}">
        <p14:creationId xmlns:p14="http://schemas.microsoft.com/office/powerpoint/2010/main" val="1899229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b="83333"/>
          <a:stretch>
            <a:fillRect/>
          </a:stretch>
        </p:blipFill>
        <p:spPr bwMode="auto">
          <a:xfrm>
            <a:off x="0" y="0"/>
            <a:ext cx="91630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600200"/>
            <a:ext cx="8229600" cy="4525963"/>
          </a:xfrm>
          <a:prstGeom prst="rect">
            <a:avLst/>
          </a:prstGeom>
        </p:spPr>
        <p:txBody>
          <a:bodyPr/>
          <a:lstStyle>
            <a:lvl1pPr>
              <a:defRPr>
                <a:solidFill>
                  <a:srgbClr val="223264"/>
                </a:solidFill>
                <a:latin typeface="Arial" pitchFamily="34" charset="0"/>
                <a:cs typeface="Arial" pitchFamily="34" charset="0"/>
              </a:defRPr>
            </a:lvl1pPr>
            <a:lvl2pPr>
              <a:defRPr>
                <a:solidFill>
                  <a:srgbClr val="223264"/>
                </a:solidFill>
                <a:latin typeface="Arial" pitchFamily="34" charset="0"/>
                <a:cs typeface="Arial" pitchFamily="34" charset="0"/>
              </a:defRPr>
            </a:lvl2pPr>
            <a:lvl3pPr>
              <a:defRPr>
                <a:solidFill>
                  <a:srgbClr val="223264"/>
                </a:solidFill>
                <a:latin typeface="Arial" pitchFamily="34" charset="0"/>
                <a:cs typeface="Arial" pitchFamily="34" charset="0"/>
              </a:defRPr>
            </a:lvl3pPr>
            <a:lvl4pPr>
              <a:defRPr>
                <a:solidFill>
                  <a:srgbClr val="223264"/>
                </a:solidFill>
                <a:latin typeface="Arial" pitchFamily="34" charset="0"/>
                <a:cs typeface="Arial" pitchFamily="34" charset="0"/>
              </a:defRPr>
            </a:lvl4pPr>
            <a:lvl5pPr>
              <a:defRPr>
                <a:solidFill>
                  <a:srgbClr val="223264"/>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2"/>
          <p:cNvSpPr>
            <a:spLocks noGrp="1"/>
          </p:cNvSpPr>
          <p:nvPr>
            <p:ph idx="13"/>
          </p:nvPr>
        </p:nvSpPr>
        <p:spPr>
          <a:xfrm>
            <a:off x="2667000" y="51816"/>
            <a:ext cx="4114800" cy="1066800"/>
          </a:xfrm>
          <a:prstGeom prst="rect">
            <a:avLst/>
          </a:prstGeom>
        </p:spPr>
        <p:txBody>
          <a:bodyPr/>
          <a:lstStyle>
            <a:lvl1pPr marL="0" indent="0">
              <a:buNone/>
              <a:defRPr b="1">
                <a:solidFill>
                  <a:srgbClr val="223264"/>
                </a:solidFill>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endParaRPr lang="en-US" dirty="0"/>
          </a:p>
        </p:txBody>
      </p:sp>
      <p:sp>
        <p:nvSpPr>
          <p:cNvPr id="5" name="Date Placeholder 3"/>
          <p:cNvSpPr>
            <a:spLocks noGrp="1"/>
          </p:cNvSpPr>
          <p:nvPr>
            <p:ph type="dt" sz="half" idx="14"/>
          </p:nvPr>
        </p:nvSpPr>
        <p:spPr>
          <a:xfrm>
            <a:off x="457200" y="6264275"/>
            <a:ext cx="2133600" cy="501650"/>
          </a:xfrm>
        </p:spPr>
        <p:txBody>
          <a:bodyPr/>
          <a:lstStyle>
            <a:lvl1pPr>
              <a:defRPr b="1">
                <a:solidFill>
                  <a:srgbClr val="223264"/>
                </a:solidFill>
                <a:latin typeface="Arial" pitchFamily="34" charset="0"/>
                <a:cs typeface="Arial" pitchFamily="34" charset="0"/>
              </a:defRPr>
            </a:lvl1pPr>
          </a:lstStyle>
          <a:p>
            <a:pPr>
              <a:defRPr/>
            </a:pPr>
            <a:endParaRPr lang="en-US"/>
          </a:p>
        </p:txBody>
      </p:sp>
      <p:sp>
        <p:nvSpPr>
          <p:cNvPr id="6" name="Footer Placeholder 4"/>
          <p:cNvSpPr>
            <a:spLocks noGrp="1"/>
          </p:cNvSpPr>
          <p:nvPr>
            <p:ph type="ftr" sz="quarter" idx="15"/>
          </p:nvPr>
        </p:nvSpPr>
        <p:spPr>
          <a:xfrm>
            <a:off x="3124200" y="6264275"/>
            <a:ext cx="2895600" cy="501650"/>
          </a:xfrm>
        </p:spPr>
        <p:txBody>
          <a:bodyPr/>
          <a:lstStyle>
            <a:lvl1pPr>
              <a:defRPr b="1">
                <a:solidFill>
                  <a:srgbClr val="223264"/>
                </a:solidFill>
                <a:latin typeface="Arial" pitchFamily="34" charset="0"/>
                <a:cs typeface="Arial" pitchFamily="34" charset="0"/>
              </a:defRPr>
            </a:lvl1pPr>
          </a:lstStyle>
          <a:p>
            <a:pPr>
              <a:defRPr/>
            </a:pPr>
            <a:endParaRPr lang="en-US"/>
          </a:p>
        </p:txBody>
      </p:sp>
      <p:sp>
        <p:nvSpPr>
          <p:cNvPr id="7" name="Slide Number Placeholder 5"/>
          <p:cNvSpPr>
            <a:spLocks noGrp="1"/>
          </p:cNvSpPr>
          <p:nvPr>
            <p:ph type="sldNum" sz="quarter" idx="16"/>
          </p:nvPr>
        </p:nvSpPr>
        <p:spPr>
          <a:xfrm>
            <a:off x="6553200" y="6256338"/>
            <a:ext cx="2133600" cy="501650"/>
          </a:xfrm>
        </p:spPr>
        <p:txBody>
          <a:bodyPr/>
          <a:lstStyle>
            <a:lvl1pPr>
              <a:defRPr b="1">
                <a:solidFill>
                  <a:srgbClr val="223264"/>
                </a:solidFill>
                <a:latin typeface="Arial" panose="020B0604020202020204" pitchFamily="34" charset="0"/>
              </a:defRPr>
            </a:lvl1pPr>
          </a:lstStyle>
          <a:p>
            <a:pPr>
              <a:defRPr/>
            </a:pPr>
            <a:fld id="{13F39A33-087E-4D33-96A2-A4F46B6D3C6E}" type="slidenum">
              <a:rPr lang="en-US" altLang="en-US"/>
              <a:pPr>
                <a:defRPr/>
              </a:pPr>
              <a:t>‹#›</a:t>
            </a:fld>
            <a:endParaRPr lang="en-US" altLang="en-US" dirty="0"/>
          </a:p>
        </p:txBody>
      </p:sp>
    </p:spTree>
    <p:extLst>
      <p:ext uri="{BB962C8B-B14F-4D97-AF65-F5344CB8AC3E}">
        <p14:creationId xmlns:p14="http://schemas.microsoft.com/office/powerpoint/2010/main" val="1542359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b="83333"/>
          <a:stretch>
            <a:fillRect/>
          </a:stretch>
        </p:blipFill>
        <p:spPr bwMode="auto">
          <a:xfrm>
            <a:off x="0" y="0"/>
            <a:ext cx="91630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600200"/>
            <a:ext cx="3810000" cy="4525963"/>
          </a:xfrm>
          <a:prstGeom prst="rect">
            <a:avLst/>
          </a:prstGeom>
        </p:spPr>
        <p:txBody>
          <a:bodyPr/>
          <a:lstStyle>
            <a:lvl1pPr>
              <a:defRPr>
                <a:solidFill>
                  <a:srgbClr val="223264"/>
                </a:solidFill>
                <a:latin typeface="Arial" pitchFamily="34" charset="0"/>
                <a:cs typeface="Arial" pitchFamily="34" charset="0"/>
              </a:defRPr>
            </a:lvl1pPr>
            <a:lvl2pPr>
              <a:defRPr>
                <a:solidFill>
                  <a:srgbClr val="223264"/>
                </a:solidFill>
                <a:latin typeface="Arial" pitchFamily="34" charset="0"/>
                <a:cs typeface="Arial" pitchFamily="34" charset="0"/>
              </a:defRPr>
            </a:lvl2pPr>
            <a:lvl3pPr>
              <a:defRPr>
                <a:solidFill>
                  <a:srgbClr val="223264"/>
                </a:solidFill>
                <a:latin typeface="Arial" pitchFamily="34" charset="0"/>
                <a:cs typeface="Arial" pitchFamily="34" charset="0"/>
              </a:defRPr>
            </a:lvl3pPr>
            <a:lvl4pPr>
              <a:defRPr>
                <a:solidFill>
                  <a:srgbClr val="223264"/>
                </a:solidFill>
                <a:latin typeface="Arial" pitchFamily="34" charset="0"/>
                <a:cs typeface="Arial" pitchFamily="34" charset="0"/>
              </a:defRPr>
            </a:lvl4pPr>
            <a:lvl5pPr>
              <a:defRPr>
                <a:solidFill>
                  <a:srgbClr val="223264"/>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2"/>
          <p:cNvSpPr>
            <a:spLocks noGrp="1"/>
          </p:cNvSpPr>
          <p:nvPr>
            <p:ph idx="13"/>
          </p:nvPr>
        </p:nvSpPr>
        <p:spPr>
          <a:xfrm>
            <a:off x="4800600" y="1600200"/>
            <a:ext cx="4038600" cy="4419600"/>
          </a:xfrm>
          <a:prstGeom prst="rect">
            <a:avLst/>
          </a:prstGeom>
        </p:spPr>
        <p:txBody>
          <a:bodyPr/>
          <a:lstStyle>
            <a:lvl1pPr>
              <a:defRPr>
                <a:solidFill>
                  <a:srgbClr val="223264"/>
                </a:solidFill>
                <a:latin typeface="Arial" pitchFamily="34" charset="0"/>
                <a:cs typeface="Arial" pitchFamily="34" charset="0"/>
              </a:defRPr>
            </a:lvl1pPr>
            <a:lvl2pPr>
              <a:defRPr>
                <a:solidFill>
                  <a:srgbClr val="223264"/>
                </a:solidFill>
                <a:latin typeface="Arial" pitchFamily="34" charset="0"/>
                <a:cs typeface="Arial" pitchFamily="34" charset="0"/>
              </a:defRPr>
            </a:lvl2pPr>
            <a:lvl3pPr>
              <a:defRPr>
                <a:solidFill>
                  <a:srgbClr val="223264"/>
                </a:solidFill>
                <a:latin typeface="Arial" pitchFamily="34" charset="0"/>
                <a:cs typeface="Arial" pitchFamily="34" charset="0"/>
              </a:defRPr>
            </a:lvl3pPr>
            <a:lvl4pPr>
              <a:defRPr>
                <a:solidFill>
                  <a:srgbClr val="223264"/>
                </a:solidFill>
                <a:latin typeface="Arial" pitchFamily="34" charset="0"/>
                <a:cs typeface="Arial" pitchFamily="34" charset="0"/>
              </a:defRPr>
            </a:lvl4pPr>
            <a:lvl5pPr>
              <a:defRPr>
                <a:solidFill>
                  <a:srgbClr val="223264"/>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
          <p:cNvSpPr>
            <a:spLocks noGrp="1"/>
          </p:cNvSpPr>
          <p:nvPr>
            <p:ph idx="14"/>
          </p:nvPr>
        </p:nvSpPr>
        <p:spPr>
          <a:xfrm>
            <a:off x="2667000" y="54864"/>
            <a:ext cx="4038600" cy="1066800"/>
          </a:xfrm>
          <a:prstGeom prst="rect">
            <a:avLst/>
          </a:prstGeom>
        </p:spPr>
        <p:txBody>
          <a:bodyPr/>
          <a:lstStyle>
            <a:lvl1pPr marL="0" indent="0">
              <a:buNone/>
              <a:defRPr b="1">
                <a:solidFill>
                  <a:srgbClr val="223264"/>
                </a:solidFill>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p:txBody>
      </p:sp>
      <p:sp>
        <p:nvSpPr>
          <p:cNvPr id="6" name="Date Placeholder 3"/>
          <p:cNvSpPr>
            <a:spLocks noGrp="1"/>
          </p:cNvSpPr>
          <p:nvPr>
            <p:ph type="dt" sz="half" idx="15"/>
          </p:nvPr>
        </p:nvSpPr>
        <p:spPr>
          <a:xfrm>
            <a:off x="457200" y="6283325"/>
            <a:ext cx="2133600" cy="501650"/>
          </a:xfrm>
        </p:spPr>
        <p:txBody>
          <a:bodyPr/>
          <a:lstStyle>
            <a:lvl1pPr>
              <a:defRPr b="1">
                <a:solidFill>
                  <a:srgbClr val="223264"/>
                </a:solidFill>
                <a:latin typeface="Arial" pitchFamily="34" charset="0"/>
                <a:cs typeface="Arial" pitchFamily="34" charset="0"/>
              </a:defRPr>
            </a:lvl1pPr>
          </a:lstStyle>
          <a:p>
            <a:pPr>
              <a:defRPr/>
            </a:pPr>
            <a:endParaRPr lang="en-US"/>
          </a:p>
        </p:txBody>
      </p:sp>
      <p:sp>
        <p:nvSpPr>
          <p:cNvPr id="7" name="Footer Placeholder 4"/>
          <p:cNvSpPr>
            <a:spLocks noGrp="1"/>
          </p:cNvSpPr>
          <p:nvPr>
            <p:ph type="ftr" sz="quarter" idx="16"/>
          </p:nvPr>
        </p:nvSpPr>
        <p:spPr>
          <a:xfrm>
            <a:off x="3124200" y="6283325"/>
            <a:ext cx="2895600" cy="501650"/>
          </a:xfrm>
        </p:spPr>
        <p:txBody>
          <a:bodyPr/>
          <a:lstStyle>
            <a:lvl1pPr>
              <a:defRPr b="1">
                <a:solidFill>
                  <a:srgbClr val="223264"/>
                </a:solidFill>
                <a:latin typeface="Arial" pitchFamily="34" charset="0"/>
                <a:cs typeface="Arial" pitchFamily="34" charset="0"/>
              </a:defRPr>
            </a:lvl1pPr>
          </a:lstStyle>
          <a:p>
            <a:pPr>
              <a:defRPr/>
            </a:pPr>
            <a:endParaRPr lang="en-US"/>
          </a:p>
        </p:txBody>
      </p:sp>
      <p:sp>
        <p:nvSpPr>
          <p:cNvPr id="8" name="Slide Number Placeholder 5"/>
          <p:cNvSpPr>
            <a:spLocks noGrp="1"/>
          </p:cNvSpPr>
          <p:nvPr>
            <p:ph type="sldNum" sz="quarter" idx="17"/>
          </p:nvPr>
        </p:nvSpPr>
        <p:spPr>
          <a:xfrm>
            <a:off x="6553200" y="6283325"/>
            <a:ext cx="2133600" cy="501650"/>
          </a:xfrm>
        </p:spPr>
        <p:txBody>
          <a:bodyPr/>
          <a:lstStyle>
            <a:lvl1pPr>
              <a:defRPr b="1">
                <a:solidFill>
                  <a:srgbClr val="223264"/>
                </a:solidFill>
                <a:latin typeface="Arial" panose="020B0604020202020204" pitchFamily="34" charset="0"/>
              </a:defRPr>
            </a:lvl1pPr>
          </a:lstStyle>
          <a:p>
            <a:pPr>
              <a:defRPr/>
            </a:pPr>
            <a:fld id="{0015E057-FD1D-47F3-B23B-6A93C9855A5E}" type="slidenum">
              <a:rPr lang="en-US" altLang="en-US"/>
              <a:pPr>
                <a:defRPr/>
              </a:pPr>
              <a:t>‹#›</a:t>
            </a:fld>
            <a:endParaRPr lang="en-US" altLang="en-US" dirty="0"/>
          </a:p>
        </p:txBody>
      </p:sp>
    </p:spTree>
    <p:extLst>
      <p:ext uri="{BB962C8B-B14F-4D97-AF65-F5344CB8AC3E}">
        <p14:creationId xmlns:p14="http://schemas.microsoft.com/office/powerpoint/2010/main" val="15760503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D2E56015-C78B-4BB9-A4AC-EF4EC9FC0024}"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4428" r:id="rId1"/>
    <p:sldLayoutId id="2147484429" r:id="rId2"/>
    <p:sldLayoutId id="2147484430" r:id="rId3"/>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bwMode="auto">
          <a:xfrm>
            <a:off x="685800" y="1982788"/>
            <a:ext cx="7772400" cy="1470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b="1" dirty="0" smtClean="0"/>
              <a:t>NAEP 2015 Mathematics and Reading Results</a:t>
            </a:r>
            <a:endParaRPr lang="en-US" altLang="en-US" b="1" dirty="0" smtClean="0"/>
          </a:p>
        </p:txBody>
      </p:sp>
      <p:sp>
        <p:nvSpPr>
          <p:cNvPr id="19459" name="Subtitle 2"/>
          <p:cNvSpPr>
            <a:spLocks noGrp="1"/>
          </p:cNvSpPr>
          <p:nvPr>
            <p:ph type="subTitle"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 typeface="Arial" panose="020B0604020202020204" pitchFamily="34" charset="0"/>
              <a:buNone/>
            </a:pPr>
            <a:r>
              <a:rPr lang="en-US" altLang="en-US" dirty="0" smtClean="0"/>
              <a:t>October </a:t>
            </a:r>
            <a:r>
              <a:rPr lang="en-US" altLang="en-US" dirty="0" smtClean="0"/>
              <a:t>2015</a:t>
            </a:r>
          </a:p>
          <a:p>
            <a:pPr algn="r">
              <a:buFont typeface="Arial" panose="020B0604020202020204" pitchFamily="34" charset="0"/>
              <a:buNone/>
            </a:pPr>
            <a:endParaRPr lang="en-US" altLang="en-US" sz="1600" b="1" dirty="0" smtClean="0"/>
          </a:p>
          <a:p>
            <a:pPr algn="r">
              <a:buFont typeface="Arial" panose="020B0604020202020204" pitchFamily="34" charset="0"/>
              <a:buNone/>
            </a:pPr>
            <a:r>
              <a:rPr lang="en-US" altLang="en-US" sz="1600" b="1" dirty="0" smtClean="0"/>
              <a:t>Dr. Carey M. Wright</a:t>
            </a:r>
          </a:p>
          <a:p>
            <a:pPr algn="r">
              <a:buFont typeface="Arial" panose="020B0604020202020204" pitchFamily="34" charset="0"/>
              <a:buNone/>
            </a:pPr>
            <a:r>
              <a:rPr lang="en-US" altLang="en-US" sz="1600" b="1" dirty="0" smtClean="0"/>
              <a:t>State Superintendent of Education</a:t>
            </a:r>
          </a:p>
          <a:p>
            <a:pPr eaLnBrk="1" hangingPunct="1">
              <a:buFont typeface="Arial" panose="020B0604020202020204" pitchFamily="34" charset="0"/>
              <a:buNone/>
            </a:pPr>
            <a:endParaRPr lang="en-US"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Content Placeholder 2"/>
          <p:cNvSpPr>
            <a:spLocks noGrp="1"/>
          </p:cNvSpPr>
          <p:nvPr>
            <p:ph idx="13"/>
          </p:nvPr>
        </p:nvSpPr>
        <p:spPr>
          <a:xfrm>
            <a:off x="2667000" y="51816"/>
            <a:ext cx="5257800" cy="1066800"/>
          </a:xfrm>
        </p:spPr>
        <p:txBody>
          <a:bodyPr/>
          <a:lstStyle/>
          <a:p>
            <a:r>
              <a:rPr lang="en-US" dirty="0" smtClean="0"/>
              <a:t>Grade 4 Reading Results </a:t>
            </a:r>
            <a:r>
              <a:rPr lang="en-US" sz="2800" dirty="0" smtClean="0"/>
              <a:t>Score Changes Since 2013</a:t>
            </a:r>
            <a:endParaRPr lang="en-US" sz="2800" dirty="0"/>
          </a:p>
        </p:txBody>
      </p:sp>
      <p:sp>
        <p:nvSpPr>
          <p:cNvPr id="4" name="Slide Number Placeholder 3"/>
          <p:cNvSpPr>
            <a:spLocks noGrp="1"/>
          </p:cNvSpPr>
          <p:nvPr>
            <p:ph type="sldNum" sz="quarter" idx="16"/>
          </p:nvPr>
        </p:nvSpPr>
        <p:spPr/>
        <p:txBody>
          <a:bodyPr/>
          <a:lstStyle/>
          <a:p>
            <a:pPr>
              <a:defRPr/>
            </a:pPr>
            <a:fld id="{13F39A33-087E-4D33-96A2-A4F46B6D3C6E}" type="slidenum">
              <a:rPr lang="en-US" altLang="en-US" smtClean="0"/>
              <a:pPr>
                <a:defRPr/>
              </a:pPr>
              <a:t>10</a:t>
            </a:fld>
            <a:endParaRPr lang="en-US" altLang="en-US" dirty="0"/>
          </a:p>
        </p:txBody>
      </p:sp>
      <p:grpSp>
        <p:nvGrpSpPr>
          <p:cNvPr id="5" name="Group 4"/>
          <p:cNvGrpSpPr/>
          <p:nvPr/>
        </p:nvGrpSpPr>
        <p:grpSpPr>
          <a:xfrm>
            <a:off x="388620" y="1551303"/>
            <a:ext cx="8366760" cy="4056721"/>
            <a:chOff x="388620" y="1551303"/>
            <a:chExt cx="8366760" cy="4056721"/>
          </a:xfrm>
        </p:grpSpPr>
        <p:sp>
          <p:nvSpPr>
            <p:cNvPr id="6" name="Rectangle 5"/>
            <p:cNvSpPr/>
            <p:nvPr/>
          </p:nvSpPr>
          <p:spPr>
            <a:xfrm>
              <a:off x="388620" y="1551303"/>
              <a:ext cx="8366760" cy="4056721"/>
            </a:xfrm>
            <a:prstGeom prst="rect">
              <a:avLst/>
            </a:prstGeom>
            <a:solidFill>
              <a:schemeClr val="bg1"/>
            </a:solidFill>
            <a:ln w="19050">
              <a:solidFill>
                <a:srgbClr val="B3AB9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11480" y="2035930"/>
              <a:ext cx="8097520" cy="35099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940535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3"/>
          </p:nvPr>
        </p:nvSpPr>
        <p:spPr>
          <a:xfrm>
            <a:off x="2667000" y="51816"/>
            <a:ext cx="5257800" cy="1066800"/>
          </a:xfrm>
        </p:spPr>
        <p:txBody>
          <a:bodyPr/>
          <a:lstStyle/>
          <a:p>
            <a:r>
              <a:rPr lang="en-US" dirty="0" smtClean="0"/>
              <a:t>Grade 8 Reading Results</a:t>
            </a:r>
            <a:endParaRPr lang="en-US" dirty="0"/>
          </a:p>
        </p:txBody>
      </p:sp>
      <p:sp>
        <p:nvSpPr>
          <p:cNvPr id="4" name="Slide Number Placeholder 3"/>
          <p:cNvSpPr>
            <a:spLocks noGrp="1"/>
          </p:cNvSpPr>
          <p:nvPr>
            <p:ph type="sldNum" sz="quarter" idx="16"/>
          </p:nvPr>
        </p:nvSpPr>
        <p:spPr/>
        <p:txBody>
          <a:bodyPr/>
          <a:lstStyle/>
          <a:p>
            <a:pPr>
              <a:defRPr/>
            </a:pPr>
            <a:fld id="{13F39A33-087E-4D33-96A2-A4F46B6D3C6E}" type="slidenum">
              <a:rPr lang="en-US" altLang="en-US" smtClean="0"/>
              <a:pPr>
                <a:defRPr/>
              </a:pPr>
              <a:t>11</a:t>
            </a:fld>
            <a:endParaRPr lang="en-US" altLang="en-US" dirty="0"/>
          </a:p>
        </p:txBody>
      </p:sp>
      <p:graphicFrame>
        <p:nvGraphicFramePr>
          <p:cNvPr id="5" name="Content Placeholder 5"/>
          <p:cNvGraphicFramePr>
            <a:graphicFrameLocks noGrp="1"/>
          </p:cNvGraphicFramePr>
          <p:nvPr>
            <p:ph idx="1"/>
            <p:extLst>
              <p:ext uri="{D42A27DB-BD31-4B8C-83A1-F6EECF244321}">
                <p14:modId xmlns:p14="http://schemas.microsoft.com/office/powerpoint/2010/main" val="352497481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10234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3"/>
          </p:nvPr>
        </p:nvSpPr>
        <p:spPr>
          <a:xfrm>
            <a:off x="2667000" y="51816"/>
            <a:ext cx="5257800" cy="1066800"/>
          </a:xfrm>
        </p:spPr>
        <p:txBody>
          <a:bodyPr/>
          <a:lstStyle/>
          <a:p>
            <a:r>
              <a:rPr lang="en-US" dirty="0" smtClean="0"/>
              <a:t>Grade 8 Reading Results</a:t>
            </a:r>
            <a:endParaRPr lang="en-US" dirty="0"/>
          </a:p>
        </p:txBody>
      </p:sp>
      <p:sp>
        <p:nvSpPr>
          <p:cNvPr id="4" name="Slide Number Placeholder 3"/>
          <p:cNvSpPr>
            <a:spLocks noGrp="1"/>
          </p:cNvSpPr>
          <p:nvPr>
            <p:ph type="sldNum" sz="quarter" idx="16"/>
          </p:nvPr>
        </p:nvSpPr>
        <p:spPr/>
        <p:txBody>
          <a:bodyPr/>
          <a:lstStyle/>
          <a:p>
            <a:pPr>
              <a:defRPr/>
            </a:pPr>
            <a:fld id="{13F39A33-087E-4D33-96A2-A4F46B6D3C6E}" type="slidenum">
              <a:rPr lang="en-US" altLang="en-US" smtClean="0"/>
              <a:pPr>
                <a:defRPr/>
              </a:pPr>
              <a:t>12</a:t>
            </a:fld>
            <a:endParaRPr lang="en-US" altLang="en-US" dirty="0"/>
          </a:p>
        </p:txBody>
      </p:sp>
      <p:graphicFrame>
        <p:nvGraphicFramePr>
          <p:cNvPr id="5" name="Chart 3"/>
          <p:cNvGraphicFramePr>
            <a:graphicFrameLocks noGrp="1"/>
          </p:cNvGraphicFramePr>
          <p:nvPr>
            <p:ph idx="1"/>
            <p:extLst>
              <p:ext uri="{D42A27DB-BD31-4B8C-83A1-F6EECF244321}">
                <p14:modId xmlns:p14="http://schemas.microsoft.com/office/powerpoint/2010/main" val="296500260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41052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3"/>
          </p:nvPr>
        </p:nvSpPr>
        <p:spPr>
          <a:xfrm>
            <a:off x="2667000" y="51816"/>
            <a:ext cx="5257800" cy="1066800"/>
          </a:xfrm>
        </p:spPr>
        <p:txBody>
          <a:bodyPr/>
          <a:lstStyle/>
          <a:p>
            <a:r>
              <a:rPr lang="en-US" dirty="0" smtClean="0"/>
              <a:t>Grade 8 Reading Results</a:t>
            </a:r>
          </a:p>
          <a:p>
            <a:r>
              <a:rPr lang="en-US" sz="2800" dirty="0" smtClean="0"/>
              <a:t>Score Changes Since 2013</a:t>
            </a:r>
            <a:endParaRPr lang="en-US" sz="2800" dirty="0"/>
          </a:p>
        </p:txBody>
      </p:sp>
      <p:sp>
        <p:nvSpPr>
          <p:cNvPr id="4" name="Slide Number Placeholder 3"/>
          <p:cNvSpPr>
            <a:spLocks noGrp="1"/>
          </p:cNvSpPr>
          <p:nvPr>
            <p:ph type="sldNum" sz="quarter" idx="16"/>
          </p:nvPr>
        </p:nvSpPr>
        <p:spPr/>
        <p:txBody>
          <a:bodyPr/>
          <a:lstStyle/>
          <a:p>
            <a:pPr>
              <a:defRPr/>
            </a:pPr>
            <a:fld id="{13F39A33-087E-4D33-96A2-A4F46B6D3C6E}" type="slidenum">
              <a:rPr lang="en-US" altLang="en-US" smtClean="0"/>
              <a:pPr>
                <a:defRPr/>
              </a:pPr>
              <a:t>13</a:t>
            </a:fld>
            <a:endParaRPr lang="en-US" altLang="en-US" dirty="0"/>
          </a:p>
        </p:txBody>
      </p:sp>
      <p:pic>
        <p:nvPicPr>
          <p:cNvPr id="6"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57200" y="2061052"/>
            <a:ext cx="8691030" cy="38063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82754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3"/>
          </p:nvPr>
        </p:nvSpPr>
        <p:spPr>
          <a:xfrm>
            <a:off x="2667000" y="51816"/>
            <a:ext cx="6019800" cy="1066800"/>
          </a:xfrm>
        </p:spPr>
        <p:txBody>
          <a:bodyPr/>
          <a:lstStyle/>
          <a:p>
            <a:r>
              <a:rPr lang="en-US" dirty="0" smtClean="0"/>
              <a:t>Grade 4 Mathematics Results</a:t>
            </a:r>
            <a:endParaRPr lang="en-US" dirty="0"/>
          </a:p>
        </p:txBody>
      </p:sp>
      <p:sp>
        <p:nvSpPr>
          <p:cNvPr id="4" name="Slide Number Placeholder 3"/>
          <p:cNvSpPr>
            <a:spLocks noGrp="1"/>
          </p:cNvSpPr>
          <p:nvPr>
            <p:ph type="sldNum" sz="quarter" idx="16"/>
          </p:nvPr>
        </p:nvSpPr>
        <p:spPr/>
        <p:txBody>
          <a:bodyPr/>
          <a:lstStyle/>
          <a:p>
            <a:pPr>
              <a:defRPr/>
            </a:pPr>
            <a:fld id="{13F39A33-087E-4D33-96A2-A4F46B6D3C6E}" type="slidenum">
              <a:rPr lang="en-US" altLang="en-US" smtClean="0"/>
              <a:pPr>
                <a:defRPr/>
              </a:pPr>
              <a:t>2</a:t>
            </a:fld>
            <a:endParaRPr lang="en-US" altLang="en-US" dirty="0"/>
          </a:p>
        </p:txBody>
      </p:sp>
      <p:graphicFrame>
        <p:nvGraphicFramePr>
          <p:cNvPr id="5" name="Content Placeholder 5"/>
          <p:cNvGraphicFramePr>
            <a:graphicFrameLocks noGrp="1"/>
          </p:cNvGraphicFramePr>
          <p:nvPr>
            <p:ph idx="1"/>
            <p:extLst>
              <p:ext uri="{D42A27DB-BD31-4B8C-83A1-F6EECF244321}">
                <p14:modId xmlns:p14="http://schemas.microsoft.com/office/powerpoint/2010/main" val="38697304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24621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3"/>
          </p:nvPr>
        </p:nvSpPr>
        <p:spPr>
          <a:xfrm>
            <a:off x="2667000" y="51816"/>
            <a:ext cx="6019800" cy="1066800"/>
          </a:xfrm>
        </p:spPr>
        <p:txBody>
          <a:bodyPr/>
          <a:lstStyle/>
          <a:p>
            <a:r>
              <a:rPr lang="en-US" dirty="0" smtClean="0"/>
              <a:t>Grade 4 Mathematics Results</a:t>
            </a:r>
            <a:endParaRPr lang="en-US" dirty="0"/>
          </a:p>
        </p:txBody>
      </p:sp>
      <p:sp>
        <p:nvSpPr>
          <p:cNvPr id="4" name="Slide Number Placeholder 3"/>
          <p:cNvSpPr>
            <a:spLocks noGrp="1"/>
          </p:cNvSpPr>
          <p:nvPr>
            <p:ph type="sldNum" sz="quarter" idx="16"/>
          </p:nvPr>
        </p:nvSpPr>
        <p:spPr/>
        <p:txBody>
          <a:bodyPr/>
          <a:lstStyle/>
          <a:p>
            <a:pPr>
              <a:defRPr/>
            </a:pPr>
            <a:fld id="{13F39A33-087E-4D33-96A2-A4F46B6D3C6E}" type="slidenum">
              <a:rPr lang="en-US" altLang="en-US" smtClean="0"/>
              <a:pPr>
                <a:defRPr/>
              </a:pPr>
              <a:t>3</a:t>
            </a:fld>
            <a:endParaRPr lang="en-US" altLang="en-US" dirty="0"/>
          </a:p>
        </p:txBody>
      </p:sp>
      <p:graphicFrame>
        <p:nvGraphicFramePr>
          <p:cNvPr id="6" name="Chart 3"/>
          <p:cNvGraphicFramePr>
            <a:graphicFrameLocks noGrp="1"/>
          </p:cNvGraphicFramePr>
          <p:nvPr>
            <p:ph idx="1"/>
            <p:extLst>
              <p:ext uri="{D42A27DB-BD31-4B8C-83A1-F6EECF244321}">
                <p14:modId xmlns:p14="http://schemas.microsoft.com/office/powerpoint/2010/main" val="370120336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15850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3"/>
          </p:nvPr>
        </p:nvSpPr>
        <p:spPr>
          <a:xfrm>
            <a:off x="2667000" y="51816"/>
            <a:ext cx="6019800" cy="1066800"/>
          </a:xfrm>
        </p:spPr>
        <p:txBody>
          <a:bodyPr/>
          <a:lstStyle/>
          <a:p>
            <a:r>
              <a:rPr lang="en-US" dirty="0" smtClean="0"/>
              <a:t>Grade 4 Mathematics Results</a:t>
            </a:r>
          </a:p>
          <a:p>
            <a:r>
              <a:rPr lang="en-US" sz="2800" dirty="0" smtClean="0"/>
              <a:t>Score Changes Since 2013</a:t>
            </a:r>
            <a:endParaRPr lang="en-US" sz="2800" dirty="0"/>
          </a:p>
        </p:txBody>
      </p:sp>
      <p:sp>
        <p:nvSpPr>
          <p:cNvPr id="4" name="Slide Number Placeholder 3"/>
          <p:cNvSpPr>
            <a:spLocks noGrp="1"/>
          </p:cNvSpPr>
          <p:nvPr>
            <p:ph type="sldNum" sz="quarter" idx="16"/>
          </p:nvPr>
        </p:nvSpPr>
        <p:spPr/>
        <p:txBody>
          <a:bodyPr/>
          <a:lstStyle/>
          <a:p>
            <a:pPr>
              <a:defRPr/>
            </a:pPr>
            <a:fld id="{13F39A33-087E-4D33-96A2-A4F46B6D3C6E}" type="slidenum">
              <a:rPr lang="en-US" altLang="en-US" smtClean="0"/>
              <a:pPr>
                <a:defRPr/>
              </a:pPr>
              <a:t>4</a:t>
            </a:fld>
            <a:endParaRPr lang="en-US" altLang="en-US" dirty="0"/>
          </a:p>
        </p:txBody>
      </p:sp>
      <p:sp>
        <p:nvSpPr>
          <p:cNvPr id="2" name="Content Placeholder 1"/>
          <p:cNvSpPr>
            <a:spLocks noGrp="1"/>
          </p:cNvSpPr>
          <p:nvPr>
            <p:ph idx="1"/>
          </p:nvPr>
        </p:nvSpPr>
        <p:spPr/>
        <p:txBody>
          <a:bodyPr/>
          <a:lstStyle/>
          <a:p>
            <a:endParaRPr lang="en-US" dirty="0"/>
          </a:p>
        </p:txBody>
      </p:sp>
      <p:grpSp>
        <p:nvGrpSpPr>
          <p:cNvPr id="12" name="Group 11"/>
          <p:cNvGrpSpPr/>
          <p:nvPr/>
        </p:nvGrpSpPr>
        <p:grpSpPr>
          <a:xfrm>
            <a:off x="457200" y="1600200"/>
            <a:ext cx="8366760" cy="4056721"/>
            <a:chOff x="388620" y="1551303"/>
            <a:chExt cx="8366760" cy="4056721"/>
          </a:xfrm>
        </p:grpSpPr>
        <p:sp>
          <p:nvSpPr>
            <p:cNvPr id="13" name="Rectangle 12"/>
            <p:cNvSpPr/>
            <p:nvPr/>
          </p:nvSpPr>
          <p:spPr>
            <a:xfrm>
              <a:off x="388620" y="1551303"/>
              <a:ext cx="8366760" cy="4056721"/>
            </a:xfrm>
            <a:prstGeom prst="rect">
              <a:avLst/>
            </a:prstGeom>
            <a:solidFill>
              <a:schemeClr val="bg1"/>
            </a:solidFill>
            <a:ln w="19050">
              <a:solidFill>
                <a:srgbClr val="B3AB9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 name="Picture 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11480" y="1939199"/>
              <a:ext cx="7997031" cy="34651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1800998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5"/>
          <p:cNvSpPr>
            <a:spLocks noGrp="1"/>
          </p:cNvSpPr>
          <p:nvPr>
            <p:ph idx="13"/>
          </p:nvPr>
        </p:nvSpPr>
        <p:spPr bwMode="auto">
          <a:xfrm>
            <a:off x="2667000" y="152400"/>
            <a:ext cx="62484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a:t>Grade </a:t>
            </a:r>
            <a:r>
              <a:rPr lang="en-US" dirty="0" smtClean="0"/>
              <a:t>8 Mathematics </a:t>
            </a:r>
            <a:r>
              <a:rPr lang="en-US" dirty="0"/>
              <a:t>Results</a:t>
            </a:r>
          </a:p>
          <a:p>
            <a:endParaRPr lang="en-US" altLang="en-US" i="1" dirty="0" smtClean="0"/>
          </a:p>
        </p:txBody>
      </p:sp>
      <p:sp>
        <p:nvSpPr>
          <p:cNvPr id="21508" name="Slide Number Placeholder 4"/>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348712B-070C-4BF3-9191-39DF3AC946CD}" type="slidenum">
              <a:rPr lang="en-US" altLang="en-US" smtClean="0">
                <a:solidFill>
                  <a:srgbClr val="223264"/>
                </a:solidFill>
              </a:rPr>
              <a:pPr/>
              <a:t>5</a:t>
            </a:fld>
            <a:endParaRPr lang="en-US" altLang="en-US" smtClean="0">
              <a:solidFill>
                <a:srgbClr val="223264"/>
              </a:solidFill>
            </a:endParaRPr>
          </a:p>
        </p:txBody>
      </p:sp>
      <p:graphicFrame>
        <p:nvGraphicFramePr>
          <p:cNvPr id="5" name="Content Placeholder 5"/>
          <p:cNvGraphicFramePr>
            <a:graphicFrameLocks noGrp="1"/>
          </p:cNvGraphicFramePr>
          <p:nvPr>
            <p:ph idx="1"/>
            <p:extLst>
              <p:ext uri="{D42A27DB-BD31-4B8C-83A1-F6EECF244321}">
                <p14:modId xmlns:p14="http://schemas.microsoft.com/office/powerpoint/2010/main" val="602114759"/>
              </p:ext>
            </p:extLst>
          </p:nvPr>
        </p:nvGraphicFramePr>
        <p:xfrm>
          <a:off x="457200" y="1600200"/>
          <a:ext cx="8458200" cy="4876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5"/>
          <p:cNvSpPr>
            <a:spLocks noGrp="1"/>
          </p:cNvSpPr>
          <p:nvPr>
            <p:ph idx="13"/>
          </p:nvPr>
        </p:nvSpPr>
        <p:spPr bwMode="auto">
          <a:xfrm>
            <a:off x="2667000" y="152400"/>
            <a:ext cx="62484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a:t>Grade </a:t>
            </a:r>
            <a:r>
              <a:rPr lang="en-US" dirty="0" smtClean="0"/>
              <a:t>8 Mathematics </a:t>
            </a:r>
            <a:r>
              <a:rPr lang="en-US" dirty="0"/>
              <a:t>Results</a:t>
            </a:r>
          </a:p>
          <a:p>
            <a:endParaRPr lang="en-US" altLang="en-US" i="1" dirty="0" smtClean="0"/>
          </a:p>
        </p:txBody>
      </p:sp>
      <p:sp>
        <p:nvSpPr>
          <p:cNvPr id="21508" name="Slide Number Placeholder 4"/>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348712B-070C-4BF3-9191-39DF3AC946CD}" type="slidenum">
              <a:rPr lang="en-US" altLang="en-US" smtClean="0">
                <a:solidFill>
                  <a:srgbClr val="223264"/>
                </a:solidFill>
              </a:rPr>
              <a:pPr/>
              <a:t>6</a:t>
            </a:fld>
            <a:endParaRPr lang="en-US" altLang="en-US" smtClean="0">
              <a:solidFill>
                <a:srgbClr val="223264"/>
              </a:solidFill>
            </a:endParaRPr>
          </a:p>
        </p:txBody>
      </p:sp>
      <p:graphicFrame>
        <p:nvGraphicFramePr>
          <p:cNvPr id="6" name="Chart 3"/>
          <p:cNvGraphicFramePr>
            <a:graphicFrameLocks noGrp="1"/>
          </p:cNvGraphicFramePr>
          <p:nvPr>
            <p:ph idx="1"/>
            <p:extLst>
              <p:ext uri="{D42A27DB-BD31-4B8C-83A1-F6EECF244321}">
                <p14:modId xmlns:p14="http://schemas.microsoft.com/office/powerpoint/2010/main" val="90147033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401376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5"/>
          <p:cNvSpPr>
            <a:spLocks noGrp="1"/>
          </p:cNvSpPr>
          <p:nvPr>
            <p:ph idx="13"/>
          </p:nvPr>
        </p:nvSpPr>
        <p:spPr bwMode="auto">
          <a:xfrm>
            <a:off x="2667000" y="0"/>
            <a:ext cx="62484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a:t>Grade </a:t>
            </a:r>
            <a:r>
              <a:rPr lang="en-US" dirty="0" smtClean="0"/>
              <a:t>8 Mathematics Results</a:t>
            </a:r>
          </a:p>
          <a:p>
            <a:r>
              <a:rPr lang="en-US" sz="2800" dirty="0" smtClean="0"/>
              <a:t>Score Changes Since 2013</a:t>
            </a:r>
            <a:endParaRPr lang="en-US" sz="2800" dirty="0"/>
          </a:p>
          <a:p>
            <a:endParaRPr lang="en-US" altLang="en-US" i="1" dirty="0" smtClean="0"/>
          </a:p>
        </p:txBody>
      </p:sp>
      <p:sp>
        <p:nvSpPr>
          <p:cNvPr id="21508" name="Slide Number Placeholder 4"/>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348712B-070C-4BF3-9191-39DF3AC946CD}" type="slidenum">
              <a:rPr lang="en-US" altLang="en-US" smtClean="0">
                <a:solidFill>
                  <a:srgbClr val="223264"/>
                </a:solidFill>
              </a:rPr>
              <a:pPr/>
              <a:t>7</a:t>
            </a:fld>
            <a:endParaRPr lang="en-US" altLang="en-US" smtClean="0">
              <a:solidFill>
                <a:srgbClr val="223264"/>
              </a:solidFill>
            </a:endParaRPr>
          </a:p>
        </p:txBody>
      </p:sp>
      <p:pic>
        <p:nvPicPr>
          <p:cNvPr id="8"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457200" y="2068186"/>
            <a:ext cx="8229600" cy="35899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542343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3"/>
          </p:nvPr>
        </p:nvSpPr>
        <p:spPr>
          <a:xfrm>
            <a:off x="2667000" y="51816"/>
            <a:ext cx="5257800" cy="1066800"/>
          </a:xfrm>
        </p:spPr>
        <p:txBody>
          <a:bodyPr/>
          <a:lstStyle/>
          <a:p>
            <a:r>
              <a:rPr lang="en-US" dirty="0" smtClean="0"/>
              <a:t>Grade 4 Reading Results</a:t>
            </a:r>
            <a:endParaRPr lang="en-US" dirty="0"/>
          </a:p>
        </p:txBody>
      </p:sp>
      <p:sp>
        <p:nvSpPr>
          <p:cNvPr id="4" name="Slide Number Placeholder 3"/>
          <p:cNvSpPr>
            <a:spLocks noGrp="1"/>
          </p:cNvSpPr>
          <p:nvPr>
            <p:ph type="sldNum" sz="quarter" idx="16"/>
          </p:nvPr>
        </p:nvSpPr>
        <p:spPr/>
        <p:txBody>
          <a:bodyPr/>
          <a:lstStyle/>
          <a:p>
            <a:pPr>
              <a:defRPr/>
            </a:pPr>
            <a:fld id="{13F39A33-087E-4D33-96A2-A4F46B6D3C6E}" type="slidenum">
              <a:rPr lang="en-US" altLang="en-US" smtClean="0"/>
              <a:pPr>
                <a:defRPr/>
              </a:pPr>
              <a:t>8</a:t>
            </a:fld>
            <a:endParaRPr lang="en-US" altLang="en-US" dirty="0"/>
          </a:p>
        </p:txBody>
      </p:sp>
      <p:graphicFrame>
        <p:nvGraphicFramePr>
          <p:cNvPr id="5" name="Content Placeholder 5"/>
          <p:cNvGraphicFramePr>
            <a:graphicFrameLocks noGrp="1"/>
          </p:cNvGraphicFramePr>
          <p:nvPr>
            <p:ph idx="1"/>
            <p:extLst>
              <p:ext uri="{D42A27DB-BD31-4B8C-83A1-F6EECF244321}">
                <p14:modId xmlns:p14="http://schemas.microsoft.com/office/powerpoint/2010/main" val="134606000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17494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3"/>
          </p:nvPr>
        </p:nvSpPr>
        <p:spPr>
          <a:xfrm>
            <a:off x="2667000" y="51816"/>
            <a:ext cx="5257800" cy="1066800"/>
          </a:xfrm>
        </p:spPr>
        <p:txBody>
          <a:bodyPr/>
          <a:lstStyle/>
          <a:p>
            <a:r>
              <a:rPr lang="en-US" dirty="0" smtClean="0"/>
              <a:t>Grade 4 Reading Results</a:t>
            </a:r>
            <a:endParaRPr lang="en-US" dirty="0"/>
          </a:p>
        </p:txBody>
      </p:sp>
      <p:sp>
        <p:nvSpPr>
          <p:cNvPr id="4" name="Slide Number Placeholder 3"/>
          <p:cNvSpPr>
            <a:spLocks noGrp="1"/>
          </p:cNvSpPr>
          <p:nvPr>
            <p:ph type="sldNum" sz="quarter" idx="16"/>
          </p:nvPr>
        </p:nvSpPr>
        <p:spPr/>
        <p:txBody>
          <a:bodyPr/>
          <a:lstStyle/>
          <a:p>
            <a:pPr>
              <a:defRPr/>
            </a:pPr>
            <a:fld id="{13F39A33-087E-4D33-96A2-A4F46B6D3C6E}" type="slidenum">
              <a:rPr lang="en-US" altLang="en-US" smtClean="0"/>
              <a:pPr>
                <a:defRPr/>
              </a:pPr>
              <a:t>9</a:t>
            </a:fld>
            <a:endParaRPr lang="en-US" altLang="en-US" dirty="0"/>
          </a:p>
        </p:txBody>
      </p:sp>
      <p:graphicFrame>
        <p:nvGraphicFramePr>
          <p:cNvPr id="5" name="Chart 3"/>
          <p:cNvGraphicFramePr>
            <a:graphicFrameLocks noGrp="1"/>
          </p:cNvGraphicFramePr>
          <p:nvPr>
            <p:ph idx="1"/>
            <p:extLst>
              <p:ext uri="{D42A27DB-BD31-4B8C-83A1-F6EECF244321}">
                <p14:modId xmlns:p14="http://schemas.microsoft.com/office/powerpoint/2010/main" val="155823695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3375814"/>
      </p:ext>
    </p:extLst>
  </p:cSld>
  <p:clrMapOvr>
    <a:masterClrMapping/>
  </p:clrMapOvr>
</p:sld>
</file>

<file path=ppt/theme/theme1.xml><?xml version="1.0" encoding="utf-8"?>
<a:theme xmlns:a="http://schemas.openxmlformats.org/drawingml/2006/main" name="MDE PowerPoi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2693</TotalTime>
  <Words>300</Words>
  <Application>Microsoft Office PowerPoint</Application>
  <PresentationFormat>On-screen Show (4:3)</PresentationFormat>
  <Paragraphs>143</Paragraphs>
  <Slides>13</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MS PGothic</vt:lpstr>
      <vt:lpstr>Wingdings</vt:lpstr>
      <vt:lpstr>Arial Narrow</vt:lpstr>
      <vt:lpstr>Times New Roman</vt:lpstr>
      <vt:lpstr>Baskerville Old Face</vt:lpstr>
      <vt:lpstr>MDE PowerPoint Master</vt:lpstr>
      <vt:lpstr>NAEP 2015 Mathematics and Reading Results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jtruhett</dc:creator>
  <cp:lastModifiedBy>Jean Cook</cp:lastModifiedBy>
  <cp:revision>183</cp:revision>
  <cp:lastPrinted>2015-10-28T13:49:01Z</cp:lastPrinted>
  <dcterms:created xsi:type="dcterms:W3CDTF">2011-12-19T22:06:56Z</dcterms:created>
  <dcterms:modified xsi:type="dcterms:W3CDTF">2015-10-28T13:54:20Z</dcterms:modified>
</cp:coreProperties>
</file>