
<file path=[Content_Types].xml><?xml version="1.0" encoding="utf-8"?>
<Types xmlns="http://schemas.openxmlformats.org/package/2006/content-types">
  <Default Extension="docx" ContentType="application/vnd.openxmlformats-officedocument.wordprocessingml.document"/>
  <Default Extension="emf" ContentType="image/x-emf"/>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1"/>
  </p:notesMasterIdLst>
  <p:handoutMasterIdLst>
    <p:handoutMasterId r:id="rId32"/>
  </p:handoutMasterIdLst>
  <p:sldIdLst>
    <p:sldId id="297" r:id="rId2"/>
    <p:sldId id="340" r:id="rId3"/>
    <p:sldId id="342" r:id="rId4"/>
    <p:sldId id="329" r:id="rId5"/>
    <p:sldId id="330" r:id="rId6"/>
    <p:sldId id="323" r:id="rId7"/>
    <p:sldId id="334" r:id="rId8"/>
    <p:sldId id="303" r:id="rId9"/>
    <p:sldId id="328" r:id="rId10"/>
    <p:sldId id="321" r:id="rId11"/>
    <p:sldId id="304" r:id="rId12"/>
    <p:sldId id="335" r:id="rId13"/>
    <p:sldId id="331" r:id="rId14"/>
    <p:sldId id="313" r:id="rId15"/>
    <p:sldId id="327" r:id="rId16"/>
    <p:sldId id="324" r:id="rId17"/>
    <p:sldId id="312" r:id="rId18"/>
    <p:sldId id="315" r:id="rId19"/>
    <p:sldId id="336" r:id="rId20"/>
    <p:sldId id="339" r:id="rId21"/>
    <p:sldId id="337" r:id="rId22"/>
    <p:sldId id="316" r:id="rId23"/>
    <p:sldId id="338" r:id="rId24"/>
    <p:sldId id="317" r:id="rId25"/>
    <p:sldId id="332" r:id="rId26"/>
    <p:sldId id="333" r:id="rId27"/>
    <p:sldId id="318" r:id="rId28"/>
    <p:sldId id="319" r:id="rId29"/>
    <p:sldId id="302" r:id="rId30"/>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F5061A1F-A545-479B-8B5B-74D3769FFE92}">
          <p14:sldIdLst>
            <p14:sldId id="297"/>
          </p14:sldIdLst>
        </p14:section>
        <p14:section name="Untitled Section" id="{C99BB86B-86A1-47CB-AA38-4EF71799AB71}">
          <p14:sldIdLst>
            <p14:sldId id="340"/>
          </p14:sldIdLst>
        </p14:section>
        <p14:section name="Untitled Section" id="{A5DD3DA8-856D-4ABC-9F7D-28D665A2EE97}">
          <p14:sldIdLst>
            <p14:sldId id="342"/>
            <p14:sldId id="329"/>
            <p14:sldId id="330"/>
            <p14:sldId id="323"/>
            <p14:sldId id="334"/>
            <p14:sldId id="303"/>
            <p14:sldId id="328"/>
            <p14:sldId id="321"/>
            <p14:sldId id="304"/>
            <p14:sldId id="335"/>
            <p14:sldId id="331"/>
            <p14:sldId id="313"/>
            <p14:sldId id="327"/>
            <p14:sldId id="324"/>
            <p14:sldId id="312"/>
            <p14:sldId id="315"/>
            <p14:sldId id="336"/>
            <p14:sldId id="339"/>
            <p14:sldId id="337"/>
            <p14:sldId id="316"/>
            <p14:sldId id="338"/>
            <p14:sldId id="317"/>
            <p14:sldId id="332"/>
            <p14:sldId id="333"/>
            <p14:sldId id="318"/>
            <p14:sldId id="319"/>
            <p14:sldId id="30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ssa Banks" initials=""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77760" autoAdjust="0"/>
  </p:normalViewPr>
  <p:slideViewPr>
    <p:cSldViewPr snapToGrid="0" snapToObjects="1">
      <p:cViewPr varScale="1">
        <p:scale>
          <a:sx n="115" d="100"/>
          <a:sy n="115" d="100"/>
        </p:scale>
        <p:origin x="102" y="1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6" d="100"/>
          <a:sy n="86" d="100"/>
        </p:scale>
        <p:origin x="307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0A97F4-6D9A-4CD7-A35E-7C96F59F6A6A}"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45D6B9B7-DB02-4987-8D05-7DEA0BD603BD}">
      <dgm:prSet phldrT="[Text]"/>
      <dgm:spPr/>
      <dgm:t>
        <a:bodyPr/>
        <a:lstStyle/>
        <a:p>
          <a:r>
            <a:rPr lang="en-US" dirty="0"/>
            <a:t>Level 1:</a:t>
          </a:r>
        </a:p>
        <a:p>
          <a:r>
            <a:rPr lang="en-US" dirty="0"/>
            <a:t>Ad-Hoc</a:t>
          </a:r>
        </a:p>
      </dgm:t>
    </dgm:pt>
    <dgm:pt modelId="{0DF60CD2-6E04-41F0-830C-1577B7B305E1}" type="parTrans" cxnId="{F08DD17E-AE14-4F9A-B063-9D1EC1B5161C}">
      <dgm:prSet/>
      <dgm:spPr/>
      <dgm:t>
        <a:bodyPr/>
        <a:lstStyle/>
        <a:p>
          <a:endParaRPr lang="en-US"/>
        </a:p>
      </dgm:t>
    </dgm:pt>
    <dgm:pt modelId="{AAF1AF24-C97A-443A-AC81-674E975AE209}" type="sibTrans" cxnId="{F08DD17E-AE14-4F9A-B063-9D1EC1B5161C}">
      <dgm:prSet/>
      <dgm:spPr/>
      <dgm:t>
        <a:bodyPr/>
        <a:lstStyle/>
        <a:p>
          <a:endParaRPr lang="en-US"/>
        </a:p>
      </dgm:t>
    </dgm:pt>
    <dgm:pt modelId="{1A56808F-B197-46E3-8437-C8BFCCC73C3E}">
      <dgm:prSet phldrT="[Text]"/>
      <dgm:spPr/>
      <dgm:t>
        <a:bodyPr/>
        <a:lstStyle/>
        <a:p>
          <a:r>
            <a:rPr lang="en-US" dirty="0"/>
            <a:t>Level 2:</a:t>
          </a:r>
        </a:p>
        <a:p>
          <a:r>
            <a:rPr lang="en-US" dirty="0"/>
            <a:t>Directed</a:t>
          </a:r>
        </a:p>
      </dgm:t>
    </dgm:pt>
    <dgm:pt modelId="{0D079F8F-7D3D-4FEC-BB88-1A76984ED2A3}" type="parTrans" cxnId="{39B9264B-1281-4C92-AE07-EC6BDF22A7F3}">
      <dgm:prSet/>
      <dgm:spPr/>
      <dgm:t>
        <a:bodyPr/>
        <a:lstStyle/>
        <a:p>
          <a:endParaRPr lang="en-US"/>
        </a:p>
      </dgm:t>
    </dgm:pt>
    <dgm:pt modelId="{F98ED13F-37CF-4607-B04C-FF7BE662BF1B}" type="sibTrans" cxnId="{39B9264B-1281-4C92-AE07-EC6BDF22A7F3}">
      <dgm:prSet/>
      <dgm:spPr/>
      <dgm:t>
        <a:bodyPr/>
        <a:lstStyle/>
        <a:p>
          <a:endParaRPr lang="en-US"/>
        </a:p>
      </dgm:t>
    </dgm:pt>
    <dgm:pt modelId="{127D6C80-F136-4928-85A4-07D7760397AB}">
      <dgm:prSet phldrT="[Text]"/>
      <dgm:spPr/>
      <dgm:t>
        <a:bodyPr/>
        <a:lstStyle/>
        <a:p>
          <a:r>
            <a:rPr lang="en-US" dirty="0"/>
            <a:t>Level 3:</a:t>
          </a:r>
        </a:p>
        <a:p>
          <a:r>
            <a:rPr lang="en-US" dirty="0"/>
            <a:t>Managed</a:t>
          </a:r>
        </a:p>
      </dgm:t>
    </dgm:pt>
    <dgm:pt modelId="{D9D19826-0CEC-4A65-B7C8-24FA2C7BE6C3}" type="parTrans" cxnId="{B14DA888-ACBC-46BA-BD86-B64C1553E4FA}">
      <dgm:prSet/>
      <dgm:spPr/>
      <dgm:t>
        <a:bodyPr/>
        <a:lstStyle/>
        <a:p>
          <a:endParaRPr lang="en-US"/>
        </a:p>
      </dgm:t>
    </dgm:pt>
    <dgm:pt modelId="{119E5A35-06B1-4D9F-886C-EF60A184A8B9}" type="sibTrans" cxnId="{B14DA888-ACBC-46BA-BD86-B64C1553E4FA}">
      <dgm:prSet/>
      <dgm:spPr/>
      <dgm:t>
        <a:bodyPr/>
        <a:lstStyle/>
        <a:p>
          <a:endParaRPr lang="en-US"/>
        </a:p>
      </dgm:t>
    </dgm:pt>
    <dgm:pt modelId="{00FFBD89-41AB-439D-A2A1-DB51E1472696}">
      <dgm:prSet/>
      <dgm:spPr/>
      <dgm:t>
        <a:bodyPr/>
        <a:lstStyle/>
        <a:p>
          <a:r>
            <a:rPr lang="en-US" dirty="0"/>
            <a:t>Level 4:</a:t>
          </a:r>
        </a:p>
        <a:p>
          <a:r>
            <a:rPr lang="en-US" dirty="0"/>
            <a:t>Optimized</a:t>
          </a:r>
        </a:p>
      </dgm:t>
    </dgm:pt>
    <dgm:pt modelId="{DE5F924C-22F8-47A2-BE42-6A879E5C18DE}" type="parTrans" cxnId="{9DE1EAE2-4F88-4756-A269-B34A9BA5A7B7}">
      <dgm:prSet/>
      <dgm:spPr/>
      <dgm:t>
        <a:bodyPr/>
        <a:lstStyle/>
        <a:p>
          <a:endParaRPr lang="en-US"/>
        </a:p>
      </dgm:t>
    </dgm:pt>
    <dgm:pt modelId="{87AC017B-5174-4756-B775-1A7A27C1D92A}" type="sibTrans" cxnId="{9DE1EAE2-4F88-4756-A269-B34A9BA5A7B7}">
      <dgm:prSet/>
      <dgm:spPr/>
      <dgm:t>
        <a:bodyPr/>
        <a:lstStyle/>
        <a:p>
          <a:endParaRPr lang="en-US"/>
        </a:p>
      </dgm:t>
    </dgm:pt>
    <dgm:pt modelId="{229E017D-AB25-4F72-8639-AD89EBA4B0CB}">
      <dgm:prSet/>
      <dgm:spPr/>
      <dgm:t>
        <a:bodyPr/>
        <a:lstStyle/>
        <a:p>
          <a:r>
            <a:rPr lang="en-US" dirty="0"/>
            <a:t>Level 5:</a:t>
          </a:r>
        </a:p>
        <a:p>
          <a:r>
            <a:rPr lang="en-US" dirty="0"/>
            <a:t>Matured</a:t>
          </a:r>
        </a:p>
      </dgm:t>
    </dgm:pt>
    <dgm:pt modelId="{46A37F05-8631-40F5-AA63-3B9209211040}" type="parTrans" cxnId="{E7311ADD-B404-4910-BC23-1C79319CCC3C}">
      <dgm:prSet/>
      <dgm:spPr/>
      <dgm:t>
        <a:bodyPr/>
        <a:lstStyle/>
        <a:p>
          <a:endParaRPr lang="en-US"/>
        </a:p>
      </dgm:t>
    </dgm:pt>
    <dgm:pt modelId="{56F645C1-2B17-4668-94C7-498108BEA1D0}" type="sibTrans" cxnId="{E7311ADD-B404-4910-BC23-1C79319CCC3C}">
      <dgm:prSet/>
      <dgm:spPr/>
      <dgm:t>
        <a:bodyPr/>
        <a:lstStyle/>
        <a:p>
          <a:endParaRPr lang="en-US"/>
        </a:p>
      </dgm:t>
    </dgm:pt>
    <dgm:pt modelId="{A58D6B56-1F1A-4FEF-A5AC-5253C44A7403}" type="pres">
      <dgm:prSet presAssocID="{9F0A97F4-6D9A-4CD7-A35E-7C96F59F6A6A}" presName="rootnode" presStyleCnt="0">
        <dgm:presLayoutVars>
          <dgm:chMax/>
          <dgm:chPref/>
          <dgm:dir/>
          <dgm:animLvl val="lvl"/>
        </dgm:presLayoutVars>
      </dgm:prSet>
      <dgm:spPr/>
    </dgm:pt>
    <dgm:pt modelId="{12D07D6A-EA9F-43C2-8B75-E95DE34C5A4B}" type="pres">
      <dgm:prSet presAssocID="{45D6B9B7-DB02-4987-8D05-7DEA0BD603BD}" presName="composite" presStyleCnt="0"/>
      <dgm:spPr/>
    </dgm:pt>
    <dgm:pt modelId="{2F6E194D-1D5C-48A0-A679-01A822F2EC3B}" type="pres">
      <dgm:prSet presAssocID="{45D6B9B7-DB02-4987-8D05-7DEA0BD603BD}" presName="LShape" presStyleLbl="alignNode1" presStyleIdx="0" presStyleCnt="9"/>
      <dgm:spPr/>
    </dgm:pt>
    <dgm:pt modelId="{BF2848BB-D59C-4001-9ECA-0D81D0780FA0}" type="pres">
      <dgm:prSet presAssocID="{45D6B9B7-DB02-4987-8D05-7DEA0BD603BD}" presName="ParentText" presStyleLbl="revTx" presStyleIdx="0" presStyleCnt="5">
        <dgm:presLayoutVars>
          <dgm:chMax val="0"/>
          <dgm:chPref val="0"/>
          <dgm:bulletEnabled val="1"/>
        </dgm:presLayoutVars>
      </dgm:prSet>
      <dgm:spPr/>
    </dgm:pt>
    <dgm:pt modelId="{1747C1B1-F9E2-4E4A-AA09-A0D8181E3DBB}" type="pres">
      <dgm:prSet presAssocID="{45D6B9B7-DB02-4987-8D05-7DEA0BD603BD}" presName="Triangle" presStyleLbl="alignNode1" presStyleIdx="1" presStyleCnt="9"/>
      <dgm:spPr/>
    </dgm:pt>
    <dgm:pt modelId="{1D195159-95AC-47E1-B053-C1BD312587B4}" type="pres">
      <dgm:prSet presAssocID="{AAF1AF24-C97A-443A-AC81-674E975AE209}" presName="sibTrans" presStyleCnt="0"/>
      <dgm:spPr/>
    </dgm:pt>
    <dgm:pt modelId="{A1BF488F-32DD-4C7D-8F8F-B9E155849FF7}" type="pres">
      <dgm:prSet presAssocID="{AAF1AF24-C97A-443A-AC81-674E975AE209}" presName="space" presStyleCnt="0"/>
      <dgm:spPr/>
    </dgm:pt>
    <dgm:pt modelId="{505392C5-34F5-49C6-87A3-ECFE182F8EFE}" type="pres">
      <dgm:prSet presAssocID="{1A56808F-B197-46E3-8437-C8BFCCC73C3E}" presName="composite" presStyleCnt="0"/>
      <dgm:spPr/>
    </dgm:pt>
    <dgm:pt modelId="{AC548F64-F869-4666-AB03-6CA28599BFD3}" type="pres">
      <dgm:prSet presAssocID="{1A56808F-B197-46E3-8437-C8BFCCC73C3E}" presName="LShape" presStyleLbl="alignNode1" presStyleIdx="2" presStyleCnt="9"/>
      <dgm:spPr/>
    </dgm:pt>
    <dgm:pt modelId="{DA2123E3-3446-425B-B318-60F531B30F0C}" type="pres">
      <dgm:prSet presAssocID="{1A56808F-B197-46E3-8437-C8BFCCC73C3E}" presName="ParentText" presStyleLbl="revTx" presStyleIdx="1" presStyleCnt="5">
        <dgm:presLayoutVars>
          <dgm:chMax val="0"/>
          <dgm:chPref val="0"/>
          <dgm:bulletEnabled val="1"/>
        </dgm:presLayoutVars>
      </dgm:prSet>
      <dgm:spPr/>
    </dgm:pt>
    <dgm:pt modelId="{DCE33B9B-6824-4569-88D2-E711255DABAD}" type="pres">
      <dgm:prSet presAssocID="{1A56808F-B197-46E3-8437-C8BFCCC73C3E}" presName="Triangle" presStyleLbl="alignNode1" presStyleIdx="3" presStyleCnt="9"/>
      <dgm:spPr/>
    </dgm:pt>
    <dgm:pt modelId="{51A34E53-2321-4FB2-8B0E-30280CAA95A3}" type="pres">
      <dgm:prSet presAssocID="{F98ED13F-37CF-4607-B04C-FF7BE662BF1B}" presName="sibTrans" presStyleCnt="0"/>
      <dgm:spPr/>
    </dgm:pt>
    <dgm:pt modelId="{DFCF65FF-2EEE-4C6E-8E5D-19AAFF7320CF}" type="pres">
      <dgm:prSet presAssocID="{F98ED13F-37CF-4607-B04C-FF7BE662BF1B}" presName="space" presStyleCnt="0"/>
      <dgm:spPr/>
    </dgm:pt>
    <dgm:pt modelId="{CB7F7CAE-FFFF-4610-AB58-9CA9201AD782}" type="pres">
      <dgm:prSet presAssocID="{127D6C80-F136-4928-85A4-07D7760397AB}" presName="composite" presStyleCnt="0"/>
      <dgm:spPr/>
    </dgm:pt>
    <dgm:pt modelId="{DAC4D435-1CC1-4E95-8B5A-B77C742CA184}" type="pres">
      <dgm:prSet presAssocID="{127D6C80-F136-4928-85A4-07D7760397AB}" presName="LShape" presStyleLbl="alignNode1" presStyleIdx="4" presStyleCnt="9"/>
      <dgm:spPr/>
    </dgm:pt>
    <dgm:pt modelId="{50CBA9EB-ABC7-4897-8244-14EDC80CD789}" type="pres">
      <dgm:prSet presAssocID="{127D6C80-F136-4928-85A4-07D7760397AB}" presName="ParentText" presStyleLbl="revTx" presStyleIdx="2" presStyleCnt="5">
        <dgm:presLayoutVars>
          <dgm:chMax val="0"/>
          <dgm:chPref val="0"/>
          <dgm:bulletEnabled val="1"/>
        </dgm:presLayoutVars>
      </dgm:prSet>
      <dgm:spPr/>
    </dgm:pt>
    <dgm:pt modelId="{24BB7DBE-A0AB-4628-A589-0E08E150CFC1}" type="pres">
      <dgm:prSet presAssocID="{127D6C80-F136-4928-85A4-07D7760397AB}" presName="Triangle" presStyleLbl="alignNode1" presStyleIdx="5" presStyleCnt="9"/>
      <dgm:spPr/>
    </dgm:pt>
    <dgm:pt modelId="{09E22510-194C-47DE-BEE7-5F32D2223759}" type="pres">
      <dgm:prSet presAssocID="{119E5A35-06B1-4D9F-886C-EF60A184A8B9}" presName="sibTrans" presStyleCnt="0"/>
      <dgm:spPr/>
    </dgm:pt>
    <dgm:pt modelId="{EDAD5B17-7E96-47FA-A022-25FC752347C4}" type="pres">
      <dgm:prSet presAssocID="{119E5A35-06B1-4D9F-886C-EF60A184A8B9}" presName="space" presStyleCnt="0"/>
      <dgm:spPr/>
    </dgm:pt>
    <dgm:pt modelId="{DA002952-5B63-4615-BF4D-D8EDCD6F5CC4}" type="pres">
      <dgm:prSet presAssocID="{00FFBD89-41AB-439D-A2A1-DB51E1472696}" presName="composite" presStyleCnt="0"/>
      <dgm:spPr/>
    </dgm:pt>
    <dgm:pt modelId="{E074F915-66DD-452E-9187-68FFEF5F6348}" type="pres">
      <dgm:prSet presAssocID="{00FFBD89-41AB-439D-A2A1-DB51E1472696}" presName="LShape" presStyleLbl="alignNode1" presStyleIdx="6" presStyleCnt="9"/>
      <dgm:spPr/>
    </dgm:pt>
    <dgm:pt modelId="{1B511509-B6B2-4CA6-8E04-AF340F3E01EB}" type="pres">
      <dgm:prSet presAssocID="{00FFBD89-41AB-439D-A2A1-DB51E1472696}" presName="ParentText" presStyleLbl="revTx" presStyleIdx="3" presStyleCnt="5">
        <dgm:presLayoutVars>
          <dgm:chMax val="0"/>
          <dgm:chPref val="0"/>
          <dgm:bulletEnabled val="1"/>
        </dgm:presLayoutVars>
      </dgm:prSet>
      <dgm:spPr/>
    </dgm:pt>
    <dgm:pt modelId="{116C68A4-91FA-4A44-BBA0-10609E2631DA}" type="pres">
      <dgm:prSet presAssocID="{00FFBD89-41AB-439D-A2A1-DB51E1472696}" presName="Triangle" presStyleLbl="alignNode1" presStyleIdx="7" presStyleCnt="9"/>
      <dgm:spPr/>
    </dgm:pt>
    <dgm:pt modelId="{F909BAF9-E0D8-42E0-B697-79F2AEBC5722}" type="pres">
      <dgm:prSet presAssocID="{87AC017B-5174-4756-B775-1A7A27C1D92A}" presName="sibTrans" presStyleCnt="0"/>
      <dgm:spPr/>
    </dgm:pt>
    <dgm:pt modelId="{0E6135E0-9515-425A-8241-A2F63D77E625}" type="pres">
      <dgm:prSet presAssocID="{87AC017B-5174-4756-B775-1A7A27C1D92A}" presName="space" presStyleCnt="0"/>
      <dgm:spPr/>
    </dgm:pt>
    <dgm:pt modelId="{744866C7-0FC6-4193-8882-7E37B02A8B59}" type="pres">
      <dgm:prSet presAssocID="{229E017D-AB25-4F72-8639-AD89EBA4B0CB}" presName="composite" presStyleCnt="0"/>
      <dgm:spPr/>
    </dgm:pt>
    <dgm:pt modelId="{0397A2B8-281E-4EA7-91EE-5B292F56F871}" type="pres">
      <dgm:prSet presAssocID="{229E017D-AB25-4F72-8639-AD89EBA4B0CB}" presName="LShape" presStyleLbl="alignNode1" presStyleIdx="8" presStyleCnt="9"/>
      <dgm:spPr/>
    </dgm:pt>
    <dgm:pt modelId="{ECAD293E-A701-4911-9C27-F64AE514373F}" type="pres">
      <dgm:prSet presAssocID="{229E017D-AB25-4F72-8639-AD89EBA4B0CB}" presName="ParentText" presStyleLbl="revTx" presStyleIdx="4" presStyleCnt="5">
        <dgm:presLayoutVars>
          <dgm:chMax val="0"/>
          <dgm:chPref val="0"/>
          <dgm:bulletEnabled val="1"/>
        </dgm:presLayoutVars>
      </dgm:prSet>
      <dgm:spPr/>
    </dgm:pt>
  </dgm:ptLst>
  <dgm:cxnLst>
    <dgm:cxn modelId="{B8AB663B-AECD-4FB4-99FF-B2AC197E9683}" type="presOf" srcId="{1A56808F-B197-46E3-8437-C8BFCCC73C3E}" destId="{DA2123E3-3446-425B-B318-60F531B30F0C}" srcOrd="0" destOrd="0" presId="urn:microsoft.com/office/officeart/2009/3/layout/StepUpProcess"/>
    <dgm:cxn modelId="{A8110240-C2DC-4B29-9514-A465090169EB}" type="presOf" srcId="{9F0A97F4-6D9A-4CD7-A35E-7C96F59F6A6A}" destId="{A58D6B56-1F1A-4FEF-A5AC-5253C44A7403}" srcOrd="0" destOrd="0" presId="urn:microsoft.com/office/officeart/2009/3/layout/StepUpProcess"/>
    <dgm:cxn modelId="{B2BB8565-E351-4625-AD15-792559886739}" type="presOf" srcId="{127D6C80-F136-4928-85A4-07D7760397AB}" destId="{50CBA9EB-ABC7-4897-8244-14EDC80CD789}" srcOrd="0" destOrd="0" presId="urn:microsoft.com/office/officeart/2009/3/layout/StepUpProcess"/>
    <dgm:cxn modelId="{39B9264B-1281-4C92-AE07-EC6BDF22A7F3}" srcId="{9F0A97F4-6D9A-4CD7-A35E-7C96F59F6A6A}" destId="{1A56808F-B197-46E3-8437-C8BFCCC73C3E}" srcOrd="1" destOrd="0" parTransId="{0D079F8F-7D3D-4FEC-BB88-1A76984ED2A3}" sibTransId="{F98ED13F-37CF-4607-B04C-FF7BE662BF1B}"/>
    <dgm:cxn modelId="{F08DD17E-AE14-4F9A-B063-9D1EC1B5161C}" srcId="{9F0A97F4-6D9A-4CD7-A35E-7C96F59F6A6A}" destId="{45D6B9B7-DB02-4987-8D05-7DEA0BD603BD}" srcOrd="0" destOrd="0" parTransId="{0DF60CD2-6E04-41F0-830C-1577B7B305E1}" sibTransId="{AAF1AF24-C97A-443A-AC81-674E975AE209}"/>
    <dgm:cxn modelId="{B14DA888-ACBC-46BA-BD86-B64C1553E4FA}" srcId="{9F0A97F4-6D9A-4CD7-A35E-7C96F59F6A6A}" destId="{127D6C80-F136-4928-85A4-07D7760397AB}" srcOrd="2" destOrd="0" parTransId="{D9D19826-0CEC-4A65-B7C8-24FA2C7BE6C3}" sibTransId="{119E5A35-06B1-4D9F-886C-EF60A184A8B9}"/>
    <dgm:cxn modelId="{F73987D0-F09E-4818-AB84-C8E8D583CCD8}" type="presOf" srcId="{00FFBD89-41AB-439D-A2A1-DB51E1472696}" destId="{1B511509-B6B2-4CA6-8E04-AF340F3E01EB}" srcOrd="0" destOrd="0" presId="urn:microsoft.com/office/officeart/2009/3/layout/StepUpProcess"/>
    <dgm:cxn modelId="{E7311ADD-B404-4910-BC23-1C79319CCC3C}" srcId="{9F0A97F4-6D9A-4CD7-A35E-7C96F59F6A6A}" destId="{229E017D-AB25-4F72-8639-AD89EBA4B0CB}" srcOrd="4" destOrd="0" parTransId="{46A37F05-8631-40F5-AA63-3B9209211040}" sibTransId="{56F645C1-2B17-4668-94C7-498108BEA1D0}"/>
    <dgm:cxn modelId="{8A9AF2E1-4007-437C-9F04-90676A03FB5E}" type="presOf" srcId="{45D6B9B7-DB02-4987-8D05-7DEA0BD603BD}" destId="{BF2848BB-D59C-4001-9ECA-0D81D0780FA0}" srcOrd="0" destOrd="0" presId="urn:microsoft.com/office/officeart/2009/3/layout/StepUpProcess"/>
    <dgm:cxn modelId="{1F7E8DE2-C176-4F51-8686-0FFAC872D770}" type="presOf" srcId="{229E017D-AB25-4F72-8639-AD89EBA4B0CB}" destId="{ECAD293E-A701-4911-9C27-F64AE514373F}" srcOrd="0" destOrd="0" presId="urn:microsoft.com/office/officeart/2009/3/layout/StepUpProcess"/>
    <dgm:cxn modelId="{9DE1EAE2-4F88-4756-A269-B34A9BA5A7B7}" srcId="{9F0A97F4-6D9A-4CD7-A35E-7C96F59F6A6A}" destId="{00FFBD89-41AB-439D-A2A1-DB51E1472696}" srcOrd="3" destOrd="0" parTransId="{DE5F924C-22F8-47A2-BE42-6A879E5C18DE}" sibTransId="{87AC017B-5174-4756-B775-1A7A27C1D92A}"/>
    <dgm:cxn modelId="{48E8A287-5B87-42F0-B9E3-6B1B00EF2FCB}" type="presParOf" srcId="{A58D6B56-1F1A-4FEF-A5AC-5253C44A7403}" destId="{12D07D6A-EA9F-43C2-8B75-E95DE34C5A4B}" srcOrd="0" destOrd="0" presId="urn:microsoft.com/office/officeart/2009/3/layout/StepUpProcess"/>
    <dgm:cxn modelId="{7BAE858D-A73C-4C1B-8190-FF6C10829C31}" type="presParOf" srcId="{12D07D6A-EA9F-43C2-8B75-E95DE34C5A4B}" destId="{2F6E194D-1D5C-48A0-A679-01A822F2EC3B}" srcOrd="0" destOrd="0" presId="urn:microsoft.com/office/officeart/2009/3/layout/StepUpProcess"/>
    <dgm:cxn modelId="{CE222EB5-8CFE-419F-9B6B-4870F94B55FB}" type="presParOf" srcId="{12D07D6A-EA9F-43C2-8B75-E95DE34C5A4B}" destId="{BF2848BB-D59C-4001-9ECA-0D81D0780FA0}" srcOrd="1" destOrd="0" presId="urn:microsoft.com/office/officeart/2009/3/layout/StepUpProcess"/>
    <dgm:cxn modelId="{4358A698-32F6-47C5-8000-DAB706687054}" type="presParOf" srcId="{12D07D6A-EA9F-43C2-8B75-E95DE34C5A4B}" destId="{1747C1B1-F9E2-4E4A-AA09-A0D8181E3DBB}" srcOrd="2" destOrd="0" presId="urn:microsoft.com/office/officeart/2009/3/layout/StepUpProcess"/>
    <dgm:cxn modelId="{CBE91A81-EC80-4571-B382-23FA461F2483}" type="presParOf" srcId="{A58D6B56-1F1A-4FEF-A5AC-5253C44A7403}" destId="{1D195159-95AC-47E1-B053-C1BD312587B4}" srcOrd="1" destOrd="0" presId="urn:microsoft.com/office/officeart/2009/3/layout/StepUpProcess"/>
    <dgm:cxn modelId="{AA0873E9-6048-4FE9-A210-66C5FBB28806}" type="presParOf" srcId="{1D195159-95AC-47E1-B053-C1BD312587B4}" destId="{A1BF488F-32DD-4C7D-8F8F-B9E155849FF7}" srcOrd="0" destOrd="0" presId="urn:microsoft.com/office/officeart/2009/3/layout/StepUpProcess"/>
    <dgm:cxn modelId="{BDFFFF26-200F-407E-B66F-D460705458A5}" type="presParOf" srcId="{A58D6B56-1F1A-4FEF-A5AC-5253C44A7403}" destId="{505392C5-34F5-49C6-87A3-ECFE182F8EFE}" srcOrd="2" destOrd="0" presId="urn:microsoft.com/office/officeart/2009/3/layout/StepUpProcess"/>
    <dgm:cxn modelId="{A8BB4A19-0548-4905-87B3-767C54875435}" type="presParOf" srcId="{505392C5-34F5-49C6-87A3-ECFE182F8EFE}" destId="{AC548F64-F869-4666-AB03-6CA28599BFD3}" srcOrd="0" destOrd="0" presId="urn:microsoft.com/office/officeart/2009/3/layout/StepUpProcess"/>
    <dgm:cxn modelId="{A05EB51A-AB2A-4187-A5AB-A0334FD5F698}" type="presParOf" srcId="{505392C5-34F5-49C6-87A3-ECFE182F8EFE}" destId="{DA2123E3-3446-425B-B318-60F531B30F0C}" srcOrd="1" destOrd="0" presId="urn:microsoft.com/office/officeart/2009/3/layout/StepUpProcess"/>
    <dgm:cxn modelId="{D1D1A660-EF8C-4D52-A18A-CEFD538F1C6C}" type="presParOf" srcId="{505392C5-34F5-49C6-87A3-ECFE182F8EFE}" destId="{DCE33B9B-6824-4569-88D2-E711255DABAD}" srcOrd="2" destOrd="0" presId="urn:microsoft.com/office/officeart/2009/3/layout/StepUpProcess"/>
    <dgm:cxn modelId="{76B5B617-E441-41E7-AA85-E1995D16FE60}" type="presParOf" srcId="{A58D6B56-1F1A-4FEF-A5AC-5253C44A7403}" destId="{51A34E53-2321-4FB2-8B0E-30280CAA95A3}" srcOrd="3" destOrd="0" presId="urn:microsoft.com/office/officeart/2009/3/layout/StepUpProcess"/>
    <dgm:cxn modelId="{90996501-DD75-43EC-BF05-7E6132323AA0}" type="presParOf" srcId="{51A34E53-2321-4FB2-8B0E-30280CAA95A3}" destId="{DFCF65FF-2EEE-4C6E-8E5D-19AAFF7320CF}" srcOrd="0" destOrd="0" presId="urn:microsoft.com/office/officeart/2009/3/layout/StepUpProcess"/>
    <dgm:cxn modelId="{1339008A-6437-48EF-9B71-1CC445A934A5}" type="presParOf" srcId="{A58D6B56-1F1A-4FEF-A5AC-5253C44A7403}" destId="{CB7F7CAE-FFFF-4610-AB58-9CA9201AD782}" srcOrd="4" destOrd="0" presId="urn:microsoft.com/office/officeart/2009/3/layout/StepUpProcess"/>
    <dgm:cxn modelId="{C7FF20DC-0BDC-46CE-90A7-DDD214090443}" type="presParOf" srcId="{CB7F7CAE-FFFF-4610-AB58-9CA9201AD782}" destId="{DAC4D435-1CC1-4E95-8B5A-B77C742CA184}" srcOrd="0" destOrd="0" presId="urn:microsoft.com/office/officeart/2009/3/layout/StepUpProcess"/>
    <dgm:cxn modelId="{BF48E908-829F-4ABC-81BB-E1D8A646E3BC}" type="presParOf" srcId="{CB7F7CAE-FFFF-4610-AB58-9CA9201AD782}" destId="{50CBA9EB-ABC7-4897-8244-14EDC80CD789}" srcOrd="1" destOrd="0" presId="urn:microsoft.com/office/officeart/2009/3/layout/StepUpProcess"/>
    <dgm:cxn modelId="{32C72C42-4A91-4036-835B-754AB39D5468}" type="presParOf" srcId="{CB7F7CAE-FFFF-4610-AB58-9CA9201AD782}" destId="{24BB7DBE-A0AB-4628-A589-0E08E150CFC1}" srcOrd="2" destOrd="0" presId="urn:microsoft.com/office/officeart/2009/3/layout/StepUpProcess"/>
    <dgm:cxn modelId="{38A4781A-4171-4CEE-8EAD-3EBC00A23C79}" type="presParOf" srcId="{A58D6B56-1F1A-4FEF-A5AC-5253C44A7403}" destId="{09E22510-194C-47DE-BEE7-5F32D2223759}" srcOrd="5" destOrd="0" presId="urn:microsoft.com/office/officeart/2009/3/layout/StepUpProcess"/>
    <dgm:cxn modelId="{EE2562D9-4BFC-414F-A2FE-CD8D9150E5B4}" type="presParOf" srcId="{09E22510-194C-47DE-BEE7-5F32D2223759}" destId="{EDAD5B17-7E96-47FA-A022-25FC752347C4}" srcOrd="0" destOrd="0" presId="urn:microsoft.com/office/officeart/2009/3/layout/StepUpProcess"/>
    <dgm:cxn modelId="{7D9DD7E7-1AE7-4A1A-8F65-22B6B04955E9}" type="presParOf" srcId="{A58D6B56-1F1A-4FEF-A5AC-5253C44A7403}" destId="{DA002952-5B63-4615-BF4D-D8EDCD6F5CC4}" srcOrd="6" destOrd="0" presId="urn:microsoft.com/office/officeart/2009/3/layout/StepUpProcess"/>
    <dgm:cxn modelId="{50741364-32D0-4798-A2E9-EBD9D77F0492}" type="presParOf" srcId="{DA002952-5B63-4615-BF4D-D8EDCD6F5CC4}" destId="{E074F915-66DD-452E-9187-68FFEF5F6348}" srcOrd="0" destOrd="0" presId="urn:microsoft.com/office/officeart/2009/3/layout/StepUpProcess"/>
    <dgm:cxn modelId="{55CE7D77-053E-49C7-A524-E6A8DF53A259}" type="presParOf" srcId="{DA002952-5B63-4615-BF4D-D8EDCD6F5CC4}" destId="{1B511509-B6B2-4CA6-8E04-AF340F3E01EB}" srcOrd="1" destOrd="0" presId="urn:microsoft.com/office/officeart/2009/3/layout/StepUpProcess"/>
    <dgm:cxn modelId="{C79D7320-D503-4BCE-8659-8952162EE2D9}" type="presParOf" srcId="{DA002952-5B63-4615-BF4D-D8EDCD6F5CC4}" destId="{116C68A4-91FA-4A44-BBA0-10609E2631DA}" srcOrd="2" destOrd="0" presId="urn:microsoft.com/office/officeart/2009/3/layout/StepUpProcess"/>
    <dgm:cxn modelId="{A0B0EC38-D100-4797-8EC5-7AB5B9FAE15E}" type="presParOf" srcId="{A58D6B56-1F1A-4FEF-A5AC-5253C44A7403}" destId="{F909BAF9-E0D8-42E0-B697-79F2AEBC5722}" srcOrd="7" destOrd="0" presId="urn:microsoft.com/office/officeart/2009/3/layout/StepUpProcess"/>
    <dgm:cxn modelId="{2B4A4F47-CDF9-4A37-B8DD-2AF61F390155}" type="presParOf" srcId="{F909BAF9-E0D8-42E0-B697-79F2AEBC5722}" destId="{0E6135E0-9515-425A-8241-A2F63D77E625}" srcOrd="0" destOrd="0" presId="urn:microsoft.com/office/officeart/2009/3/layout/StepUpProcess"/>
    <dgm:cxn modelId="{D3CCE855-075D-45AB-B0B4-5A4F0BA8AB10}" type="presParOf" srcId="{A58D6B56-1F1A-4FEF-A5AC-5253C44A7403}" destId="{744866C7-0FC6-4193-8882-7E37B02A8B59}" srcOrd="8" destOrd="0" presId="urn:microsoft.com/office/officeart/2009/3/layout/StepUpProcess"/>
    <dgm:cxn modelId="{1818469A-FFEC-4FED-AA88-C7C8D2BC91AE}" type="presParOf" srcId="{744866C7-0FC6-4193-8882-7E37B02A8B59}" destId="{0397A2B8-281E-4EA7-91EE-5B292F56F871}" srcOrd="0" destOrd="0" presId="urn:microsoft.com/office/officeart/2009/3/layout/StepUpProcess"/>
    <dgm:cxn modelId="{32A092BB-77F0-4AD6-B409-FDFA358C5BCE}" type="presParOf" srcId="{744866C7-0FC6-4193-8882-7E37B02A8B59}" destId="{ECAD293E-A701-4911-9C27-F64AE514373F}"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E5BE44-C184-42BC-9138-1B5BAFD41C78}" type="doc">
      <dgm:prSet loTypeId="urn:microsoft.com/office/officeart/2011/layout/HexagonRadial" loCatId="cycle" qsTypeId="urn:microsoft.com/office/officeart/2005/8/quickstyle/simple1" qsCatId="simple" csTypeId="urn:microsoft.com/office/officeart/2005/8/colors/accent1_1" csCatId="accent1" phldr="1"/>
      <dgm:spPr/>
      <dgm:t>
        <a:bodyPr/>
        <a:lstStyle/>
        <a:p>
          <a:endParaRPr lang="en-US"/>
        </a:p>
      </dgm:t>
    </dgm:pt>
    <dgm:pt modelId="{E233AE8A-8DA7-4627-BD64-ADAD9B2AB7C3}">
      <dgm:prSet phldrT="[Text]" custT="1"/>
      <dgm:spPr>
        <a:noFill/>
        <a:ln w="101600" cap="flat">
          <a:solidFill>
            <a:schemeClr val="accent1">
              <a:shade val="80000"/>
              <a:hueOff val="0"/>
              <a:satOff val="0"/>
              <a:lumOff val="0"/>
            </a:schemeClr>
          </a:solidFill>
          <a:round/>
        </a:ln>
      </dgm:spPr>
      <dgm:t>
        <a:bodyPr/>
        <a:lstStyle/>
        <a:p>
          <a:r>
            <a:rPr lang="en-US" sz="2000" b="1" dirty="0"/>
            <a:t>Lead Partner</a:t>
          </a:r>
        </a:p>
      </dgm:t>
      <dgm:extLst>
        <a:ext uri="{E40237B7-FDA0-4F09-8148-C483321AD2D9}">
          <dgm14:cNvPr xmlns:dgm14="http://schemas.microsoft.com/office/drawing/2010/diagram" id="0" name="" descr="Maroon Polygon with black text Lead Partner&#10;"/>
        </a:ext>
      </dgm:extLst>
    </dgm:pt>
    <dgm:pt modelId="{5C005B30-4877-4772-A8C0-63829E66103A}" type="parTrans" cxnId="{2E9F5EC6-A283-4ED4-81DA-EB3C429E522C}">
      <dgm:prSet/>
      <dgm:spPr/>
      <dgm:t>
        <a:bodyPr/>
        <a:lstStyle/>
        <a:p>
          <a:endParaRPr lang="en-US"/>
        </a:p>
      </dgm:t>
    </dgm:pt>
    <dgm:pt modelId="{59FEBE33-4375-479F-B61F-9BF5DC976EB9}" type="sibTrans" cxnId="{2E9F5EC6-A283-4ED4-81DA-EB3C429E522C}">
      <dgm:prSet/>
      <dgm:spPr/>
      <dgm:t>
        <a:bodyPr/>
        <a:lstStyle/>
        <a:p>
          <a:endParaRPr lang="en-US"/>
        </a:p>
      </dgm:t>
    </dgm:pt>
    <dgm:pt modelId="{A65CE215-E4AF-4309-A939-D7A933B872D9}">
      <dgm:prSet phldrT="[Text]" custT="1"/>
      <dgm:spPr>
        <a:noFill/>
        <a:ln w="101600" cap="flat">
          <a:solidFill>
            <a:schemeClr val="accent1">
              <a:shade val="80000"/>
              <a:hueOff val="0"/>
              <a:satOff val="0"/>
              <a:lumOff val="0"/>
            </a:schemeClr>
          </a:solidFill>
          <a:round/>
        </a:ln>
      </dgm:spPr>
      <dgm:t>
        <a:bodyPr/>
        <a:lstStyle/>
        <a:p>
          <a:r>
            <a:rPr lang="en-US" sz="1200" b="1" dirty="0"/>
            <a:t>History, commitment, and need</a:t>
          </a:r>
        </a:p>
      </dgm:t>
      <dgm:extLst>
        <a:ext uri="{E40237B7-FDA0-4F09-8148-C483321AD2D9}">
          <dgm14:cNvPr xmlns:dgm14="http://schemas.microsoft.com/office/drawing/2010/diagram" id="0" name="" descr="Maroon Polygon with black text History, commitment, and need&#10;"/>
        </a:ext>
      </dgm:extLst>
    </dgm:pt>
    <dgm:pt modelId="{F4793123-AB7A-4777-B954-CD472639C061}" type="parTrans" cxnId="{16A2D338-ED47-45A1-9EA7-4400DBD7B7CC}">
      <dgm:prSet/>
      <dgm:spPr/>
      <dgm:t>
        <a:bodyPr/>
        <a:lstStyle/>
        <a:p>
          <a:endParaRPr lang="en-US"/>
        </a:p>
      </dgm:t>
    </dgm:pt>
    <dgm:pt modelId="{5A18F1A8-7551-4C52-9CC9-B708D0FA88D5}" type="sibTrans" cxnId="{16A2D338-ED47-45A1-9EA7-4400DBD7B7CC}">
      <dgm:prSet/>
      <dgm:spPr/>
      <dgm:t>
        <a:bodyPr/>
        <a:lstStyle/>
        <a:p>
          <a:endParaRPr lang="en-US"/>
        </a:p>
      </dgm:t>
    </dgm:pt>
    <dgm:pt modelId="{2A3FA6C6-602B-4ABD-A7C5-2B5D81CD65D2}">
      <dgm:prSet phldrT="[Text]" custT="1"/>
      <dgm:spPr>
        <a:noFill/>
        <a:ln w="101600" cap="flat">
          <a:solidFill>
            <a:schemeClr val="accent1">
              <a:shade val="80000"/>
              <a:hueOff val="0"/>
              <a:satOff val="0"/>
              <a:lumOff val="0"/>
            </a:schemeClr>
          </a:solidFill>
          <a:round/>
        </a:ln>
      </dgm:spPr>
      <dgm:t>
        <a:bodyPr/>
        <a:lstStyle/>
        <a:p>
          <a:r>
            <a:rPr lang="en-US" sz="1200" b="1" dirty="0"/>
            <a:t>Staff qualifications</a:t>
          </a:r>
        </a:p>
        <a:p>
          <a:r>
            <a:rPr lang="en-US" sz="1200" b="0" dirty="0"/>
            <a:t>((assistant) teachers+</a:t>
          </a:r>
        </a:p>
        <a:p>
          <a:r>
            <a:rPr lang="en-US" sz="1200" b="0" dirty="0"/>
            <a:t>CLASS)</a:t>
          </a:r>
        </a:p>
      </dgm:t>
      <dgm:extLst>
        <a:ext uri="{E40237B7-FDA0-4F09-8148-C483321AD2D9}">
          <dgm14:cNvPr xmlns:dgm14="http://schemas.microsoft.com/office/drawing/2010/diagram" id="0" name="" descr="Maroon Polygon with black text Staff qualifications&#10;((assistant) teachers+&#10;CLASS)&#10;"/>
        </a:ext>
      </dgm:extLst>
    </dgm:pt>
    <dgm:pt modelId="{A1F83160-2A27-43DF-B25F-A8A54977AFDF}" type="parTrans" cxnId="{05A70096-CBFF-43F4-AB09-0C81B10DEA66}">
      <dgm:prSet/>
      <dgm:spPr/>
      <dgm:t>
        <a:bodyPr/>
        <a:lstStyle/>
        <a:p>
          <a:endParaRPr lang="en-US"/>
        </a:p>
      </dgm:t>
    </dgm:pt>
    <dgm:pt modelId="{C9F1FE41-CBD5-4289-AC6C-D2B31843A9C9}" type="sibTrans" cxnId="{05A70096-CBFF-43F4-AB09-0C81B10DEA66}">
      <dgm:prSet/>
      <dgm:spPr/>
      <dgm:t>
        <a:bodyPr/>
        <a:lstStyle/>
        <a:p>
          <a:endParaRPr lang="en-US"/>
        </a:p>
      </dgm:t>
    </dgm:pt>
    <dgm:pt modelId="{4EF9859E-67C5-42CC-82F0-5B8991CE8380}">
      <dgm:prSet phldrT="[Text]" custT="1"/>
      <dgm:spPr>
        <a:noFill/>
        <a:ln w="101600" cap="flat">
          <a:solidFill>
            <a:schemeClr val="accent1">
              <a:shade val="80000"/>
              <a:hueOff val="0"/>
              <a:satOff val="0"/>
              <a:lumOff val="0"/>
            </a:schemeClr>
          </a:solidFill>
          <a:round/>
        </a:ln>
      </dgm:spPr>
      <dgm:t>
        <a:bodyPr/>
        <a:lstStyle/>
        <a:p>
          <a:r>
            <a:rPr lang="en-US" sz="1200" b="1" dirty="0"/>
            <a:t>Professional development</a:t>
          </a:r>
        </a:p>
        <a:p>
          <a:r>
            <a:rPr lang="en-US" sz="1200" b="0" dirty="0"/>
            <a:t>(15 hours APD, PCL)</a:t>
          </a:r>
        </a:p>
      </dgm:t>
      <dgm:extLst>
        <a:ext uri="{E40237B7-FDA0-4F09-8148-C483321AD2D9}">
          <dgm14:cNvPr xmlns:dgm14="http://schemas.microsoft.com/office/drawing/2010/diagram" id="0" name="" descr="Maroon Polygon with black text Professional development&#10;(15 hours APD, PCL)&#10;"/>
        </a:ext>
      </dgm:extLst>
    </dgm:pt>
    <dgm:pt modelId="{ADFA3461-E5E2-4224-B5D1-B096ACDF72BF}" type="parTrans" cxnId="{47B14DE0-7D00-4A14-83D2-0DA50692FA6E}">
      <dgm:prSet/>
      <dgm:spPr/>
      <dgm:t>
        <a:bodyPr/>
        <a:lstStyle/>
        <a:p>
          <a:endParaRPr lang="en-US"/>
        </a:p>
      </dgm:t>
    </dgm:pt>
    <dgm:pt modelId="{7A2C419A-EEA2-4E26-9224-9B7D70BBD30B}" type="sibTrans" cxnId="{47B14DE0-7D00-4A14-83D2-0DA50692FA6E}">
      <dgm:prSet/>
      <dgm:spPr/>
      <dgm:t>
        <a:bodyPr/>
        <a:lstStyle/>
        <a:p>
          <a:endParaRPr lang="en-US"/>
        </a:p>
      </dgm:t>
    </dgm:pt>
    <dgm:pt modelId="{49FFDDB3-99EE-4A00-868C-909F2EC04BAF}">
      <dgm:prSet phldrT="[Text]" custT="1"/>
      <dgm:spPr>
        <a:noFill/>
        <a:ln w="101600" cap="flat">
          <a:solidFill>
            <a:schemeClr val="accent1">
              <a:shade val="80000"/>
              <a:hueOff val="0"/>
              <a:satOff val="0"/>
              <a:lumOff val="0"/>
            </a:schemeClr>
          </a:solidFill>
          <a:round/>
        </a:ln>
      </dgm:spPr>
      <dgm:t>
        <a:bodyPr/>
        <a:lstStyle/>
        <a:p>
          <a:r>
            <a:rPr lang="en-US" sz="1200" b="1" dirty="0"/>
            <a:t>Assessments</a:t>
          </a:r>
        </a:p>
      </dgm:t>
    </dgm:pt>
    <dgm:pt modelId="{B6FA5FC8-3004-45C0-9BB1-C174F62AB466}" type="parTrans" cxnId="{522EAEB0-77AD-4FB9-B8F6-44FC0D08DF5C}">
      <dgm:prSet/>
      <dgm:spPr/>
      <dgm:t>
        <a:bodyPr/>
        <a:lstStyle/>
        <a:p>
          <a:endParaRPr lang="en-US"/>
        </a:p>
      </dgm:t>
    </dgm:pt>
    <dgm:pt modelId="{E7FC0272-6155-40A7-84A1-51E931DC9F0C}" type="sibTrans" cxnId="{522EAEB0-77AD-4FB9-B8F6-44FC0D08DF5C}">
      <dgm:prSet/>
      <dgm:spPr/>
      <dgm:t>
        <a:bodyPr/>
        <a:lstStyle/>
        <a:p>
          <a:endParaRPr lang="en-US"/>
        </a:p>
      </dgm:t>
    </dgm:pt>
    <dgm:pt modelId="{70675856-E478-4977-91D8-078D5A721E46}">
      <dgm:prSet phldrT="[Text]" custT="1"/>
      <dgm:spPr>
        <a:noFill/>
        <a:ln w="101600" cap="flat">
          <a:solidFill>
            <a:schemeClr val="accent1">
              <a:shade val="80000"/>
              <a:hueOff val="0"/>
              <a:satOff val="0"/>
              <a:lumOff val="0"/>
            </a:schemeClr>
          </a:solidFill>
          <a:round/>
        </a:ln>
      </dgm:spPr>
      <dgm:t>
        <a:bodyPr/>
        <a:lstStyle/>
        <a:p>
          <a:r>
            <a:rPr lang="en-US" sz="1200" b="1" dirty="0"/>
            <a:t>Learning standards, curriculum</a:t>
          </a:r>
        </a:p>
        <a:p>
          <a:r>
            <a:rPr lang="en-US" sz="1200" b="0" dirty="0"/>
            <a:t>(MKAS2, OWL)</a:t>
          </a:r>
        </a:p>
      </dgm:t>
      <dgm:extLst>
        <a:ext uri="{E40237B7-FDA0-4F09-8148-C483321AD2D9}">
          <dgm14:cNvPr xmlns:dgm14="http://schemas.microsoft.com/office/drawing/2010/diagram" id="0" name="" descr="Maroon Polygon with black text Learning standards, curriculum&#10;(MKAS2, OWL&#10;"/>
        </a:ext>
      </dgm:extLst>
    </dgm:pt>
    <dgm:pt modelId="{CA24F132-87A9-4C49-A8AF-E53B778D5E56}" type="parTrans" cxnId="{D1EB67E3-AF9F-4541-8A1C-6F9E3A293BCE}">
      <dgm:prSet/>
      <dgm:spPr/>
      <dgm:t>
        <a:bodyPr/>
        <a:lstStyle/>
        <a:p>
          <a:endParaRPr lang="en-US"/>
        </a:p>
      </dgm:t>
    </dgm:pt>
    <dgm:pt modelId="{5C0E5D95-28DE-464E-A107-7C5DE8BFCFDD}" type="sibTrans" cxnId="{D1EB67E3-AF9F-4541-8A1C-6F9E3A293BCE}">
      <dgm:prSet/>
      <dgm:spPr/>
      <dgm:t>
        <a:bodyPr/>
        <a:lstStyle/>
        <a:p>
          <a:endParaRPr lang="en-US"/>
        </a:p>
      </dgm:t>
    </dgm:pt>
    <dgm:pt modelId="{0E6C4D1D-4C86-40FE-B523-D8A2198B0D77}">
      <dgm:prSet phldrT="[Text]" custT="1"/>
      <dgm:spPr>
        <a:noFill/>
        <a:ln w="101600" cap="flat">
          <a:solidFill>
            <a:schemeClr val="accent1">
              <a:shade val="80000"/>
              <a:hueOff val="0"/>
              <a:satOff val="0"/>
              <a:lumOff val="0"/>
            </a:schemeClr>
          </a:solidFill>
          <a:round/>
        </a:ln>
      </dgm:spPr>
      <dgm:t>
        <a:bodyPr/>
        <a:lstStyle/>
        <a:p>
          <a:r>
            <a:rPr lang="en-US" sz="1200" b="1" dirty="0"/>
            <a:t>Program length, class size, teacher-child ratio, and parent engagement</a:t>
          </a:r>
        </a:p>
      </dgm:t>
      <dgm:extLst>
        <a:ext uri="{E40237B7-FDA0-4F09-8148-C483321AD2D9}">
          <dgm14:cNvPr xmlns:dgm14="http://schemas.microsoft.com/office/drawing/2010/diagram" id="0" name="" descr="Maroon Polygon with black text Program length, class size, teacher-child ratio, and parent engagement&#10;"/>
        </a:ext>
      </dgm:extLst>
    </dgm:pt>
    <dgm:pt modelId="{530D92EB-B9D3-4D18-A73D-1195E3113231}" type="parTrans" cxnId="{0C954B24-801E-4477-9C43-3420F7699AF6}">
      <dgm:prSet/>
      <dgm:spPr/>
      <dgm:t>
        <a:bodyPr/>
        <a:lstStyle/>
        <a:p>
          <a:endParaRPr lang="en-US"/>
        </a:p>
      </dgm:t>
    </dgm:pt>
    <dgm:pt modelId="{C4E8DFB8-6F60-4C72-932C-AA1FBABF45AE}" type="sibTrans" cxnId="{0C954B24-801E-4477-9C43-3420F7699AF6}">
      <dgm:prSet/>
      <dgm:spPr/>
      <dgm:t>
        <a:bodyPr/>
        <a:lstStyle/>
        <a:p>
          <a:endParaRPr lang="en-US"/>
        </a:p>
      </dgm:t>
    </dgm:pt>
    <dgm:pt modelId="{31EC8437-9308-4B66-A37B-E7F297EA351F}" type="pres">
      <dgm:prSet presAssocID="{B2E5BE44-C184-42BC-9138-1B5BAFD41C78}" presName="Name0" presStyleCnt="0">
        <dgm:presLayoutVars>
          <dgm:chMax val="1"/>
          <dgm:chPref val="1"/>
          <dgm:dir/>
          <dgm:animOne val="branch"/>
          <dgm:animLvl val="lvl"/>
        </dgm:presLayoutVars>
      </dgm:prSet>
      <dgm:spPr/>
    </dgm:pt>
    <dgm:pt modelId="{81AB84C5-D8FB-4695-A285-03A88A4EA974}" type="pres">
      <dgm:prSet presAssocID="{E233AE8A-8DA7-4627-BD64-ADAD9B2AB7C3}" presName="Parent" presStyleLbl="node0" presStyleIdx="0" presStyleCnt="1">
        <dgm:presLayoutVars>
          <dgm:chMax val="6"/>
          <dgm:chPref val="6"/>
        </dgm:presLayoutVars>
      </dgm:prSet>
      <dgm:spPr/>
    </dgm:pt>
    <dgm:pt modelId="{80ECB974-D8C1-45B0-8990-E2AE44BFF25F}" type="pres">
      <dgm:prSet presAssocID="{A65CE215-E4AF-4309-A939-D7A933B872D9}" presName="Accent1" presStyleCnt="0"/>
      <dgm:spPr/>
    </dgm:pt>
    <dgm:pt modelId="{65370002-E644-4BF7-AA98-3F16D18CEA67}" type="pres">
      <dgm:prSet presAssocID="{A65CE215-E4AF-4309-A939-D7A933B872D9}" presName="Accent" presStyleLbl="bgShp" presStyleIdx="0" presStyleCnt="6"/>
      <dgm:spPr/>
    </dgm:pt>
    <dgm:pt modelId="{006F7DC7-65E4-4FA3-9EAE-F64841F2706D}" type="pres">
      <dgm:prSet presAssocID="{A65CE215-E4AF-4309-A939-D7A933B872D9}" presName="Child1" presStyleLbl="node1" presStyleIdx="0" presStyleCnt="6">
        <dgm:presLayoutVars>
          <dgm:chMax val="0"/>
          <dgm:chPref val="0"/>
          <dgm:bulletEnabled val="1"/>
        </dgm:presLayoutVars>
      </dgm:prSet>
      <dgm:spPr/>
    </dgm:pt>
    <dgm:pt modelId="{48EE651C-A568-4FDC-AB4C-0A6092B34A5C}" type="pres">
      <dgm:prSet presAssocID="{2A3FA6C6-602B-4ABD-A7C5-2B5D81CD65D2}" presName="Accent2" presStyleCnt="0"/>
      <dgm:spPr/>
    </dgm:pt>
    <dgm:pt modelId="{9E2C153B-7AA1-4CD8-9C60-C040A3316D39}" type="pres">
      <dgm:prSet presAssocID="{2A3FA6C6-602B-4ABD-A7C5-2B5D81CD65D2}" presName="Accent" presStyleLbl="bgShp" presStyleIdx="1" presStyleCnt="6"/>
      <dgm:spPr>
        <a:noFill/>
        <a:ln w="101600" cap="flat">
          <a:noFill/>
          <a:round/>
        </a:ln>
      </dgm:spPr>
    </dgm:pt>
    <dgm:pt modelId="{E96AA7A5-4236-4323-8CED-8E6BEB9693BB}" type="pres">
      <dgm:prSet presAssocID="{2A3FA6C6-602B-4ABD-A7C5-2B5D81CD65D2}" presName="Child2" presStyleLbl="node1" presStyleIdx="1" presStyleCnt="6" custScaleX="107259" custScaleY="103390">
        <dgm:presLayoutVars>
          <dgm:chMax val="0"/>
          <dgm:chPref val="0"/>
          <dgm:bulletEnabled val="1"/>
        </dgm:presLayoutVars>
      </dgm:prSet>
      <dgm:spPr/>
    </dgm:pt>
    <dgm:pt modelId="{E9E1D1E4-C962-44D9-94D0-2B64C627A160}" type="pres">
      <dgm:prSet presAssocID="{4EF9859E-67C5-42CC-82F0-5B8991CE8380}" presName="Accent3" presStyleCnt="0"/>
      <dgm:spPr/>
    </dgm:pt>
    <dgm:pt modelId="{58285D8E-629A-40E7-B7CD-ED79D1DBB756}" type="pres">
      <dgm:prSet presAssocID="{4EF9859E-67C5-42CC-82F0-5B8991CE8380}" presName="Accent" presStyleLbl="bgShp" presStyleIdx="2" presStyleCnt="6"/>
      <dgm:spPr>
        <a:noFill/>
        <a:ln w="101600" cap="flat">
          <a:noFill/>
          <a:round/>
        </a:ln>
      </dgm:spPr>
    </dgm:pt>
    <dgm:pt modelId="{89B0B014-5036-40A9-8A2B-9DD2297337A8}" type="pres">
      <dgm:prSet presAssocID="{4EF9859E-67C5-42CC-82F0-5B8991CE8380}" presName="Child3" presStyleLbl="node1" presStyleIdx="2" presStyleCnt="6">
        <dgm:presLayoutVars>
          <dgm:chMax val="0"/>
          <dgm:chPref val="0"/>
          <dgm:bulletEnabled val="1"/>
        </dgm:presLayoutVars>
      </dgm:prSet>
      <dgm:spPr/>
    </dgm:pt>
    <dgm:pt modelId="{292A12B3-0F95-4A1B-A958-EED1211BD70F}" type="pres">
      <dgm:prSet presAssocID="{49FFDDB3-99EE-4A00-868C-909F2EC04BAF}" presName="Accent4" presStyleCnt="0"/>
      <dgm:spPr/>
    </dgm:pt>
    <dgm:pt modelId="{CEA7ACFB-0B21-4B7D-B438-DF9198CEA810}" type="pres">
      <dgm:prSet presAssocID="{49FFDDB3-99EE-4A00-868C-909F2EC04BAF}" presName="Accent" presStyleLbl="bgShp" presStyleIdx="3" presStyleCnt="6"/>
      <dgm:spPr>
        <a:noFill/>
        <a:ln w="101600" cap="flat">
          <a:noFill/>
          <a:round/>
        </a:ln>
      </dgm:spPr>
    </dgm:pt>
    <dgm:pt modelId="{AACE1059-6276-4064-B870-025504792A78}" type="pres">
      <dgm:prSet presAssocID="{49FFDDB3-99EE-4A00-868C-909F2EC04BAF}" presName="Child4" presStyleLbl="node1" presStyleIdx="3" presStyleCnt="6" custScaleX="103904" custScaleY="97340">
        <dgm:presLayoutVars>
          <dgm:chMax val="0"/>
          <dgm:chPref val="0"/>
          <dgm:bulletEnabled val="1"/>
        </dgm:presLayoutVars>
      </dgm:prSet>
      <dgm:spPr/>
    </dgm:pt>
    <dgm:pt modelId="{EA674383-8A04-40C7-8CA7-689AE6A08969}" type="pres">
      <dgm:prSet presAssocID="{70675856-E478-4977-91D8-078D5A721E46}" presName="Accent5" presStyleCnt="0"/>
      <dgm:spPr/>
    </dgm:pt>
    <dgm:pt modelId="{D6D24C07-9E8F-490F-A3FE-FA8ECD0F5540}" type="pres">
      <dgm:prSet presAssocID="{70675856-E478-4977-91D8-078D5A721E46}" presName="Accent" presStyleLbl="bgShp" presStyleIdx="4" presStyleCnt="6"/>
      <dgm:spPr>
        <a:noFill/>
        <a:ln w="101600" cap="flat">
          <a:noFill/>
          <a:round/>
        </a:ln>
      </dgm:spPr>
    </dgm:pt>
    <dgm:pt modelId="{6B32E396-E209-4BCC-A51C-D26F29ABAB03}" type="pres">
      <dgm:prSet presAssocID="{70675856-E478-4977-91D8-078D5A721E46}" presName="Child5" presStyleLbl="node1" presStyleIdx="4" presStyleCnt="6">
        <dgm:presLayoutVars>
          <dgm:chMax val="0"/>
          <dgm:chPref val="0"/>
          <dgm:bulletEnabled val="1"/>
        </dgm:presLayoutVars>
      </dgm:prSet>
      <dgm:spPr/>
    </dgm:pt>
    <dgm:pt modelId="{BBEB55B0-5555-46C5-B732-59DDC3177B06}" type="pres">
      <dgm:prSet presAssocID="{0E6C4D1D-4C86-40FE-B523-D8A2198B0D77}" presName="Accent6" presStyleCnt="0"/>
      <dgm:spPr/>
    </dgm:pt>
    <dgm:pt modelId="{029460EB-DEA3-42E2-B1C4-C2CD0A0F2B0A}" type="pres">
      <dgm:prSet presAssocID="{0E6C4D1D-4C86-40FE-B523-D8A2198B0D77}" presName="Accent" presStyleLbl="bgShp" presStyleIdx="5" presStyleCnt="6"/>
      <dgm:spPr>
        <a:noFill/>
        <a:ln w="101600" cap="flat">
          <a:noFill/>
          <a:round/>
        </a:ln>
      </dgm:spPr>
    </dgm:pt>
    <dgm:pt modelId="{BD84C922-23D8-479C-B7A6-2FA5C6106E2E}" type="pres">
      <dgm:prSet presAssocID="{0E6C4D1D-4C86-40FE-B523-D8A2198B0D77}" presName="Child6" presStyleLbl="node1" presStyleIdx="5" presStyleCnt="6" custScaleX="101763" custScaleY="105221">
        <dgm:presLayoutVars>
          <dgm:chMax val="0"/>
          <dgm:chPref val="0"/>
          <dgm:bulletEnabled val="1"/>
        </dgm:presLayoutVars>
      </dgm:prSet>
      <dgm:spPr/>
    </dgm:pt>
  </dgm:ptLst>
  <dgm:cxnLst>
    <dgm:cxn modelId="{83103403-310E-4184-861A-8546C4B27B04}" type="presOf" srcId="{4EF9859E-67C5-42CC-82F0-5B8991CE8380}" destId="{89B0B014-5036-40A9-8A2B-9DD2297337A8}" srcOrd="0" destOrd="0" presId="urn:microsoft.com/office/officeart/2011/layout/HexagonRadial"/>
    <dgm:cxn modelId="{B9E7A90F-768C-4EEE-80B9-91BDF29223D6}" type="presOf" srcId="{A65CE215-E4AF-4309-A939-D7A933B872D9}" destId="{006F7DC7-65E4-4FA3-9EAE-F64841F2706D}" srcOrd="0" destOrd="0" presId="urn:microsoft.com/office/officeart/2011/layout/HexagonRadial"/>
    <dgm:cxn modelId="{0C954B24-801E-4477-9C43-3420F7699AF6}" srcId="{E233AE8A-8DA7-4627-BD64-ADAD9B2AB7C3}" destId="{0E6C4D1D-4C86-40FE-B523-D8A2198B0D77}" srcOrd="5" destOrd="0" parTransId="{530D92EB-B9D3-4D18-A73D-1195E3113231}" sibTransId="{C4E8DFB8-6F60-4C72-932C-AA1FBABF45AE}"/>
    <dgm:cxn modelId="{16A2D338-ED47-45A1-9EA7-4400DBD7B7CC}" srcId="{E233AE8A-8DA7-4627-BD64-ADAD9B2AB7C3}" destId="{A65CE215-E4AF-4309-A939-D7A933B872D9}" srcOrd="0" destOrd="0" parTransId="{F4793123-AB7A-4777-B954-CD472639C061}" sibTransId="{5A18F1A8-7551-4C52-9CC9-B708D0FA88D5}"/>
    <dgm:cxn modelId="{DF446E80-AA11-4D29-99B1-B0E49F55CEC8}" type="presOf" srcId="{2A3FA6C6-602B-4ABD-A7C5-2B5D81CD65D2}" destId="{E96AA7A5-4236-4323-8CED-8E6BEB9693BB}" srcOrd="0" destOrd="0" presId="urn:microsoft.com/office/officeart/2011/layout/HexagonRadial"/>
    <dgm:cxn modelId="{F9433D83-1EFB-4AC0-A333-6498A7625A31}" type="presOf" srcId="{70675856-E478-4977-91D8-078D5A721E46}" destId="{6B32E396-E209-4BCC-A51C-D26F29ABAB03}" srcOrd="0" destOrd="0" presId="urn:microsoft.com/office/officeart/2011/layout/HexagonRadial"/>
    <dgm:cxn modelId="{D6C5C38F-50C2-4B0E-9DFD-F6D82FA0A81E}" type="presOf" srcId="{0E6C4D1D-4C86-40FE-B523-D8A2198B0D77}" destId="{BD84C922-23D8-479C-B7A6-2FA5C6106E2E}" srcOrd="0" destOrd="0" presId="urn:microsoft.com/office/officeart/2011/layout/HexagonRadial"/>
    <dgm:cxn modelId="{05A70096-CBFF-43F4-AB09-0C81B10DEA66}" srcId="{E233AE8A-8DA7-4627-BD64-ADAD9B2AB7C3}" destId="{2A3FA6C6-602B-4ABD-A7C5-2B5D81CD65D2}" srcOrd="1" destOrd="0" parTransId="{A1F83160-2A27-43DF-B25F-A8A54977AFDF}" sibTransId="{C9F1FE41-CBD5-4289-AC6C-D2B31843A9C9}"/>
    <dgm:cxn modelId="{81B70098-C978-4253-AC31-20E15FCB21F9}" type="presOf" srcId="{49FFDDB3-99EE-4A00-868C-909F2EC04BAF}" destId="{AACE1059-6276-4064-B870-025504792A78}" srcOrd="0" destOrd="0" presId="urn:microsoft.com/office/officeart/2011/layout/HexagonRadial"/>
    <dgm:cxn modelId="{522EAEB0-77AD-4FB9-B8F6-44FC0D08DF5C}" srcId="{E233AE8A-8DA7-4627-BD64-ADAD9B2AB7C3}" destId="{49FFDDB3-99EE-4A00-868C-909F2EC04BAF}" srcOrd="3" destOrd="0" parTransId="{B6FA5FC8-3004-45C0-9BB1-C174F62AB466}" sibTransId="{E7FC0272-6155-40A7-84A1-51E931DC9F0C}"/>
    <dgm:cxn modelId="{F9E7E4B4-E6C3-471D-B819-3410DF5FD69F}" type="presOf" srcId="{B2E5BE44-C184-42BC-9138-1B5BAFD41C78}" destId="{31EC8437-9308-4B66-A37B-E7F297EA351F}" srcOrd="0" destOrd="0" presId="urn:microsoft.com/office/officeart/2011/layout/HexagonRadial"/>
    <dgm:cxn modelId="{2E9F5EC6-A283-4ED4-81DA-EB3C429E522C}" srcId="{B2E5BE44-C184-42BC-9138-1B5BAFD41C78}" destId="{E233AE8A-8DA7-4627-BD64-ADAD9B2AB7C3}" srcOrd="0" destOrd="0" parTransId="{5C005B30-4877-4772-A8C0-63829E66103A}" sibTransId="{59FEBE33-4375-479F-B61F-9BF5DC976EB9}"/>
    <dgm:cxn modelId="{47B14DE0-7D00-4A14-83D2-0DA50692FA6E}" srcId="{E233AE8A-8DA7-4627-BD64-ADAD9B2AB7C3}" destId="{4EF9859E-67C5-42CC-82F0-5B8991CE8380}" srcOrd="2" destOrd="0" parTransId="{ADFA3461-E5E2-4224-B5D1-B096ACDF72BF}" sibTransId="{7A2C419A-EEA2-4E26-9224-9B7D70BBD30B}"/>
    <dgm:cxn modelId="{D1EB67E3-AF9F-4541-8A1C-6F9E3A293BCE}" srcId="{E233AE8A-8DA7-4627-BD64-ADAD9B2AB7C3}" destId="{70675856-E478-4977-91D8-078D5A721E46}" srcOrd="4" destOrd="0" parTransId="{CA24F132-87A9-4C49-A8AF-E53B778D5E56}" sibTransId="{5C0E5D95-28DE-464E-A107-7C5DE8BFCFDD}"/>
    <dgm:cxn modelId="{CDE830F4-AFDA-4CC4-ACB5-4A0007641494}" type="presOf" srcId="{E233AE8A-8DA7-4627-BD64-ADAD9B2AB7C3}" destId="{81AB84C5-D8FB-4695-A285-03A88A4EA974}" srcOrd="0" destOrd="0" presId="urn:microsoft.com/office/officeart/2011/layout/HexagonRadial"/>
    <dgm:cxn modelId="{689B36AA-9B77-4FBB-A9E9-B3BAC4E2547C}" type="presParOf" srcId="{31EC8437-9308-4B66-A37B-E7F297EA351F}" destId="{81AB84C5-D8FB-4695-A285-03A88A4EA974}" srcOrd="0" destOrd="0" presId="urn:microsoft.com/office/officeart/2011/layout/HexagonRadial"/>
    <dgm:cxn modelId="{C282791A-9898-4B46-90A8-B3AA2EE03332}" type="presParOf" srcId="{31EC8437-9308-4B66-A37B-E7F297EA351F}" destId="{80ECB974-D8C1-45B0-8990-E2AE44BFF25F}" srcOrd="1" destOrd="0" presId="urn:microsoft.com/office/officeart/2011/layout/HexagonRadial"/>
    <dgm:cxn modelId="{4FBC2A45-1DEA-45B3-AE3A-A20C57918752}" type="presParOf" srcId="{80ECB974-D8C1-45B0-8990-E2AE44BFF25F}" destId="{65370002-E644-4BF7-AA98-3F16D18CEA67}" srcOrd="0" destOrd="0" presId="urn:microsoft.com/office/officeart/2011/layout/HexagonRadial"/>
    <dgm:cxn modelId="{1083DCA1-7A53-4FA8-9619-4A7BE84DC59B}" type="presParOf" srcId="{31EC8437-9308-4B66-A37B-E7F297EA351F}" destId="{006F7DC7-65E4-4FA3-9EAE-F64841F2706D}" srcOrd="2" destOrd="0" presId="urn:microsoft.com/office/officeart/2011/layout/HexagonRadial"/>
    <dgm:cxn modelId="{9BD33F1C-B23B-46CF-A25F-F6D99E035C15}" type="presParOf" srcId="{31EC8437-9308-4B66-A37B-E7F297EA351F}" destId="{48EE651C-A568-4FDC-AB4C-0A6092B34A5C}" srcOrd="3" destOrd="0" presId="urn:microsoft.com/office/officeart/2011/layout/HexagonRadial"/>
    <dgm:cxn modelId="{4838F371-97F5-4004-8528-C331937750E2}" type="presParOf" srcId="{48EE651C-A568-4FDC-AB4C-0A6092B34A5C}" destId="{9E2C153B-7AA1-4CD8-9C60-C040A3316D39}" srcOrd="0" destOrd="0" presId="urn:microsoft.com/office/officeart/2011/layout/HexagonRadial"/>
    <dgm:cxn modelId="{241503A3-DD1B-4B2F-9B1E-ABF825D96122}" type="presParOf" srcId="{31EC8437-9308-4B66-A37B-E7F297EA351F}" destId="{E96AA7A5-4236-4323-8CED-8E6BEB9693BB}" srcOrd="4" destOrd="0" presId="urn:microsoft.com/office/officeart/2011/layout/HexagonRadial"/>
    <dgm:cxn modelId="{DC083A91-B0C4-4DBB-91AD-C41F2F9AD90C}" type="presParOf" srcId="{31EC8437-9308-4B66-A37B-E7F297EA351F}" destId="{E9E1D1E4-C962-44D9-94D0-2B64C627A160}" srcOrd="5" destOrd="0" presId="urn:microsoft.com/office/officeart/2011/layout/HexagonRadial"/>
    <dgm:cxn modelId="{D67C5653-CEC8-489F-828F-06F8C96A72AD}" type="presParOf" srcId="{E9E1D1E4-C962-44D9-94D0-2B64C627A160}" destId="{58285D8E-629A-40E7-B7CD-ED79D1DBB756}" srcOrd="0" destOrd="0" presId="urn:microsoft.com/office/officeart/2011/layout/HexagonRadial"/>
    <dgm:cxn modelId="{74CAC671-E51B-470E-8537-426C719971E2}" type="presParOf" srcId="{31EC8437-9308-4B66-A37B-E7F297EA351F}" destId="{89B0B014-5036-40A9-8A2B-9DD2297337A8}" srcOrd="6" destOrd="0" presId="urn:microsoft.com/office/officeart/2011/layout/HexagonRadial"/>
    <dgm:cxn modelId="{1CCE61F9-9EC5-4F9B-8790-D1DCC9A685B6}" type="presParOf" srcId="{31EC8437-9308-4B66-A37B-E7F297EA351F}" destId="{292A12B3-0F95-4A1B-A958-EED1211BD70F}" srcOrd="7" destOrd="0" presId="urn:microsoft.com/office/officeart/2011/layout/HexagonRadial"/>
    <dgm:cxn modelId="{243E0B5A-D49C-4653-831E-753EE65254C0}" type="presParOf" srcId="{292A12B3-0F95-4A1B-A958-EED1211BD70F}" destId="{CEA7ACFB-0B21-4B7D-B438-DF9198CEA810}" srcOrd="0" destOrd="0" presId="urn:microsoft.com/office/officeart/2011/layout/HexagonRadial"/>
    <dgm:cxn modelId="{C582A1BE-CB80-4177-87BD-2E671801D20F}" type="presParOf" srcId="{31EC8437-9308-4B66-A37B-E7F297EA351F}" destId="{AACE1059-6276-4064-B870-025504792A78}" srcOrd="8" destOrd="0" presId="urn:microsoft.com/office/officeart/2011/layout/HexagonRadial"/>
    <dgm:cxn modelId="{97E75599-E0B9-48DD-87CA-DF586E3F6DE9}" type="presParOf" srcId="{31EC8437-9308-4B66-A37B-E7F297EA351F}" destId="{EA674383-8A04-40C7-8CA7-689AE6A08969}" srcOrd="9" destOrd="0" presId="urn:microsoft.com/office/officeart/2011/layout/HexagonRadial"/>
    <dgm:cxn modelId="{26FA9702-9452-4614-81C5-FD268258C475}" type="presParOf" srcId="{EA674383-8A04-40C7-8CA7-689AE6A08969}" destId="{D6D24C07-9E8F-490F-A3FE-FA8ECD0F5540}" srcOrd="0" destOrd="0" presId="urn:microsoft.com/office/officeart/2011/layout/HexagonRadial"/>
    <dgm:cxn modelId="{0C16A538-16A6-4175-A32B-73BDC1E218F4}" type="presParOf" srcId="{31EC8437-9308-4B66-A37B-E7F297EA351F}" destId="{6B32E396-E209-4BCC-A51C-D26F29ABAB03}" srcOrd="10" destOrd="0" presId="urn:microsoft.com/office/officeart/2011/layout/HexagonRadial"/>
    <dgm:cxn modelId="{B22FDC26-6648-427C-8273-C593D52DF946}" type="presParOf" srcId="{31EC8437-9308-4B66-A37B-E7F297EA351F}" destId="{BBEB55B0-5555-46C5-B732-59DDC3177B06}" srcOrd="11" destOrd="0" presId="urn:microsoft.com/office/officeart/2011/layout/HexagonRadial"/>
    <dgm:cxn modelId="{E3AFFBFF-89BD-4381-B9D6-6BBAF0AAE6C1}" type="presParOf" srcId="{BBEB55B0-5555-46C5-B732-59DDC3177B06}" destId="{029460EB-DEA3-42E2-B1C4-C2CD0A0F2B0A}" srcOrd="0" destOrd="0" presId="urn:microsoft.com/office/officeart/2011/layout/HexagonRadial"/>
    <dgm:cxn modelId="{EDAB4658-7B02-47C3-94C8-5BFD57BA7363}" type="presParOf" srcId="{31EC8437-9308-4B66-A37B-E7F297EA351F}" destId="{BD84C922-23D8-479C-B7A6-2FA5C6106E2E}"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6E194D-1D5C-48A0-A679-01A822F2EC3B}">
      <dsp:nvSpPr>
        <dsp:cNvPr id="0" name=""/>
        <dsp:cNvSpPr/>
      </dsp:nvSpPr>
      <dsp:spPr>
        <a:xfrm rot="5400000">
          <a:off x="258515" y="2002189"/>
          <a:ext cx="770385" cy="1281904"/>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2848BB-D59C-4001-9ECA-0D81D0780FA0}">
      <dsp:nvSpPr>
        <dsp:cNvPr id="0" name=""/>
        <dsp:cNvSpPr/>
      </dsp:nvSpPr>
      <dsp:spPr>
        <a:xfrm>
          <a:off x="129918" y="2385203"/>
          <a:ext cx="1157310" cy="1014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Level 1:</a:t>
          </a:r>
        </a:p>
        <a:p>
          <a:pPr marL="0" lvl="0" indent="0" algn="l" defTabSz="755650">
            <a:lnSpc>
              <a:spcPct val="90000"/>
            </a:lnSpc>
            <a:spcBef>
              <a:spcPct val="0"/>
            </a:spcBef>
            <a:spcAft>
              <a:spcPct val="35000"/>
            </a:spcAft>
            <a:buNone/>
          </a:pPr>
          <a:r>
            <a:rPr lang="en-US" sz="1700" kern="1200" dirty="0"/>
            <a:t>Ad-Hoc</a:t>
          </a:r>
        </a:p>
      </dsp:txBody>
      <dsp:txXfrm>
        <a:off x="129918" y="2385203"/>
        <a:ext cx="1157310" cy="1014450"/>
      </dsp:txXfrm>
    </dsp:sp>
    <dsp:sp modelId="{1747C1B1-F9E2-4E4A-AA09-A0D8181E3DBB}">
      <dsp:nvSpPr>
        <dsp:cNvPr id="0" name=""/>
        <dsp:cNvSpPr/>
      </dsp:nvSpPr>
      <dsp:spPr>
        <a:xfrm>
          <a:off x="1068869" y="1907814"/>
          <a:ext cx="218360" cy="218360"/>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548F64-F869-4666-AB03-6CA28599BFD3}">
      <dsp:nvSpPr>
        <dsp:cNvPr id="0" name=""/>
        <dsp:cNvSpPr/>
      </dsp:nvSpPr>
      <dsp:spPr>
        <a:xfrm rot="5400000">
          <a:off x="1675289" y="1651607"/>
          <a:ext cx="770385" cy="1281904"/>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2123E3-3446-425B-B318-60F531B30F0C}">
      <dsp:nvSpPr>
        <dsp:cNvPr id="0" name=""/>
        <dsp:cNvSpPr/>
      </dsp:nvSpPr>
      <dsp:spPr>
        <a:xfrm>
          <a:off x="1546693" y="2034620"/>
          <a:ext cx="1157310" cy="1014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Level 2:</a:t>
          </a:r>
        </a:p>
        <a:p>
          <a:pPr marL="0" lvl="0" indent="0" algn="l" defTabSz="755650">
            <a:lnSpc>
              <a:spcPct val="90000"/>
            </a:lnSpc>
            <a:spcBef>
              <a:spcPct val="0"/>
            </a:spcBef>
            <a:spcAft>
              <a:spcPct val="35000"/>
            </a:spcAft>
            <a:buNone/>
          </a:pPr>
          <a:r>
            <a:rPr lang="en-US" sz="1700" kern="1200" dirty="0"/>
            <a:t>Directed</a:t>
          </a:r>
        </a:p>
      </dsp:txBody>
      <dsp:txXfrm>
        <a:off x="1546693" y="2034620"/>
        <a:ext cx="1157310" cy="1014450"/>
      </dsp:txXfrm>
    </dsp:sp>
    <dsp:sp modelId="{DCE33B9B-6824-4569-88D2-E711255DABAD}">
      <dsp:nvSpPr>
        <dsp:cNvPr id="0" name=""/>
        <dsp:cNvSpPr/>
      </dsp:nvSpPr>
      <dsp:spPr>
        <a:xfrm>
          <a:off x="2485643" y="1557232"/>
          <a:ext cx="218360" cy="218360"/>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C4D435-1CC1-4E95-8B5A-B77C742CA184}">
      <dsp:nvSpPr>
        <dsp:cNvPr id="0" name=""/>
        <dsp:cNvSpPr/>
      </dsp:nvSpPr>
      <dsp:spPr>
        <a:xfrm rot="5400000">
          <a:off x="3092064" y="1301025"/>
          <a:ext cx="770385" cy="1281904"/>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CBA9EB-ABC7-4897-8244-14EDC80CD789}">
      <dsp:nvSpPr>
        <dsp:cNvPr id="0" name=""/>
        <dsp:cNvSpPr/>
      </dsp:nvSpPr>
      <dsp:spPr>
        <a:xfrm>
          <a:off x="2963467" y="1684038"/>
          <a:ext cx="1157310" cy="1014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Level 3:</a:t>
          </a:r>
        </a:p>
        <a:p>
          <a:pPr marL="0" lvl="0" indent="0" algn="l" defTabSz="755650">
            <a:lnSpc>
              <a:spcPct val="90000"/>
            </a:lnSpc>
            <a:spcBef>
              <a:spcPct val="0"/>
            </a:spcBef>
            <a:spcAft>
              <a:spcPct val="35000"/>
            </a:spcAft>
            <a:buNone/>
          </a:pPr>
          <a:r>
            <a:rPr lang="en-US" sz="1700" kern="1200" dirty="0"/>
            <a:t>Managed</a:t>
          </a:r>
        </a:p>
      </dsp:txBody>
      <dsp:txXfrm>
        <a:off x="2963467" y="1684038"/>
        <a:ext cx="1157310" cy="1014450"/>
      </dsp:txXfrm>
    </dsp:sp>
    <dsp:sp modelId="{24BB7DBE-A0AB-4628-A589-0E08E150CFC1}">
      <dsp:nvSpPr>
        <dsp:cNvPr id="0" name=""/>
        <dsp:cNvSpPr/>
      </dsp:nvSpPr>
      <dsp:spPr>
        <a:xfrm>
          <a:off x="3902417" y="1206650"/>
          <a:ext cx="218360" cy="218360"/>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74F915-66DD-452E-9187-68FFEF5F6348}">
      <dsp:nvSpPr>
        <dsp:cNvPr id="0" name=""/>
        <dsp:cNvSpPr/>
      </dsp:nvSpPr>
      <dsp:spPr>
        <a:xfrm rot="5400000">
          <a:off x="4508838" y="950443"/>
          <a:ext cx="770385" cy="1281904"/>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511509-B6B2-4CA6-8E04-AF340F3E01EB}">
      <dsp:nvSpPr>
        <dsp:cNvPr id="0" name=""/>
        <dsp:cNvSpPr/>
      </dsp:nvSpPr>
      <dsp:spPr>
        <a:xfrm>
          <a:off x="4380241" y="1333456"/>
          <a:ext cx="1157310" cy="1014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Level 4:</a:t>
          </a:r>
        </a:p>
        <a:p>
          <a:pPr marL="0" lvl="0" indent="0" algn="l" defTabSz="755650">
            <a:lnSpc>
              <a:spcPct val="90000"/>
            </a:lnSpc>
            <a:spcBef>
              <a:spcPct val="0"/>
            </a:spcBef>
            <a:spcAft>
              <a:spcPct val="35000"/>
            </a:spcAft>
            <a:buNone/>
          </a:pPr>
          <a:r>
            <a:rPr lang="en-US" sz="1700" kern="1200" dirty="0"/>
            <a:t>Optimized</a:t>
          </a:r>
        </a:p>
      </dsp:txBody>
      <dsp:txXfrm>
        <a:off x="4380241" y="1333456"/>
        <a:ext cx="1157310" cy="1014450"/>
      </dsp:txXfrm>
    </dsp:sp>
    <dsp:sp modelId="{116C68A4-91FA-4A44-BBA0-10609E2631DA}">
      <dsp:nvSpPr>
        <dsp:cNvPr id="0" name=""/>
        <dsp:cNvSpPr/>
      </dsp:nvSpPr>
      <dsp:spPr>
        <a:xfrm>
          <a:off x="5319192" y="856067"/>
          <a:ext cx="218360" cy="218360"/>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97A2B8-281E-4EA7-91EE-5B292F56F871}">
      <dsp:nvSpPr>
        <dsp:cNvPr id="0" name=""/>
        <dsp:cNvSpPr/>
      </dsp:nvSpPr>
      <dsp:spPr>
        <a:xfrm rot="5400000">
          <a:off x="5925612" y="599860"/>
          <a:ext cx="770385" cy="1281904"/>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AD293E-A701-4911-9C27-F64AE514373F}">
      <dsp:nvSpPr>
        <dsp:cNvPr id="0" name=""/>
        <dsp:cNvSpPr/>
      </dsp:nvSpPr>
      <dsp:spPr>
        <a:xfrm>
          <a:off x="5797016" y="982874"/>
          <a:ext cx="1157310" cy="1014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Level 5:</a:t>
          </a:r>
        </a:p>
        <a:p>
          <a:pPr marL="0" lvl="0" indent="0" algn="l" defTabSz="755650">
            <a:lnSpc>
              <a:spcPct val="90000"/>
            </a:lnSpc>
            <a:spcBef>
              <a:spcPct val="0"/>
            </a:spcBef>
            <a:spcAft>
              <a:spcPct val="35000"/>
            </a:spcAft>
            <a:buNone/>
          </a:pPr>
          <a:r>
            <a:rPr lang="en-US" sz="1700" kern="1200" dirty="0"/>
            <a:t>Matured</a:t>
          </a:r>
        </a:p>
      </dsp:txBody>
      <dsp:txXfrm>
        <a:off x="5797016" y="982874"/>
        <a:ext cx="1157310" cy="10144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B84C5-D8FB-4695-A285-03A88A4EA974}">
      <dsp:nvSpPr>
        <dsp:cNvPr id="0" name=""/>
        <dsp:cNvSpPr/>
      </dsp:nvSpPr>
      <dsp:spPr>
        <a:xfrm>
          <a:off x="1977644" y="1410022"/>
          <a:ext cx="1781523" cy="1541090"/>
        </a:xfrm>
        <a:prstGeom prst="hexagon">
          <a:avLst>
            <a:gd name="adj" fmla="val 28570"/>
            <a:gd name="vf" fmla="val 115470"/>
          </a:avLst>
        </a:prstGeom>
        <a:noFill/>
        <a:ln w="101600" cap="flat" cmpd="sng" algn="ctr">
          <a:solidFill>
            <a:schemeClr val="accent1">
              <a:shade val="80000"/>
              <a:hueOff val="0"/>
              <a:satOff val="0"/>
              <a:lumOff val="0"/>
            </a:schemeClr>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Lead Partner</a:t>
          </a:r>
        </a:p>
      </dsp:txBody>
      <dsp:txXfrm>
        <a:off x="2272867" y="1665402"/>
        <a:ext cx="1191077" cy="1030330"/>
      </dsp:txXfrm>
    </dsp:sp>
    <dsp:sp modelId="{9E2C153B-7AA1-4CD8-9C60-C040A3316D39}">
      <dsp:nvSpPr>
        <dsp:cNvPr id="0" name=""/>
        <dsp:cNvSpPr/>
      </dsp:nvSpPr>
      <dsp:spPr>
        <a:xfrm>
          <a:off x="3093220" y="672714"/>
          <a:ext cx="672163" cy="579157"/>
        </a:xfrm>
        <a:prstGeom prst="hexagon">
          <a:avLst>
            <a:gd name="adj" fmla="val 28900"/>
            <a:gd name="vf" fmla="val 115470"/>
          </a:avLst>
        </a:prstGeom>
        <a:noFill/>
        <a:ln w="101600" cap="flat">
          <a:noFill/>
          <a:round/>
        </a:ln>
        <a:effectLst/>
      </dsp:spPr>
      <dsp:style>
        <a:lnRef idx="0">
          <a:scrgbClr r="0" g="0" b="0"/>
        </a:lnRef>
        <a:fillRef idx="1">
          <a:scrgbClr r="0" g="0" b="0"/>
        </a:fillRef>
        <a:effectRef idx="0">
          <a:scrgbClr r="0" g="0" b="0"/>
        </a:effectRef>
        <a:fontRef idx="minor"/>
      </dsp:style>
    </dsp:sp>
    <dsp:sp modelId="{006F7DC7-65E4-4FA3-9EAE-F64841F2706D}">
      <dsp:nvSpPr>
        <dsp:cNvPr id="0" name=""/>
        <dsp:cNvSpPr/>
      </dsp:nvSpPr>
      <dsp:spPr>
        <a:xfrm>
          <a:off x="2141748" y="8399"/>
          <a:ext cx="1459946" cy="1263024"/>
        </a:xfrm>
        <a:prstGeom prst="hexagon">
          <a:avLst>
            <a:gd name="adj" fmla="val 28570"/>
            <a:gd name="vf" fmla="val 115470"/>
          </a:avLst>
        </a:prstGeom>
        <a:noFill/>
        <a:ln w="101600" cap="flat" cmpd="sng" algn="ctr">
          <a:solidFill>
            <a:schemeClr val="accent1">
              <a:shade val="80000"/>
              <a:hueOff val="0"/>
              <a:satOff val="0"/>
              <a:lumOff val="0"/>
            </a:schemeClr>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History, commitment, and need</a:t>
          </a:r>
        </a:p>
      </dsp:txBody>
      <dsp:txXfrm>
        <a:off x="2383692" y="217709"/>
        <a:ext cx="976058" cy="844404"/>
      </dsp:txXfrm>
    </dsp:sp>
    <dsp:sp modelId="{58285D8E-629A-40E7-B7CD-ED79D1DBB756}">
      <dsp:nvSpPr>
        <dsp:cNvPr id="0" name=""/>
        <dsp:cNvSpPr/>
      </dsp:nvSpPr>
      <dsp:spPr>
        <a:xfrm>
          <a:off x="3877687" y="1755431"/>
          <a:ext cx="672163" cy="579157"/>
        </a:xfrm>
        <a:prstGeom prst="hexagon">
          <a:avLst>
            <a:gd name="adj" fmla="val 28900"/>
            <a:gd name="vf" fmla="val 115470"/>
          </a:avLst>
        </a:prstGeom>
        <a:noFill/>
        <a:ln w="101600" cap="flat">
          <a:noFill/>
          <a:round/>
        </a:ln>
        <a:effectLst/>
      </dsp:spPr>
      <dsp:style>
        <a:lnRef idx="0">
          <a:scrgbClr r="0" g="0" b="0"/>
        </a:lnRef>
        <a:fillRef idx="1">
          <a:scrgbClr r="0" g="0" b="0"/>
        </a:fillRef>
        <a:effectRef idx="0">
          <a:scrgbClr r="0" g="0" b="0"/>
        </a:effectRef>
        <a:fontRef idx="minor"/>
      </dsp:style>
    </dsp:sp>
    <dsp:sp modelId="{E96AA7A5-4236-4323-8CED-8E6BEB9693BB}">
      <dsp:nvSpPr>
        <dsp:cNvPr id="0" name=""/>
        <dsp:cNvSpPr/>
      </dsp:nvSpPr>
      <dsp:spPr>
        <a:xfrm>
          <a:off x="3427699" y="763835"/>
          <a:ext cx="1565923" cy="1305841"/>
        </a:xfrm>
        <a:prstGeom prst="hexagon">
          <a:avLst>
            <a:gd name="adj" fmla="val 28570"/>
            <a:gd name="vf" fmla="val 115470"/>
          </a:avLst>
        </a:prstGeom>
        <a:noFill/>
        <a:ln w="101600" cap="flat" cmpd="sng" algn="ctr">
          <a:solidFill>
            <a:schemeClr val="accent1">
              <a:shade val="80000"/>
              <a:hueOff val="0"/>
              <a:satOff val="0"/>
              <a:lumOff val="0"/>
            </a:schemeClr>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Staff qualifications</a:t>
          </a:r>
        </a:p>
        <a:p>
          <a:pPr marL="0" lvl="0" indent="0" algn="ctr" defTabSz="533400">
            <a:lnSpc>
              <a:spcPct val="90000"/>
            </a:lnSpc>
            <a:spcBef>
              <a:spcPct val="0"/>
            </a:spcBef>
            <a:spcAft>
              <a:spcPct val="35000"/>
            </a:spcAft>
            <a:buNone/>
          </a:pPr>
          <a:r>
            <a:rPr lang="en-US" sz="1200" b="0" kern="1200" dirty="0"/>
            <a:t>((assistant) teachers+</a:t>
          </a:r>
        </a:p>
        <a:p>
          <a:pPr marL="0" lvl="0" indent="0" algn="ctr" defTabSz="533400">
            <a:lnSpc>
              <a:spcPct val="90000"/>
            </a:lnSpc>
            <a:spcBef>
              <a:spcPct val="0"/>
            </a:spcBef>
            <a:spcAft>
              <a:spcPct val="35000"/>
            </a:spcAft>
            <a:buNone/>
          </a:pPr>
          <a:r>
            <a:rPr lang="en-US" sz="1200" b="0" kern="1200" dirty="0"/>
            <a:t>CLASS)</a:t>
          </a:r>
        </a:p>
      </dsp:txBody>
      <dsp:txXfrm>
        <a:off x="3682552" y="976360"/>
        <a:ext cx="1056217" cy="880791"/>
      </dsp:txXfrm>
    </dsp:sp>
    <dsp:sp modelId="{CEA7ACFB-0B21-4B7D-B438-DF9198CEA810}">
      <dsp:nvSpPr>
        <dsp:cNvPr id="0" name=""/>
        <dsp:cNvSpPr/>
      </dsp:nvSpPr>
      <dsp:spPr>
        <a:xfrm>
          <a:off x="3332746" y="2977615"/>
          <a:ext cx="672163" cy="579157"/>
        </a:xfrm>
        <a:prstGeom prst="hexagon">
          <a:avLst>
            <a:gd name="adj" fmla="val 28900"/>
            <a:gd name="vf" fmla="val 115470"/>
          </a:avLst>
        </a:prstGeom>
        <a:noFill/>
        <a:ln w="101600" cap="flat">
          <a:noFill/>
          <a:round/>
        </a:ln>
        <a:effectLst/>
      </dsp:spPr>
      <dsp:style>
        <a:lnRef idx="0">
          <a:scrgbClr r="0" g="0" b="0"/>
        </a:lnRef>
        <a:fillRef idx="1">
          <a:scrgbClr r="0" g="0" b="0"/>
        </a:fillRef>
        <a:effectRef idx="0">
          <a:scrgbClr r="0" g="0" b="0"/>
        </a:effectRef>
        <a:fontRef idx="minor"/>
      </dsp:style>
    </dsp:sp>
    <dsp:sp modelId="{89B0B014-5036-40A9-8A2B-9DD2297337A8}">
      <dsp:nvSpPr>
        <dsp:cNvPr id="0" name=""/>
        <dsp:cNvSpPr/>
      </dsp:nvSpPr>
      <dsp:spPr>
        <a:xfrm>
          <a:off x="3480688" y="2312431"/>
          <a:ext cx="1459946" cy="1263024"/>
        </a:xfrm>
        <a:prstGeom prst="hexagon">
          <a:avLst>
            <a:gd name="adj" fmla="val 28570"/>
            <a:gd name="vf" fmla="val 115470"/>
          </a:avLst>
        </a:prstGeom>
        <a:noFill/>
        <a:ln w="101600" cap="flat" cmpd="sng" algn="ctr">
          <a:solidFill>
            <a:schemeClr val="accent1">
              <a:shade val="80000"/>
              <a:hueOff val="0"/>
              <a:satOff val="0"/>
              <a:lumOff val="0"/>
            </a:schemeClr>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Professional development</a:t>
          </a:r>
        </a:p>
        <a:p>
          <a:pPr marL="0" lvl="0" indent="0" algn="ctr" defTabSz="533400">
            <a:lnSpc>
              <a:spcPct val="90000"/>
            </a:lnSpc>
            <a:spcBef>
              <a:spcPct val="0"/>
            </a:spcBef>
            <a:spcAft>
              <a:spcPct val="35000"/>
            </a:spcAft>
            <a:buNone/>
          </a:pPr>
          <a:r>
            <a:rPr lang="en-US" sz="1200" b="0" kern="1200" dirty="0"/>
            <a:t>(15 hours APD, PCL)</a:t>
          </a:r>
        </a:p>
      </dsp:txBody>
      <dsp:txXfrm>
        <a:off x="3722632" y="2521741"/>
        <a:ext cx="976058" cy="844404"/>
      </dsp:txXfrm>
    </dsp:sp>
    <dsp:sp modelId="{D6D24C07-9E8F-490F-A3FE-FA8ECD0F5540}">
      <dsp:nvSpPr>
        <dsp:cNvPr id="0" name=""/>
        <dsp:cNvSpPr/>
      </dsp:nvSpPr>
      <dsp:spPr>
        <a:xfrm>
          <a:off x="1980959" y="3104482"/>
          <a:ext cx="672163" cy="579157"/>
        </a:xfrm>
        <a:prstGeom prst="hexagon">
          <a:avLst>
            <a:gd name="adj" fmla="val 28900"/>
            <a:gd name="vf" fmla="val 115470"/>
          </a:avLst>
        </a:prstGeom>
        <a:noFill/>
        <a:ln w="101600" cap="flat">
          <a:noFill/>
          <a:round/>
        </a:ln>
        <a:effectLst/>
      </dsp:spPr>
      <dsp:style>
        <a:lnRef idx="0">
          <a:scrgbClr r="0" g="0" b="0"/>
        </a:lnRef>
        <a:fillRef idx="1">
          <a:scrgbClr r="0" g="0" b="0"/>
        </a:fillRef>
        <a:effectRef idx="0">
          <a:scrgbClr r="0" g="0" b="0"/>
        </a:effectRef>
        <a:fontRef idx="minor"/>
      </dsp:style>
    </dsp:sp>
    <dsp:sp modelId="{AACE1059-6276-4064-B870-025504792A78}">
      <dsp:nvSpPr>
        <dsp:cNvPr id="0" name=""/>
        <dsp:cNvSpPr/>
      </dsp:nvSpPr>
      <dsp:spPr>
        <a:xfrm>
          <a:off x="2113250" y="3106943"/>
          <a:ext cx="1516942" cy="1229428"/>
        </a:xfrm>
        <a:prstGeom prst="hexagon">
          <a:avLst>
            <a:gd name="adj" fmla="val 28570"/>
            <a:gd name="vf" fmla="val 115470"/>
          </a:avLst>
        </a:prstGeom>
        <a:noFill/>
        <a:ln w="101600" cap="flat" cmpd="sng" algn="ctr">
          <a:solidFill>
            <a:schemeClr val="accent1">
              <a:shade val="80000"/>
              <a:hueOff val="0"/>
              <a:satOff val="0"/>
              <a:lumOff val="0"/>
            </a:schemeClr>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Assessments</a:t>
          </a:r>
        </a:p>
      </dsp:txBody>
      <dsp:txXfrm>
        <a:off x="2356744" y="3304287"/>
        <a:ext cx="1029954" cy="834740"/>
      </dsp:txXfrm>
    </dsp:sp>
    <dsp:sp modelId="{029460EB-DEA3-42E2-B1C4-C2CD0A0F2B0A}">
      <dsp:nvSpPr>
        <dsp:cNvPr id="0" name=""/>
        <dsp:cNvSpPr/>
      </dsp:nvSpPr>
      <dsp:spPr>
        <a:xfrm>
          <a:off x="1183645" y="2022200"/>
          <a:ext cx="672163" cy="579157"/>
        </a:xfrm>
        <a:prstGeom prst="hexagon">
          <a:avLst>
            <a:gd name="adj" fmla="val 28900"/>
            <a:gd name="vf" fmla="val 115470"/>
          </a:avLst>
        </a:prstGeom>
        <a:noFill/>
        <a:ln w="101600" cap="flat">
          <a:noFill/>
          <a:round/>
        </a:ln>
        <a:effectLst/>
      </dsp:spPr>
      <dsp:style>
        <a:lnRef idx="0">
          <a:scrgbClr r="0" g="0" b="0"/>
        </a:lnRef>
        <a:fillRef idx="1">
          <a:scrgbClr r="0" g="0" b="0"/>
        </a:fillRef>
        <a:effectRef idx="0">
          <a:scrgbClr r="0" g="0" b="0"/>
        </a:effectRef>
        <a:fontRef idx="minor"/>
      </dsp:style>
    </dsp:sp>
    <dsp:sp modelId="{6B32E396-E209-4BCC-A51C-D26F29ABAB03}">
      <dsp:nvSpPr>
        <dsp:cNvPr id="0" name=""/>
        <dsp:cNvSpPr/>
      </dsp:nvSpPr>
      <dsp:spPr>
        <a:xfrm>
          <a:off x="796592" y="2313300"/>
          <a:ext cx="1459946" cy="1263024"/>
        </a:xfrm>
        <a:prstGeom prst="hexagon">
          <a:avLst>
            <a:gd name="adj" fmla="val 28570"/>
            <a:gd name="vf" fmla="val 115470"/>
          </a:avLst>
        </a:prstGeom>
        <a:noFill/>
        <a:ln w="101600" cap="flat" cmpd="sng" algn="ctr">
          <a:solidFill>
            <a:schemeClr val="accent1">
              <a:shade val="80000"/>
              <a:hueOff val="0"/>
              <a:satOff val="0"/>
              <a:lumOff val="0"/>
            </a:schemeClr>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Learning standards, curriculum</a:t>
          </a:r>
        </a:p>
        <a:p>
          <a:pPr marL="0" lvl="0" indent="0" algn="ctr" defTabSz="533400">
            <a:lnSpc>
              <a:spcPct val="90000"/>
            </a:lnSpc>
            <a:spcBef>
              <a:spcPct val="0"/>
            </a:spcBef>
            <a:spcAft>
              <a:spcPct val="35000"/>
            </a:spcAft>
            <a:buNone/>
          </a:pPr>
          <a:r>
            <a:rPr lang="en-US" sz="1200" b="0" kern="1200" dirty="0"/>
            <a:t>(MKAS2, OWL)</a:t>
          </a:r>
        </a:p>
      </dsp:txBody>
      <dsp:txXfrm>
        <a:off x="1038536" y="2522610"/>
        <a:ext cx="976058" cy="844404"/>
      </dsp:txXfrm>
    </dsp:sp>
    <dsp:sp modelId="{BD84C922-23D8-479C-B7A6-2FA5C6106E2E}">
      <dsp:nvSpPr>
        <dsp:cNvPr id="0" name=""/>
        <dsp:cNvSpPr/>
      </dsp:nvSpPr>
      <dsp:spPr>
        <a:xfrm>
          <a:off x="783722" y="750534"/>
          <a:ext cx="1485685" cy="1328967"/>
        </a:xfrm>
        <a:prstGeom prst="hexagon">
          <a:avLst>
            <a:gd name="adj" fmla="val 28570"/>
            <a:gd name="vf" fmla="val 115470"/>
          </a:avLst>
        </a:prstGeom>
        <a:noFill/>
        <a:ln w="101600" cap="flat" cmpd="sng" algn="ctr">
          <a:solidFill>
            <a:schemeClr val="accent1">
              <a:shade val="80000"/>
              <a:hueOff val="0"/>
              <a:satOff val="0"/>
              <a:lumOff val="0"/>
            </a:schemeClr>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Program length, class size, teacher-child ratio, and parent engagement</a:t>
          </a:r>
        </a:p>
      </dsp:txBody>
      <dsp:txXfrm>
        <a:off x="1035468" y="975725"/>
        <a:ext cx="982193" cy="878585"/>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2258358-716F-B541-B8E3-B6CD7F3CCC11}" type="datetimeFigureOut">
              <a:rPr lang="en-US" smtClean="0"/>
              <a:t>2/4/2019</a:t>
            </a:fld>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2D3E99C-1222-AB41-BFEE-14BC1467DDD4}" type="slidenum">
              <a:rPr lang="en-US" smtClean="0"/>
              <a:t>‹#›</a:t>
            </a:fld>
            <a:endParaRPr lang="en-US" dirty="0"/>
          </a:p>
        </p:txBody>
      </p:sp>
    </p:spTree>
    <p:extLst>
      <p:ext uri="{BB962C8B-B14F-4D97-AF65-F5344CB8AC3E}">
        <p14:creationId xmlns:p14="http://schemas.microsoft.com/office/powerpoint/2010/main" val="11588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0" y="4415790"/>
            <a:ext cx="5608320"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798000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1030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1045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69853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08952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7263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16126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Tree>
    <p:extLst>
      <p:ext uri="{BB962C8B-B14F-4D97-AF65-F5344CB8AC3E}">
        <p14:creationId xmlns:p14="http://schemas.microsoft.com/office/powerpoint/2010/main" val="2783562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36726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47804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84731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2516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0453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84646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30336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69561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659685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444569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219516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solidFill>
              <a:effectLst/>
              <a:uLnTx/>
              <a:uFillTx/>
              <a:latin typeface="+mn-lt"/>
              <a:ea typeface="+mn-ea"/>
              <a:cs typeface="+mn-cs"/>
            </a:endParaRPr>
          </a:p>
          <a:p>
            <a:endParaRPr lang="en-US" dirty="0"/>
          </a:p>
        </p:txBody>
      </p:sp>
    </p:spTree>
    <p:extLst>
      <p:ext uri="{BB962C8B-B14F-4D97-AF65-F5344CB8AC3E}">
        <p14:creationId xmlns:p14="http://schemas.microsoft.com/office/powerpoint/2010/main" val="20973550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358013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680978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56590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56265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0797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77172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10903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3401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57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359433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9"/>
        <p:cNvGrpSpPr/>
        <p:nvPr/>
      </p:nvGrpSpPr>
      <p:grpSpPr>
        <a:xfrm>
          <a:off x="0" y="0"/>
          <a:ext cx="0" cy="0"/>
          <a:chOff x="0" y="0"/>
          <a:chExt cx="0" cy="0"/>
        </a:xfrm>
      </p:grpSpPr>
      <p:sp>
        <p:nvSpPr>
          <p:cNvPr id="5" name="Shape 54"/>
          <p:cNvSpPr/>
          <p:nvPr userDrawn="1"/>
        </p:nvSpPr>
        <p:spPr>
          <a:xfrm>
            <a:off x="0" y="1983097"/>
            <a:ext cx="5080200" cy="723897"/>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dirty="0">
              <a:solidFill>
                <a:srgbClr val="00B0F0"/>
              </a:solidFill>
            </a:endParaRPr>
          </a:p>
        </p:txBody>
      </p:sp>
      <p:sp>
        <p:nvSpPr>
          <p:cNvPr id="8" name="Shape 59"/>
          <p:cNvSpPr/>
          <p:nvPr userDrawn="1"/>
        </p:nvSpPr>
        <p:spPr>
          <a:xfrm>
            <a:off x="0" y="2806520"/>
            <a:ext cx="466344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9" name="Shape 61"/>
          <p:cNvPicPr preferRelativeResize="0"/>
          <p:nvPr userDrawn="1"/>
        </p:nvPicPr>
        <p:blipFill>
          <a:blip r:embed="rId2">
            <a:alphaModFix/>
          </a:blip>
          <a:stretch>
            <a:fillRect/>
          </a:stretch>
        </p:blipFill>
        <p:spPr>
          <a:xfrm>
            <a:off x="450200" y="3759124"/>
            <a:ext cx="2130850" cy="1029150"/>
          </a:xfrm>
          <a:prstGeom prst="rect">
            <a:avLst/>
          </a:prstGeom>
          <a:noFill/>
          <a:ln>
            <a:noFill/>
          </a:ln>
        </p:spPr>
      </p:pic>
      <p:sp>
        <p:nvSpPr>
          <p:cNvPr id="3" name="Text Placeholder 2"/>
          <p:cNvSpPr>
            <a:spLocks noGrp="1" noChangeAspect="1"/>
          </p:cNvSpPr>
          <p:nvPr>
            <p:ph type="body" sz="quarter" idx="10" hasCustomPrompt="1"/>
          </p:nvPr>
        </p:nvSpPr>
        <p:spPr>
          <a:xfrm>
            <a:off x="412749" y="706032"/>
            <a:ext cx="6600525" cy="1251452"/>
          </a:xfrm>
          <a:prstGeom prst="rect">
            <a:avLst/>
          </a:prstGeom>
        </p:spPr>
        <p:txBody>
          <a:bodyPr anchor="b"/>
          <a:lstStyle>
            <a:lvl1pPr>
              <a:lnSpc>
                <a:spcPct val="100000"/>
              </a:lnSpc>
              <a:spcAft>
                <a:spcPts val="0"/>
              </a:spcAft>
              <a:defRPr sz="5000" b="1">
                <a:solidFill>
                  <a:srgbClr val="0070C0"/>
                </a:solidFill>
              </a:defRPr>
            </a:lvl1pPr>
          </a:lstStyle>
          <a:p>
            <a:pPr lvl="0"/>
            <a:r>
              <a:rPr lang="en-US" dirty="0"/>
              <a:t>HEADING</a:t>
            </a:r>
          </a:p>
        </p:txBody>
      </p:sp>
      <p:sp>
        <p:nvSpPr>
          <p:cNvPr id="16" name="Text Placeholder 15"/>
          <p:cNvSpPr>
            <a:spLocks noGrp="1" noChangeAspect="1"/>
          </p:cNvSpPr>
          <p:nvPr>
            <p:ph type="body" sz="quarter" idx="11" hasCustomPrompt="1"/>
          </p:nvPr>
        </p:nvSpPr>
        <p:spPr>
          <a:xfrm>
            <a:off x="412750" y="2049463"/>
            <a:ext cx="4618038" cy="608012"/>
          </a:xfrm>
          <a:prstGeom prst="rect">
            <a:avLst/>
          </a:prstGeom>
        </p:spPr>
        <p:txBody>
          <a:bodyPr anchor="ctr"/>
          <a:lstStyle>
            <a:lvl1pPr rtl="0">
              <a:spcBef>
                <a:spcPts val="0"/>
              </a:spcBef>
              <a:buNone/>
              <a:defRPr lang="en" sz="1800" dirty="0">
                <a:solidFill>
                  <a:srgbClr val="FFFFFF"/>
                </a:solidFill>
                <a:ea typeface="Open Sans"/>
                <a:cs typeface="Open Sans"/>
                <a:sym typeface="Open Sans"/>
              </a:defRPr>
            </a:lvl1pPr>
          </a:lstStyle>
          <a:p>
            <a:pPr lvl="0" rtl="0">
              <a:spcBef>
                <a:spcPts val="0"/>
              </a:spcBef>
              <a:buNone/>
            </a:pPr>
            <a:r>
              <a:rPr lang="en-US" sz="2000" dirty="0">
                <a:solidFill>
                  <a:srgbClr val="FFFFFF"/>
                </a:solidFill>
                <a:latin typeface="+mn-lt"/>
                <a:ea typeface="Open Sans"/>
                <a:cs typeface="Open Sans"/>
                <a:sym typeface="Open Sans"/>
              </a:rPr>
              <a:t>SUBHEAD</a:t>
            </a:r>
            <a:endParaRPr lang="en" sz="2000" dirty="0">
              <a:solidFill>
                <a:srgbClr val="FFFFFF"/>
              </a:solidFill>
              <a:latin typeface="+mn-lt"/>
              <a:ea typeface="Open Sans"/>
              <a:cs typeface="Open Sans"/>
              <a:sym typeface="Open Sans"/>
            </a:endParaRPr>
          </a:p>
        </p:txBody>
      </p:sp>
      <p:sp>
        <p:nvSpPr>
          <p:cNvPr id="18" name="Text Placeholder 17"/>
          <p:cNvSpPr>
            <a:spLocks noGrp="1" noChangeAspect="1"/>
          </p:cNvSpPr>
          <p:nvPr>
            <p:ph type="body" sz="quarter" idx="12" hasCustomPrompt="1"/>
          </p:nvPr>
        </p:nvSpPr>
        <p:spPr>
          <a:xfrm>
            <a:off x="412750" y="2906121"/>
            <a:ext cx="4083050" cy="499068"/>
          </a:xfrm>
          <a:prstGeom prst="rect">
            <a:avLst/>
          </a:prstGeom>
        </p:spPr>
        <p:txBody>
          <a:bodyPr anchor="t"/>
          <a:lstStyle>
            <a:lvl1pPr algn="l">
              <a:spcBef>
                <a:spcPts val="0"/>
              </a:spcBef>
              <a:buNone/>
              <a:defRPr lang="en" sz="1800" dirty="0">
                <a:solidFill>
                  <a:schemeClr val="accent3">
                    <a:lumMod val="75000"/>
                  </a:schemeClr>
                </a:solidFill>
                <a:ea typeface="Open Sans"/>
                <a:cs typeface="Open Sans"/>
                <a:sym typeface="Open Sans"/>
              </a:defRPr>
            </a:lvl1pPr>
          </a:lstStyle>
          <a:p>
            <a:pPr lvl="0" algn="l">
              <a:spcBef>
                <a:spcPts val="0"/>
              </a:spcBef>
              <a:buNone/>
            </a:pPr>
            <a:r>
              <a:rPr lang="en-US" sz="1800" dirty="0">
                <a:latin typeface="+mn-lt"/>
                <a:ea typeface="Open Sans"/>
                <a:cs typeface="Open Sans"/>
                <a:sym typeface="Open Sans"/>
              </a:rPr>
              <a:t>Date</a:t>
            </a:r>
            <a:endParaRPr lang="en" sz="1800" dirty="0">
              <a:latin typeface="+mn-lt"/>
              <a:ea typeface="Open Sans"/>
              <a:cs typeface="Open Sans"/>
              <a:sym typeface="Open Sans"/>
            </a:endParaRPr>
          </a:p>
        </p:txBody>
      </p:sp>
      <p:sp>
        <p:nvSpPr>
          <p:cNvPr id="24" name="Text Placeholder 23"/>
          <p:cNvSpPr>
            <a:spLocks noGrp="1"/>
          </p:cNvSpPr>
          <p:nvPr>
            <p:ph type="body" sz="quarter" idx="14" hasCustomPrompt="1"/>
          </p:nvPr>
        </p:nvSpPr>
        <p:spPr>
          <a:xfrm>
            <a:off x="2702660" y="3970650"/>
            <a:ext cx="4450615" cy="302899"/>
          </a:xfrm>
          <a:prstGeom prst="rect">
            <a:avLst/>
          </a:prstGeom>
        </p:spPr>
        <p:txBody>
          <a:bodyPr anchor="ctr"/>
          <a:lstStyle>
            <a:lvl1pPr marL="0" marR="0" indent="0" algn="l" defTabSz="914400" rtl="0" eaLnBrk="1" fontAlgn="auto" latinLnBrk="0" hangingPunct="1">
              <a:lnSpc>
                <a:spcPct val="100000"/>
              </a:lnSpc>
              <a:spcBef>
                <a:spcPts val="0"/>
              </a:spcBef>
              <a:spcAft>
                <a:spcPts val="0"/>
              </a:spcAft>
              <a:buClr>
                <a:schemeClr val="dk2"/>
              </a:buClr>
              <a:buSzPct val="100000"/>
              <a:buFontTx/>
              <a:buNone/>
              <a:tabLst/>
              <a:defRPr lang="en-US" sz="1800" b="1" smtClean="0">
                <a:solidFill>
                  <a:srgbClr val="CC0000"/>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2000" b="1" dirty="0">
                <a:solidFill>
                  <a:srgbClr val="CC0000"/>
                </a:solidFill>
                <a:latin typeface="+mn-lt"/>
                <a:ea typeface="Open Sans"/>
                <a:cs typeface="Open Sans"/>
                <a:sym typeface="Open Sans"/>
              </a:rPr>
              <a:t>Presenter Name</a:t>
            </a:r>
          </a:p>
        </p:txBody>
      </p:sp>
      <p:sp>
        <p:nvSpPr>
          <p:cNvPr id="7" name="Text Placeholder 6"/>
          <p:cNvSpPr>
            <a:spLocks noGrp="1"/>
          </p:cNvSpPr>
          <p:nvPr>
            <p:ph type="body" sz="quarter" idx="15" hasCustomPrompt="1"/>
          </p:nvPr>
        </p:nvSpPr>
        <p:spPr>
          <a:xfrm>
            <a:off x="2701925" y="4221678"/>
            <a:ext cx="4451350" cy="566222"/>
          </a:xfrm>
          <a:prstGeom prst="rect">
            <a:avLst/>
          </a:prstGeom>
        </p:spPr>
        <p:txBody>
          <a:bodyPr/>
          <a:lstStyle>
            <a:lvl1pPr>
              <a:lnSpc>
                <a:spcPct val="100000"/>
              </a:lnSpc>
              <a:spcAft>
                <a:spcPts val="0"/>
              </a:spcAft>
              <a:defRPr sz="1400" baseline="0">
                <a:solidFill>
                  <a:schemeClr val="accent3">
                    <a:lumMod val="50000"/>
                  </a:schemeClr>
                </a:solidFill>
              </a:defRPr>
            </a:lvl1pPr>
          </a:lstStyle>
          <a:p>
            <a:pPr lvl="0"/>
            <a:r>
              <a:rPr lang="en-US" dirty="0"/>
              <a:t>Presenter Title</a:t>
            </a:r>
            <a:br>
              <a:rPr lang="en-US" dirty="0"/>
            </a:br>
            <a:r>
              <a:rPr lang="en-US" dirty="0"/>
              <a:t>Contact Information</a:t>
            </a:r>
          </a:p>
        </p:txBody>
      </p:sp>
      <p:sp>
        <p:nvSpPr>
          <p:cNvPr id="2" name="Title 1">
            <a:extLst>
              <a:ext uri="{FF2B5EF4-FFF2-40B4-BE49-F238E27FC236}">
                <a16:creationId xmlns:a16="http://schemas.microsoft.com/office/drawing/2014/main" id="{A614839F-87B3-4EC4-9DE7-AAFE532E25AE}"/>
              </a:ext>
            </a:extLst>
          </p:cNvPr>
          <p:cNvSpPr>
            <a:spLocks noGrp="1"/>
          </p:cNvSpPr>
          <p:nvPr>
            <p:ph type="title"/>
          </p:nvPr>
        </p:nvSpPr>
        <p:spPr>
          <a:xfrm>
            <a:off x="450200" y="83569"/>
            <a:ext cx="8520600" cy="572700"/>
          </a:xfrm>
        </p:spPr>
        <p:txBody>
          <a:bodyPr/>
          <a:lstStyle/>
          <a:p>
            <a:endParaRPr lang="en-US" dirty="0"/>
          </a:p>
        </p:txBody>
      </p:sp>
      <p:sp>
        <p:nvSpPr>
          <p:cNvPr id="4" name="Slide Number Placeholder 3">
            <a:extLst>
              <a:ext uri="{FF2B5EF4-FFF2-40B4-BE49-F238E27FC236}">
                <a16:creationId xmlns:a16="http://schemas.microsoft.com/office/drawing/2014/main" id="{D64BE455-8907-4819-8D2E-0AB6E38F7BCB}"/>
              </a:ext>
            </a:extLst>
          </p:cNvPr>
          <p:cNvSpPr>
            <a:spLocks noGrp="1"/>
          </p:cNvSpPr>
          <p:nvPr>
            <p:ph type="sldNum" idx="16"/>
          </p:nvPr>
        </p:nvSpPr>
        <p:spPr>
          <a:xfrm>
            <a:off x="8472457" y="4663216"/>
            <a:ext cx="548700" cy="393600"/>
          </a:xfrm>
          <a:prstGeom prst="rect">
            <a:avLst/>
          </a:prstGeom>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E Goals">
    <p:spTree>
      <p:nvGrpSpPr>
        <p:cNvPr id="1" name=""/>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7"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8" name="Shape 87"/>
          <p:cNvSpPr txBox="1"/>
          <p:nvPr userDrawn="1"/>
        </p:nvSpPr>
        <p:spPr>
          <a:xfrm>
            <a:off x="999985" y="979135"/>
            <a:ext cx="7566965" cy="3496625"/>
          </a:xfrm>
          <a:prstGeom prst="rect">
            <a:avLst/>
          </a:prstGeom>
          <a:noFill/>
          <a:ln>
            <a:noFill/>
          </a:ln>
        </p:spPr>
        <p:txBody>
          <a:bodyPr lIns="91425" tIns="91425" rIns="91425" bIns="91425" anchor="t" anchorCtr="0">
            <a:noAutofit/>
          </a:bodyPr>
          <a:lstStyle/>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All Students Proficient and Showing Growth in All Assessed Areas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Student Graduates </a:t>
            </a:r>
            <a:r>
              <a:rPr lang="en-US" sz="1800" dirty="0">
                <a:solidFill>
                  <a:schemeClr val="accent3">
                    <a:lumMod val="50000"/>
                  </a:schemeClr>
                </a:solidFill>
                <a:latin typeface="+mn-lt"/>
                <a:ea typeface="Open Sans"/>
                <a:cs typeface="Open Sans"/>
                <a:sym typeface="Open Sans"/>
              </a:rPr>
              <a:t>From </a:t>
            </a:r>
            <a:r>
              <a:rPr lang="en" sz="1800" dirty="0">
                <a:solidFill>
                  <a:schemeClr val="accent3">
                    <a:lumMod val="50000"/>
                  </a:schemeClr>
                </a:solidFill>
                <a:latin typeface="+mn-lt"/>
                <a:ea typeface="Open Sans"/>
                <a:cs typeface="Open Sans"/>
                <a:sym typeface="Open Sans"/>
              </a:rPr>
              <a:t>High School and is Ready for College and Career</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Child Has Access to a High-Quality Early Childhood Program</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School Has Effective Teachers and Leaders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Community Effectively Using a World-Class Data System to Improve Student Outcomes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US" sz="1800" dirty="0">
                <a:solidFill>
                  <a:schemeClr val="accent3">
                    <a:lumMod val="50000"/>
                  </a:schemeClr>
                </a:solidFill>
              </a:rPr>
              <a:t>Every School and District is Rated “C” or Higher</a:t>
            </a:r>
          </a:p>
        </p:txBody>
      </p:sp>
      <p:sp>
        <p:nvSpPr>
          <p:cNvPr id="9" name="Shape 89"/>
          <p:cNvSpPr txBox="1"/>
          <p:nvPr userDrawn="1"/>
        </p:nvSpPr>
        <p:spPr>
          <a:xfrm>
            <a:off x="280188" y="47292"/>
            <a:ext cx="8397600" cy="434681"/>
          </a:xfrm>
          <a:prstGeom prst="rect">
            <a:avLst/>
          </a:prstGeom>
          <a:noFill/>
          <a:ln>
            <a:noFill/>
          </a:ln>
        </p:spPr>
        <p:txBody>
          <a:bodyPr lIns="91425" tIns="91425" rIns="91425" bIns="91425" anchor="ctr" anchorCtr="0">
            <a:noAutofit/>
          </a:bodyPr>
          <a:lstStyle/>
          <a:p>
            <a:pPr lvl="0">
              <a:spcBef>
                <a:spcPts val="0"/>
              </a:spcBef>
              <a:buNone/>
            </a:pPr>
            <a:r>
              <a:rPr lang="en" sz="2400" b="1" dirty="0">
                <a:solidFill>
                  <a:srgbClr val="0070C0"/>
                </a:solidFill>
                <a:latin typeface="+mj-lt"/>
                <a:ea typeface="Open Sans"/>
                <a:cs typeface="Open Sans"/>
                <a:sym typeface="Open Sans"/>
              </a:rPr>
              <a:t>State Board of Education Goals </a:t>
            </a:r>
            <a:r>
              <a:rPr lang="en-US" sz="2400" b="1" dirty="0">
                <a:solidFill>
                  <a:srgbClr val="0070C0"/>
                </a:solidFill>
                <a:latin typeface="+mj-lt"/>
                <a:ea typeface="Open Sans"/>
                <a:cs typeface="Open Sans"/>
                <a:sym typeface="Open Sans"/>
              </a:rPr>
              <a:t> </a:t>
            </a:r>
            <a:r>
              <a:rPr lang="en" sz="1200" b="1" dirty="0">
                <a:solidFill>
                  <a:srgbClr val="0070C0"/>
                </a:solidFill>
                <a:latin typeface="+mj-lt"/>
                <a:ea typeface="Open Sans"/>
                <a:cs typeface="Open Sans"/>
                <a:sym typeface="Open Sans"/>
              </a:rPr>
              <a:t>FIVE-YEAR STRATEGIC PLAN FOR 2016-2020</a:t>
            </a:r>
          </a:p>
        </p:txBody>
      </p:sp>
      <p:sp>
        <p:nvSpPr>
          <p:cNvPr id="10"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
        <p:nvSpPr>
          <p:cNvPr id="2" name="Title 1">
            <a:extLst>
              <a:ext uri="{FF2B5EF4-FFF2-40B4-BE49-F238E27FC236}">
                <a16:creationId xmlns:a16="http://schemas.microsoft.com/office/drawing/2014/main" id="{396C76C6-5DDF-497B-96D2-E310CD673B2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5121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tacked Section header">
    <p:spTree>
      <p:nvGrpSpPr>
        <p:cNvPr id="1" name="Shape 13"/>
        <p:cNvGrpSpPr/>
        <p:nvPr/>
      </p:nvGrpSpPr>
      <p:grpSpPr>
        <a:xfrm>
          <a:off x="0" y="0"/>
          <a:ext cx="0" cy="0"/>
          <a:chOff x="0" y="0"/>
          <a:chExt cx="0" cy="0"/>
        </a:xfrm>
      </p:grpSpPr>
      <p:sp>
        <p:nvSpPr>
          <p:cNvPr id="4" name="Shape 221"/>
          <p:cNvSpPr/>
          <p:nvPr userDrawn="1"/>
        </p:nvSpPr>
        <p:spPr>
          <a:xfrm>
            <a:off x="0" y="1702553"/>
            <a:ext cx="6004410" cy="8544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dirty="0"/>
          </a:p>
        </p:txBody>
      </p:sp>
      <p:sp>
        <p:nvSpPr>
          <p:cNvPr id="6" name="Shape 224"/>
          <p:cNvSpPr/>
          <p:nvPr userDrawn="1"/>
        </p:nvSpPr>
        <p:spPr>
          <a:xfrm>
            <a:off x="0" y="2656478"/>
            <a:ext cx="508020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7" name="Shape 225"/>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10" name="Text Placeholder 9"/>
          <p:cNvSpPr>
            <a:spLocks noGrp="1" noChangeAspect="1"/>
          </p:cNvSpPr>
          <p:nvPr>
            <p:ph type="body" sz="quarter" idx="13" hasCustomPrompt="1"/>
          </p:nvPr>
        </p:nvSpPr>
        <p:spPr>
          <a:xfrm>
            <a:off x="401638" y="1701800"/>
            <a:ext cx="5602287" cy="855663"/>
          </a:xfrm>
          <a:prstGeom prst="rect">
            <a:avLst/>
          </a:prstGeom>
        </p:spPr>
        <p:txBody>
          <a:bodyPr anchor="ctr"/>
          <a:lstStyle>
            <a:lvl1pPr marL="0" marR="0" indent="0" algn="l" defTabSz="914400" rtl="0" eaLnBrk="1" fontAlgn="auto" latinLnBrk="0" hangingPunct="1">
              <a:lnSpc>
                <a:spcPct val="100000"/>
              </a:lnSpc>
              <a:spcBef>
                <a:spcPts val="0"/>
              </a:spcBef>
              <a:spcAft>
                <a:spcPts val="1600"/>
              </a:spcAft>
              <a:buClr>
                <a:schemeClr val="dk2"/>
              </a:buClr>
              <a:buSzPct val="100000"/>
              <a:buFontTx/>
              <a:buNone/>
              <a:tabLst/>
              <a:defRPr lang="en" sz="5400" b="1" smtClean="0">
                <a:solidFill>
                  <a:srgbClr val="FFFFFF"/>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5400" b="1" dirty="0">
                <a:solidFill>
                  <a:srgbClr val="FFFFFF"/>
                </a:solidFill>
                <a:latin typeface="+mj-lt"/>
                <a:ea typeface="Open Sans"/>
                <a:cs typeface="Open Sans"/>
                <a:sym typeface="Open Sans"/>
              </a:rPr>
              <a:t>HEADING</a:t>
            </a:r>
            <a:endParaRPr lang="en" sz="1000" b="1" dirty="0">
              <a:solidFill>
                <a:srgbClr val="FFFFFF"/>
              </a:solidFill>
              <a:latin typeface="+mj-lt"/>
              <a:ea typeface="Open Sans"/>
              <a:cs typeface="Open Sans"/>
              <a:sym typeface="Open Sans"/>
            </a:endParaRPr>
          </a:p>
        </p:txBody>
      </p:sp>
      <p:sp>
        <p:nvSpPr>
          <p:cNvPr id="3" name="Text Placeholder 2"/>
          <p:cNvSpPr>
            <a:spLocks noGrp="1" noChangeAspect="1"/>
          </p:cNvSpPr>
          <p:nvPr>
            <p:ph type="body" sz="quarter" idx="14" hasCustomPrompt="1"/>
          </p:nvPr>
        </p:nvSpPr>
        <p:spPr>
          <a:xfrm>
            <a:off x="401638" y="723900"/>
            <a:ext cx="5602287" cy="878375"/>
          </a:xfrm>
          <a:prstGeom prst="rect">
            <a:avLst/>
          </a:prstGeom>
        </p:spPr>
        <p:txBody>
          <a:bodyPr anchor="t"/>
          <a:lstStyle>
            <a:lvl1pPr>
              <a:defRPr sz="4800" b="1">
                <a:solidFill>
                  <a:schemeClr val="accent6"/>
                </a:solidFill>
              </a:defRPr>
            </a:lvl1pPr>
          </a:lstStyle>
          <a:p>
            <a:pPr lvl="0"/>
            <a:r>
              <a:rPr lang="en-US" dirty="0"/>
              <a:t>STACKED</a:t>
            </a:r>
          </a:p>
        </p:txBody>
      </p:sp>
      <p:sp>
        <p:nvSpPr>
          <p:cNvPr id="8" name="Text Placeholder 7"/>
          <p:cNvSpPr>
            <a:spLocks noGrp="1"/>
          </p:cNvSpPr>
          <p:nvPr>
            <p:ph type="body" sz="quarter" idx="15" hasCustomPrompt="1"/>
          </p:nvPr>
        </p:nvSpPr>
        <p:spPr>
          <a:xfrm>
            <a:off x="401638" y="2878138"/>
            <a:ext cx="4678362" cy="993775"/>
          </a:xfrm>
          <a:prstGeom prst="rect">
            <a:avLst/>
          </a:prstGeom>
        </p:spPr>
        <p:txBody>
          <a:bodyPr/>
          <a:lstStyle>
            <a:lvl1pPr>
              <a:lnSpc>
                <a:spcPct val="114000"/>
              </a:lnSpc>
              <a:spcAft>
                <a:spcPts val="0"/>
              </a:spcAft>
              <a:defRPr sz="2000">
                <a:solidFill>
                  <a:schemeClr val="accent6"/>
                </a:solidFill>
              </a:defRPr>
            </a:lvl1pPr>
          </a:lstStyle>
          <a:p>
            <a:pPr lvl="0"/>
            <a:r>
              <a:rPr lang="en-US" dirty="0"/>
              <a:t>Subhead</a:t>
            </a:r>
          </a:p>
        </p:txBody>
      </p:sp>
      <p:sp>
        <p:nvSpPr>
          <p:cNvPr id="9"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
        <p:nvSpPr>
          <p:cNvPr id="2" name="Title 1">
            <a:extLst>
              <a:ext uri="{FF2B5EF4-FFF2-40B4-BE49-F238E27FC236}">
                <a16:creationId xmlns:a16="http://schemas.microsoft.com/office/drawing/2014/main" id="{B3129E40-20FB-4020-A6ED-3A60F8B7326E}"/>
              </a:ext>
            </a:extLst>
          </p:cNvPr>
          <p:cNvSpPr>
            <a:spLocks noGrp="1"/>
          </p:cNvSpPr>
          <p:nvPr>
            <p:ph type="title"/>
          </p:nvPr>
        </p:nvSpPr>
        <p:spPr>
          <a:xfrm>
            <a:off x="311700" y="233014"/>
            <a:ext cx="8520600" cy="572700"/>
          </a:xfrm>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6"/>
        <p:cNvGrpSpPr/>
        <p:nvPr/>
      </p:nvGrpSpPr>
      <p:grpSpPr>
        <a:xfrm>
          <a:off x="0" y="0"/>
          <a:ext cx="0" cy="0"/>
          <a:chOff x="0" y="0"/>
          <a:chExt cx="0" cy="0"/>
        </a:xfrm>
      </p:grpSpPr>
      <p:sp>
        <p:nvSpPr>
          <p:cNvPr id="5"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6"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8"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1"/>
            <a:ext cx="8255250" cy="450443"/>
          </a:xfrm>
          <a:prstGeom prst="rect">
            <a:avLst/>
          </a:prstGeom>
        </p:spPr>
        <p:txBody>
          <a:bodyPr anchor="ctr"/>
          <a:lstStyle>
            <a:lvl1pPr>
              <a:defRPr sz="3200" b="1">
                <a:solidFill>
                  <a:schemeClr val="accent6"/>
                </a:solidFill>
              </a:defRPr>
            </a:lvl1pPr>
          </a:lstStyle>
          <a:p>
            <a:pPr lvl="0"/>
            <a:r>
              <a:rPr lang="en-US" dirty="0"/>
              <a:t>Heading</a:t>
            </a:r>
          </a:p>
        </p:txBody>
      </p:sp>
      <p:sp>
        <p:nvSpPr>
          <p:cNvPr id="4" name="Text Placeholder 3"/>
          <p:cNvSpPr>
            <a:spLocks noGrp="1"/>
          </p:cNvSpPr>
          <p:nvPr>
            <p:ph type="body" sz="quarter" idx="14" hasCustomPrompt="1"/>
          </p:nvPr>
        </p:nvSpPr>
        <p:spPr>
          <a:xfrm>
            <a:off x="415636" y="1152525"/>
            <a:ext cx="8294915" cy="3217863"/>
          </a:xfrm>
          <a:prstGeom prst="rect">
            <a:avLst/>
          </a:prstGeom>
        </p:spPr>
        <p:txBody>
          <a:bodyPr/>
          <a:lstStyle>
            <a:lvl1pPr marL="342900" indent="-342900" defTabSz="457200">
              <a:buFont typeface="Arial" charset="0"/>
              <a:buChar char="•"/>
              <a:tabLst>
                <a:tab pos="457200" algn="l"/>
              </a:tabLst>
              <a:defRPr sz="24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add text</a:t>
            </a:r>
          </a:p>
          <a:p>
            <a:pPr lvl="1"/>
            <a:endParaRPr lang="en-US" dirty="0"/>
          </a:p>
        </p:txBody>
      </p:sp>
      <p:sp>
        <p:nvSpPr>
          <p:cNvPr id="11"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
        <p:nvSpPr>
          <p:cNvPr id="2" name="Title 1">
            <a:extLst>
              <a:ext uri="{FF2B5EF4-FFF2-40B4-BE49-F238E27FC236}">
                <a16:creationId xmlns:a16="http://schemas.microsoft.com/office/drawing/2014/main" id="{13E7D371-8848-4A74-9230-870EE7CD10F9}"/>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blank">
    <p:spTree>
      <p:nvGrpSpPr>
        <p:cNvPr id="1" name="Shape 16"/>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8"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1"/>
            <a:ext cx="8255250" cy="450443"/>
          </a:xfrm>
          <a:prstGeom prst="rect">
            <a:avLst/>
          </a:prstGeom>
        </p:spPr>
        <p:txBody>
          <a:bodyPr anchor="ctr"/>
          <a:lstStyle>
            <a:lvl1pPr>
              <a:defRPr sz="3200" b="1">
                <a:solidFill>
                  <a:srgbClr val="0070C0"/>
                </a:solidFill>
              </a:defRPr>
            </a:lvl1pPr>
          </a:lstStyle>
          <a:p>
            <a:pPr lvl="0"/>
            <a:r>
              <a:rPr lang="en-US" dirty="0"/>
              <a:t>Heading</a:t>
            </a:r>
          </a:p>
        </p:txBody>
      </p:sp>
      <p:sp>
        <p:nvSpPr>
          <p:cNvPr id="7"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
        <p:nvSpPr>
          <p:cNvPr id="2" name="Title 1">
            <a:extLst>
              <a:ext uri="{FF2B5EF4-FFF2-40B4-BE49-F238E27FC236}">
                <a16:creationId xmlns:a16="http://schemas.microsoft.com/office/drawing/2014/main" id="{10CE8CEE-AD4C-41D5-8402-C8C6F496BCCA}"/>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Shape 48"/>
        <p:cNvGrpSpPr/>
        <p:nvPr/>
      </p:nvGrpSpPr>
      <p:grpSpPr>
        <a:xfrm>
          <a:off x="0" y="0"/>
          <a:ext cx="0" cy="0"/>
          <a:chOff x="0" y="0"/>
          <a:chExt cx="0" cy="0"/>
        </a:xfrm>
      </p:grpSpPr>
      <p:pic>
        <p:nvPicPr>
          <p:cNvPr id="4" name="Shape 79"/>
          <p:cNvPicPr preferRelativeResize="0"/>
          <p:nvPr userDrawn="1"/>
        </p:nvPicPr>
        <p:blipFill>
          <a:blip r:embed="rId2">
            <a:alphaModFix/>
          </a:blip>
          <a:stretch>
            <a:fillRect/>
          </a:stretch>
        </p:blipFill>
        <p:spPr>
          <a:xfrm>
            <a:off x="333056" y="283820"/>
            <a:ext cx="2630919" cy="1270659"/>
          </a:xfrm>
          <a:prstGeom prst="rect">
            <a:avLst/>
          </a:prstGeom>
          <a:noFill/>
          <a:ln>
            <a:noFill/>
          </a:ln>
        </p:spPr>
      </p:pic>
      <p:sp>
        <p:nvSpPr>
          <p:cNvPr id="5" name="Shape 86"/>
          <p:cNvSpPr/>
          <p:nvPr userDrawn="1"/>
        </p:nvSpPr>
        <p:spPr>
          <a:xfrm>
            <a:off x="0" y="166378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sp>
        <p:nvSpPr>
          <p:cNvPr id="6" name="Text Placeholder 5"/>
          <p:cNvSpPr>
            <a:spLocks noGrp="1"/>
          </p:cNvSpPr>
          <p:nvPr>
            <p:ph type="body" sz="quarter" idx="13" hasCustomPrompt="1"/>
          </p:nvPr>
        </p:nvSpPr>
        <p:spPr>
          <a:xfrm>
            <a:off x="947738" y="2019300"/>
            <a:ext cx="5278437" cy="677863"/>
          </a:xfrm>
          <a:prstGeom prst="rect">
            <a:avLst/>
          </a:prstGeom>
        </p:spPr>
        <p:txBody>
          <a:bodyPr/>
          <a:lstStyle>
            <a:lvl1pPr>
              <a:defRPr sz="3600" b="1" baseline="0">
                <a:solidFill>
                  <a:srgbClr val="0070C0"/>
                </a:solidFill>
              </a:defRPr>
            </a:lvl1pPr>
          </a:lstStyle>
          <a:p>
            <a:pPr lvl="0"/>
            <a:r>
              <a:rPr lang="en-US" dirty="0"/>
              <a:t>Presenter Name</a:t>
            </a:r>
          </a:p>
        </p:txBody>
      </p:sp>
      <p:sp>
        <p:nvSpPr>
          <p:cNvPr id="8" name="Text Placeholder 7"/>
          <p:cNvSpPr>
            <a:spLocks noGrp="1"/>
          </p:cNvSpPr>
          <p:nvPr>
            <p:ph type="body" sz="quarter" idx="14" hasCustomPrompt="1"/>
          </p:nvPr>
        </p:nvSpPr>
        <p:spPr>
          <a:xfrm>
            <a:off x="947738" y="2809875"/>
            <a:ext cx="5278437" cy="1508587"/>
          </a:xfrm>
          <a:prstGeom prst="rect">
            <a:avLst/>
          </a:prstGeom>
        </p:spPr>
        <p:txBody>
          <a:bodyPr/>
          <a:lstStyle>
            <a:lvl1pPr>
              <a:lnSpc>
                <a:spcPct val="100000"/>
              </a:lnSpc>
              <a:spcAft>
                <a:spcPts val="0"/>
              </a:spcAft>
              <a:defRPr sz="2400">
                <a:solidFill>
                  <a:schemeClr val="accent3">
                    <a:lumMod val="50000"/>
                  </a:schemeClr>
                </a:solidFill>
              </a:defRPr>
            </a:lvl1pPr>
          </a:lstStyle>
          <a:p>
            <a:pPr lvl="0"/>
            <a:r>
              <a:rPr lang="en-US" dirty="0"/>
              <a:t>Presenter Title</a:t>
            </a:r>
            <a:br>
              <a:rPr lang="en-US" dirty="0"/>
            </a:br>
            <a:r>
              <a:rPr lang="en-US" dirty="0"/>
              <a:t>Contact Information</a:t>
            </a:r>
          </a:p>
        </p:txBody>
      </p:sp>
      <p:sp>
        <p:nvSpPr>
          <p:cNvPr id="7"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
        <p:nvSpPr>
          <p:cNvPr id="2" name="Title 1">
            <a:extLst>
              <a:ext uri="{FF2B5EF4-FFF2-40B4-BE49-F238E27FC236}">
                <a16:creationId xmlns:a16="http://schemas.microsoft.com/office/drawing/2014/main" id="{1D3816B0-38CB-47DE-ACBD-AB745C3089EE}"/>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r>
              <a:rPr lang="en-US" dirty="0"/>
              <a:t>Title to Hide</a:t>
            </a:r>
            <a:endParaRPr dirty="0"/>
          </a:p>
        </p:txBody>
      </p:sp>
    </p:spTree>
  </p:cSld>
  <p:clrMap bg1="lt1" tx1="dk1" bg2="dk2" tx2="lt2" accent1="accent1" accent2="accent2" accent3="accent3" accent4="accent4" accent5="accent5" accent6="accent6" hlink="hlink" folHlink="folHlink"/>
  <p:sldLayoutIdLst>
    <p:sldLayoutId id="2147483648" r:id="rId1"/>
    <p:sldLayoutId id="2147483672" r:id="rId2"/>
    <p:sldLayoutId id="2147483675" r:id="rId3"/>
    <p:sldLayoutId id="2147483650" r:id="rId4"/>
    <p:sldLayoutId id="2147483674" r:id="rId5"/>
    <p:sldLayoutId id="2147483673" r:id="rId6"/>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YLi@mdek12.org" TargetMode="External"/><Relationship Id="rId5" Type="http://schemas.openxmlformats.org/officeDocument/2006/relationships/hyperlink" Target="mailto:mparisi@nsparc.msstate.edu" TargetMode="External"/><Relationship Id="rId4" Type="http://schemas.openxmlformats.org/officeDocument/2006/relationships/hyperlink" Target="mailto:Jkraman@mdek12.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hyperlink" Target="https://www.mdek12.org/EC"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Word_Document.docx"/></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9.svg"/><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package" Target="../embeddings/Microsoft_Word_Document1.docx"/></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5.xml"/><Relationship Id="rId1" Type="http://schemas.openxmlformats.org/officeDocument/2006/relationships/vmlDrawing" Target="../drawings/vmlDrawing3.vml"/><Relationship Id="rId5" Type="http://schemas.openxmlformats.org/officeDocument/2006/relationships/image" Target="../media/image10.emf"/><Relationship Id="rId4" Type="http://schemas.openxmlformats.org/officeDocument/2006/relationships/package" Target="../embeddings/Microsoft_Word_Document2.docx"/></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hyperlink" Target="mailto:mparisi@nsparc.msstate.edu" TargetMode="External"/><Relationship Id="rId5" Type="http://schemas.openxmlformats.org/officeDocument/2006/relationships/hyperlink" Target="mailto:YLi@mdek12.org" TargetMode="External"/><Relationship Id="rId4" Type="http://schemas.openxmlformats.org/officeDocument/2006/relationships/hyperlink" Target="mailto:Jkraman@mdek12.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nces.ed.gov/programs/slds/state.asp?stateabbr=M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EC8C7284-754F-4E0D-A5BD-F66A70A9A769}"/>
              </a:ext>
            </a:extLst>
          </p:cNvPr>
          <p:cNvSpPr>
            <a:spLocks noGrp="1"/>
          </p:cNvSpPr>
          <p:nvPr>
            <p:ph type="title"/>
          </p:nvPr>
        </p:nvSpPr>
        <p:spPr/>
        <p:txBody>
          <a:bodyPr/>
          <a:lstStyle/>
          <a:p>
            <a:r>
              <a:rPr lang="en-US" sz="1400" dirty="0"/>
              <a:t>Impact of Pre-Kindergarten Programs on Student Performance in Early Schooling in the State of Mississippi</a:t>
            </a:r>
            <a:br>
              <a:rPr lang="en-US" dirty="0"/>
            </a:br>
            <a:endParaRPr lang="en-US" dirty="0"/>
          </a:p>
        </p:txBody>
      </p:sp>
      <p:sp>
        <p:nvSpPr>
          <p:cNvPr id="7" name="Text Placeholder 6" descr="Impact of Pre-Kindergarten Programs on Student Performance in Early Schooling in the State of Mississippi&#10;"/>
          <p:cNvSpPr>
            <a:spLocks noGrp="1"/>
          </p:cNvSpPr>
          <p:nvPr>
            <p:ph type="body" sz="quarter" idx="10"/>
          </p:nvPr>
        </p:nvSpPr>
        <p:spPr>
          <a:xfrm>
            <a:off x="412750" y="706032"/>
            <a:ext cx="4714422" cy="942418"/>
          </a:xfrm>
        </p:spPr>
        <p:txBody>
          <a:bodyPr/>
          <a:lstStyle/>
          <a:p>
            <a:r>
              <a:rPr lang="en-US" sz="1800" dirty="0"/>
              <a:t>Impact of Pre-Kindergarten Programs on Student Performance in Early Schooling in the State of Mississippi</a:t>
            </a:r>
          </a:p>
        </p:txBody>
      </p:sp>
      <p:sp>
        <p:nvSpPr>
          <p:cNvPr id="8" name="Text Placeholder 7" descr="Dark Blue Gray box with white text saying Collaboration Works"/>
          <p:cNvSpPr>
            <a:spLocks noGrp="1"/>
          </p:cNvSpPr>
          <p:nvPr>
            <p:ph type="body" sz="quarter" idx="11"/>
          </p:nvPr>
        </p:nvSpPr>
        <p:spPr/>
        <p:txBody>
          <a:bodyPr/>
          <a:lstStyle/>
          <a:p>
            <a:r>
              <a:rPr lang="en-US" dirty="0"/>
              <a:t>Collaboration Works!</a:t>
            </a:r>
          </a:p>
        </p:txBody>
      </p:sp>
      <p:sp>
        <p:nvSpPr>
          <p:cNvPr id="9" name="Text Placeholder 8" descr="Text reading July 26th, 2018&#10;2018 NCES STATS-DC Data Conference &#10;“Visualizing the Future of Education through Data”&#10;"/>
          <p:cNvSpPr>
            <a:spLocks noGrp="1"/>
          </p:cNvSpPr>
          <p:nvPr>
            <p:ph type="body" sz="quarter" idx="12"/>
          </p:nvPr>
        </p:nvSpPr>
        <p:spPr>
          <a:xfrm>
            <a:off x="412750" y="2906120"/>
            <a:ext cx="4083050" cy="776417"/>
          </a:xfrm>
        </p:spPr>
        <p:txBody>
          <a:bodyPr/>
          <a:lstStyle/>
          <a:p>
            <a:pPr>
              <a:spcAft>
                <a:spcPts val="600"/>
              </a:spcAft>
            </a:pPr>
            <a:r>
              <a:rPr lang="en-US" sz="1100" dirty="0"/>
              <a:t>July 26</a:t>
            </a:r>
            <a:r>
              <a:rPr lang="en-US" sz="1100" baseline="30000" dirty="0"/>
              <a:t>th</a:t>
            </a:r>
            <a:r>
              <a:rPr lang="en-US" sz="1100" dirty="0"/>
              <a:t>, 2018</a:t>
            </a:r>
          </a:p>
          <a:p>
            <a:pPr>
              <a:spcAft>
                <a:spcPts val="0"/>
              </a:spcAft>
            </a:pPr>
            <a:r>
              <a:rPr lang="en-US" sz="1100" dirty="0"/>
              <a:t>2018 NCES STATS-DC Data Conference </a:t>
            </a:r>
          </a:p>
          <a:p>
            <a:r>
              <a:rPr lang="en-US" sz="1100" dirty="0"/>
              <a:t>“Visualizing the Future of Education through Data”</a:t>
            </a:r>
          </a:p>
          <a:p>
            <a:endParaRPr lang="en-US" sz="1100" dirty="0"/>
          </a:p>
        </p:txBody>
      </p:sp>
      <p:pic>
        <p:nvPicPr>
          <p:cNvPr id="3" name="Picture 2" descr="Logo of National Strategic Planning &amp; Analysis Research Center at the Mississippi State University" title="Logo of NSPARC"/>
          <p:cNvPicPr>
            <a:picLocks noChangeAspect="1"/>
          </p:cNvPicPr>
          <p:nvPr/>
        </p:nvPicPr>
        <p:blipFill>
          <a:blip r:embed="rId3"/>
          <a:stretch>
            <a:fillRect/>
          </a:stretch>
        </p:blipFill>
        <p:spPr>
          <a:xfrm>
            <a:off x="2544129" y="3973624"/>
            <a:ext cx="3121885" cy="700938"/>
          </a:xfrm>
          <a:prstGeom prst="rect">
            <a:avLst/>
          </a:prstGeom>
        </p:spPr>
      </p:pic>
      <p:sp>
        <p:nvSpPr>
          <p:cNvPr id="11" name="Text Placeholder 10" descr="Contact Information&#10;John Kraman&#10;Chief Information Officer&#10;Mississippi Department of Education&#10;Jkraman@mdek12.org&#10;&#10;Domenico “Mimmo” Parisi, Ph.D.&#10;Executive Director&#10;National Strategic Planning and Analysis Research Center&#10;Mississippi State University&#10;mparisi@nsparc.msstate.edu&#10;&#10;Yan Li, Ph.D. &#10;Director, Office of Research and Analytics&#10;Mississippi Department of Education YLi@mdek12.org"/>
          <p:cNvSpPr>
            <a:spLocks noGrp="1"/>
          </p:cNvSpPr>
          <p:nvPr>
            <p:ph type="body" sz="quarter" idx="15"/>
          </p:nvPr>
        </p:nvSpPr>
        <p:spPr>
          <a:xfrm>
            <a:off x="6065223" y="2005527"/>
            <a:ext cx="2905577" cy="2948857"/>
          </a:xfrm>
        </p:spPr>
        <p:txBody>
          <a:bodyPr/>
          <a:lstStyle/>
          <a:p>
            <a:r>
              <a:rPr lang="en-US" sz="1100" b="1" dirty="0">
                <a:solidFill>
                  <a:srgbClr val="CC0000"/>
                </a:solidFill>
                <a:sym typeface="Open Sans"/>
              </a:rPr>
              <a:t>John Kraman</a:t>
            </a:r>
          </a:p>
          <a:p>
            <a:r>
              <a:rPr lang="en-US" sz="1100" dirty="0"/>
              <a:t>Chief Information Officer</a:t>
            </a:r>
          </a:p>
          <a:p>
            <a:r>
              <a:rPr lang="en-US" sz="1100" dirty="0"/>
              <a:t>Mississippi Department of Education</a:t>
            </a:r>
          </a:p>
          <a:p>
            <a:r>
              <a:rPr lang="en-US" sz="1100" dirty="0">
                <a:hlinkClick r:id="rId4"/>
              </a:rPr>
              <a:t>Jkraman@mdek12.org</a:t>
            </a:r>
            <a:endParaRPr lang="en-US" sz="1100" dirty="0"/>
          </a:p>
          <a:p>
            <a:endParaRPr lang="en-US" sz="1100" b="1" dirty="0">
              <a:solidFill>
                <a:srgbClr val="CC0000"/>
              </a:solidFill>
              <a:sym typeface="Open Sans"/>
            </a:endParaRPr>
          </a:p>
          <a:p>
            <a:r>
              <a:rPr lang="en-US" sz="1100" b="1" dirty="0">
                <a:solidFill>
                  <a:srgbClr val="CC0000"/>
                </a:solidFill>
                <a:sym typeface="Open Sans"/>
              </a:rPr>
              <a:t>Domenico “Mimmo” Parisi, Ph.D.</a:t>
            </a:r>
            <a:endParaRPr lang="en-US" sz="1100" dirty="0"/>
          </a:p>
          <a:p>
            <a:r>
              <a:rPr lang="en-US" sz="1100" dirty="0"/>
              <a:t>Executive Director</a:t>
            </a:r>
          </a:p>
          <a:p>
            <a:r>
              <a:rPr lang="en-US" sz="1100" dirty="0"/>
              <a:t>National Strategic Planning and Analysis Research Center</a:t>
            </a:r>
          </a:p>
          <a:p>
            <a:r>
              <a:rPr lang="en-US" sz="1100" dirty="0"/>
              <a:t>Mississippi State University</a:t>
            </a:r>
          </a:p>
          <a:p>
            <a:r>
              <a:rPr lang="en-US" sz="1100" dirty="0">
                <a:hlinkClick r:id="rId5"/>
              </a:rPr>
              <a:t>mparisi@nsparc.msstate.edu</a:t>
            </a:r>
            <a:endParaRPr lang="en-US" sz="1100" dirty="0"/>
          </a:p>
          <a:p>
            <a:endParaRPr lang="en-US" sz="1100" dirty="0"/>
          </a:p>
          <a:p>
            <a:pPr lvl="0">
              <a:buClr>
                <a:srgbClr val="797979"/>
              </a:buClr>
            </a:pPr>
            <a:r>
              <a:rPr lang="en-US" sz="1100" b="1" dirty="0">
                <a:solidFill>
                  <a:srgbClr val="CC0000"/>
                </a:solidFill>
                <a:sym typeface="Open Sans"/>
              </a:rPr>
              <a:t>Yan Li, Ph.D.	</a:t>
            </a:r>
          </a:p>
          <a:p>
            <a:pPr lvl="0">
              <a:buClr>
                <a:srgbClr val="797979"/>
              </a:buClr>
            </a:pPr>
            <a:r>
              <a:rPr lang="en-US" sz="1100" dirty="0"/>
              <a:t>Director, Office of Research and Development</a:t>
            </a:r>
          </a:p>
          <a:p>
            <a:pPr lvl="0">
              <a:buClr>
                <a:srgbClr val="797979"/>
              </a:buClr>
            </a:pPr>
            <a:r>
              <a:rPr lang="en-US" sz="1100" dirty="0"/>
              <a:t>Mississippi Department of Education </a:t>
            </a:r>
            <a:r>
              <a:rPr lang="en-US" sz="1100" dirty="0">
                <a:hlinkClick r:id="rId6"/>
              </a:rPr>
              <a:t>YLi@mdek12.org</a:t>
            </a:r>
            <a:endParaRPr lang="en-US" sz="1100" dirty="0"/>
          </a:p>
          <a:p>
            <a:endParaRPr lang="en-US" sz="1100" dirty="0"/>
          </a:p>
        </p:txBody>
      </p:sp>
    </p:spTree>
    <p:extLst>
      <p:ext uri="{BB962C8B-B14F-4D97-AF65-F5344CB8AC3E}">
        <p14:creationId xmlns:p14="http://schemas.microsoft.com/office/powerpoint/2010/main" val="139777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en-US" sz="3200" dirty="0"/>
              <a:t>Early Learning Collaboratives</a:t>
            </a:r>
          </a:p>
        </p:txBody>
      </p:sp>
      <p:sp>
        <p:nvSpPr>
          <p:cNvPr id="9" name="Text Placeholder 8"/>
          <p:cNvSpPr>
            <a:spLocks noGrp="1"/>
          </p:cNvSpPr>
          <p:nvPr>
            <p:ph type="body" sz="quarter" idx="15"/>
          </p:nvPr>
        </p:nvSpPr>
        <p:spPr/>
        <p:txBody>
          <a:bodyPr/>
          <a:lstStyle/>
          <a:p>
            <a:r>
              <a:rPr lang="en-US" dirty="0"/>
              <a:t>Mississippi’s Early Learning effort</a:t>
            </a:r>
          </a:p>
        </p:txBody>
      </p:sp>
      <p:sp>
        <p:nvSpPr>
          <p:cNvPr id="3" name="Slide Number Placeholder 2" descr="Page 10"/>
          <p:cNvSpPr>
            <a:spLocks noGrp="1"/>
          </p:cNvSpPr>
          <p:nvPr>
            <p:ph type="sldNum" idx="12"/>
          </p:nvPr>
        </p:nvSpPr>
        <p:spPr/>
        <p:txBody>
          <a:bodyPr/>
          <a:lstStyle/>
          <a:p>
            <a:fld id="{00000000-1234-1234-1234-123412341234}" type="slidenum">
              <a:rPr lang="en" smtClean="0"/>
              <a:pPr/>
              <a:t>10</a:t>
            </a:fld>
            <a:endParaRPr lang="en" dirty="0"/>
          </a:p>
        </p:txBody>
      </p:sp>
      <p:sp>
        <p:nvSpPr>
          <p:cNvPr id="4" name="Title 3" hidden="1">
            <a:extLst>
              <a:ext uri="{FF2B5EF4-FFF2-40B4-BE49-F238E27FC236}">
                <a16:creationId xmlns:a16="http://schemas.microsoft.com/office/drawing/2014/main" id="{63B0DC73-040C-45B7-86C3-776017237867}"/>
              </a:ext>
            </a:extLst>
          </p:cNvPr>
          <p:cNvSpPr>
            <a:spLocks noGrp="1"/>
          </p:cNvSpPr>
          <p:nvPr>
            <p:ph type="title"/>
          </p:nvPr>
        </p:nvSpPr>
        <p:spPr/>
        <p:txBody>
          <a:bodyPr/>
          <a:lstStyle/>
          <a:p>
            <a:r>
              <a:rPr lang="en-US" dirty="0"/>
              <a:t>Early learning</a:t>
            </a:r>
          </a:p>
        </p:txBody>
      </p:sp>
    </p:spTree>
    <p:extLst>
      <p:ext uri="{BB962C8B-B14F-4D97-AF65-F5344CB8AC3E}">
        <p14:creationId xmlns:p14="http://schemas.microsoft.com/office/powerpoint/2010/main" val="2467495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descr="Blue Box with blue text "/>
          <p:cNvSpPr>
            <a:spLocks noGrp="1"/>
          </p:cNvSpPr>
          <p:nvPr>
            <p:ph type="body" sz="quarter" idx="13"/>
          </p:nvPr>
        </p:nvSpPr>
        <p:spPr/>
        <p:txBody>
          <a:bodyPr/>
          <a:lstStyle/>
          <a:p>
            <a:pPr lvl="0">
              <a:buClr>
                <a:srgbClr val="797979"/>
              </a:buClr>
            </a:pPr>
            <a:r>
              <a:rPr lang="en-US" sz="2400" dirty="0">
                <a:solidFill>
                  <a:srgbClr val="1071BD"/>
                </a:solidFill>
              </a:rPr>
              <a:t>MS Early Learning Collaborative (ELC) Act 2013</a:t>
            </a:r>
          </a:p>
        </p:txBody>
      </p:sp>
      <p:sp>
        <p:nvSpPr>
          <p:cNvPr id="7" name="Text Placeholder 6" descr="Bulleted List with text reading What is Mississippi’s Early Learning Collaboratives?&#10;The Early Learning Collaborative Act of 2013, which become law on April 18, 2013, establishes Mississippi’s first state-funded, voluntary Pre-K program on a phased-in basis.&#10;Provide funding (competitive basis) to local communities to establish, expand, support and facilitate the successful implementation of quality early childhood education and development services.&#10;The state provides $2150 per full-time child enrolled. All state dollars must be matched on a 1:1 basis at the local level to make the total investment for each child enrolled in ELC $4300.&#10;"/>
          <p:cNvSpPr>
            <a:spLocks noGrp="1"/>
          </p:cNvSpPr>
          <p:nvPr>
            <p:ph type="body" sz="quarter" idx="14"/>
          </p:nvPr>
        </p:nvSpPr>
        <p:spPr>
          <a:xfrm>
            <a:off x="415636" y="1152525"/>
            <a:ext cx="7365077" cy="3217863"/>
          </a:xfrm>
        </p:spPr>
        <p:txBody>
          <a:bodyPr/>
          <a:lstStyle/>
          <a:p>
            <a:pPr marL="0" lvl="0" indent="0">
              <a:buClr>
                <a:srgbClr val="797979"/>
              </a:buClr>
              <a:buNone/>
            </a:pPr>
            <a:r>
              <a:rPr lang="en-US" dirty="0">
                <a:solidFill>
                  <a:srgbClr val="78909C">
                    <a:lumMod val="50000"/>
                  </a:srgbClr>
                </a:solidFill>
              </a:rPr>
              <a:t>What is Mississippi’s Early Learning Collaboratives?</a:t>
            </a:r>
          </a:p>
          <a:p>
            <a:pPr lvl="0">
              <a:buClr>
                <a:srgbClr val="797979"/>
              </a:buClr>
            </a:pPr>
            <a:r>
              <a:rPr lang="en-US" sz="1600" dirty="0">
                <a:solidFill>
                  <a:srgbClr val="78909C">
                    <a:lumMod val="50000"/>
                  </a:srgbClr>
                </a:solidFill>
              </a:rPr>
              <a:t>The Early Learning Collaborative Act of 2013, which become law on April 18, 2013, establishes Mississippi’s first state-funded, voluntary Pre-K program on a phased-in basis.</a:t>
            </a:r>
          </a:p>
          <a:p>
            <a:pPr lvl="0">
              <a:buClr>
                <a:srgbClr val="797979"/>
              </a:buClr>
            </a:pPr>
            <a:r>
              <a:rPr lang="en-US" sz="1600" dirty="0">
                <a:solidFill>
                  <a:srgbClr val="78909C">
                    <a:lumMod val="50000"/>
                  </a:srgbClr>
                </a:solidFill>
              </a:rPr>
              <a:t>Provide funding (competitive basis) to local communities to establish, expand, support and facilitate the successful implementation of quality early childhood education and development services.</a:t>
            </a:r>
          </a:p>
          <a:p>
            <a:pPr lvl="0">
              <a:buClr>
                <a:srgbClr val="797979"/>
              </a:buClr>
            </a:pPr>
            <a:r>
              <a:rPr lang="en-US" sz="1600" dirty="0">
                <a:solidFill>
                  <a:srgbClr val="78909C">
                    <a:lumMod val="50000"/>
                  </a:srgbClr>
                </a:solidFill>
              </a:rPr>
              <a:t>The state provides $2150 per full-time child enrolled. All state dollars must be matched on a 1:1 basis at the local level to make the total investment for each child enrolled in ELC $4300.</a:t>
            </a:r>
          </a:p>
        </p:txBody>
      </p:sp>
      <p:sp>
        <p:nvSpPr>
          <p:cNvPr id="4" name="Slide Number Placeholder 3"/>
          <p:cNvSpPr>
            <a:spLocks noGrp="1"/>
          </p:cNvSpPr>
          <p:nvPr>
            <p:ph type="sldNum" idx="12"/>
          </p:nvPr>
        </p:nvSpPr>
        <p:spPr/>
        <p:txBody>
          <a:bodyPr/>
          <a:lstStyle/>
          <a:p>
            <a:fld id="{00000000-1234-1234-1234-123412341234}" type="slidenum">
              <a:rPr lang="en" smtClean="0"/>
              <a:pPr/>
              <a:t>11</a:t>
            </a:fld>
            <a:endParaRPr lang="en" dirty="0"/>
          </a:p>
        </p:txBody>
      </p:sp>
      <p:sp>
        <p:nvSpPr>
          <p:cNvPr id="8" name="Title 7" hidden="1">
            <a:extLst>
              <a:ext uri="{FF2B5EF4-FFF2-40B4-BE49-F238E27FC236}">
                <a16:creationId xmlns:a16="http://schemas.microsoft.com/office/drawing/2014/main" id="{2261A256-37F3-4C24-91FE-9CEE6788C1AF}"/>
              </a:ext>
            </a:extLst>
          </p:cNvPr>
          <p:cNvSpPr>
            <a:spLocks noGrp="1"/>
          </p:cNvSpPr>
          <p:nvPr>
            <p:ph type="title"/>
          </p:nvPr>
        </p:nvSpPr>
        <p:spPr/>
        <p:txBody>
          <a:bodyPr/>
          <a:lstStyle/>
          <a:p>
            <a:r>
              <a:rPr lang="en-US" dirty="0"/>
              <a:t>Act 2013</a:t>
            </a:r>
          </a:p>
        </p:txBody>
      </p:sp>
    </p:spTree>
    <p:extLst>
      <p:ext uri="{BB962C8B-B14F-4D97-AF65-F5344CB8AC3E}">
        <p14:creationId xmlns:p14="http://schemas.microsoft.com/office/powerpoint/2010/main" val="2917007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C8148F0A-6A00-4DD6-9B37-6B6FA3F5730A}"/>
              </a:ext>
            </a:extLst>
          </p:cNvPr>
          <p:cNvSpPr>
            <a:spLocks noGrp="1"/>
          </p:cNvSpPr>
          <p:nvPr>
            <p:ph type="title"/>
          </p:nvPr>
        </p:nvSpPr>
        <p:spPr/>
        <p:txBody>
          <a:bodyPr/>
          <a:lstStyle/>
          <a:p>
            <a:r>
              <a:rPr lang="en-US" dirty="0"/>
              <a:t>ELCs</a:t>
            </a:r>
          </a:p>
        </p:txBody>
      </p:sp>
      <p:sp>
        <p:nvSpPr>
          <p:cNvPr id="2" name="Text Placeholder 1" descr="Blue Text reading MS Early Learning Collaboratives&#10;">
            <a:extLst>
              <a:ext uri="{FF2B5EF4-FFF2-40B4-BE49-F238E27FC236}">
                <a16:creationId xmlns:a16="http://schemas.microsoft.com/office/drawing/2014/main" id="{45DD590C-4E57-4D26-B1FC-78DD7B8E1F8A}"/>
              </a:ext>
            </a:extLst>
          </p:cNvPr>
          <p:cNvSpPr>
            <a:spLocks noGrp="1"/>
          </p:cNvSpPr>
          <p:nvPr>
            <p:ph type="body" sz="quarter" idx="13"/>
          </p:nvPr>
        </p:nvSpPr>
        <p:spPr/>
        <p:txBody>
          <a:bodyPr/>
          <a:lstStyle/>
          <a:p>
            <a:r>
              <a:rPr lang="en-US" sz="2400" dirty="0">
                <a:solidFill>
                  <a:srgbClr val="1071BD"/>
                </a:solidFill>
              </a:rPr>
              <a:t>MS Early Learning Collaboratives</a:t>
            </a:r>
            <a:endParaRPr lang="en-US" dirty="0"/>
          </a:p>
        </p:txBody>
      </p:sp>
      <p:sp>
        <p:nvSpPr>
          <p:cNvPr id="8" name="TextBox 7" descr="Bulleted List with black text Public schools&#10;&#10;Head Start&#10;&#10;Private agencies (i.e. child care centers or non-profit organizations)&#10;&#10;Faith-based centers&#10;&#10;&#10;The majority of the ELCs are led by school districts, but some are led by nonprofit organizations. A few ELCs include multiple school districts.&#10;">
            <a:extLst>
              <a:ext uri="{FF2B5EF4-FFF2-40B4-BE49-F238E27FC236}">
                <a16:creationId xmlns:a16="http://schemas.microsoft.com/office/drawing/2014/main" id="{952556E0-5FC4-46B8-89DF-0E5F2E558BA0}"/>
              </a:ext>
            </a:extLst>
          </p:cNvPr>
          <p:cNvSpPr txBox="1"/>
          <p:nvPr/>
        </p:nvSpPr>
        <p:spPr>
          <a:xfrm>
            <a:off x="308121" y="783779"/>
            <a:ext cx="2694505" cy="3816429"/>
          </a:xfrm>
          <a:prstGeom prst="rect">
            <a:avLst/>
          </a:prstGeom>
          <a:noFill/>
        </p:spPr>
        <p:txBody>
          <a:bodyPr wrap="square" rtlCol="0">
            <a:spAutoFit/>
          </a:bodyPr>
          <a:lstStyle/>
          <a:p>
            <a:pPr marL="285750" indent="-285750">
              <a:buFont typeface="Arial" panose="020B0604020202020204" pitchFamily="34" charset="0"/>
              <a:buChar char="•"/>
            </a:pPr>
            <a:r>
              <a:rPr lang="en-US" sz="1600" dirty="0"/>
              <a:t>Public schools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Head Start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Private agencies (i.e. child care centers or non-profit organizations)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Faith-based centers</a:t>
            </a:r>
          </a:p>
          <a:p>
            <a:pPr marL="285750" indent="-285750">
              <a:buFont typeface="Arial" panose="020B0604020202020204" pitchFamily="34" charset="0"/>
              <a:buChar char="•"/>
            </a:pPr>
            <a:endParaRPr lang="en-US" dirty="0"/>
          </a:p>
          <a:p>
            <a:endParaRPr lang="en-US" dirty="0"/>
          </a:p>
          <a:p>
            <a:r>
              <a:rPr lang="en-US" dirty="0"/>
              <a:t>The majority of the ELCs are led by school districts, but some are led by nonprofit organizations. A few ELCs include multiple school districts.</a:t>
            </a:r>
          </a:p>
        </p:txBody>
      </p:sp>
      <p:graphicFrame>
        <p:nvGraphicFramePr>
          <p:cNvPr id="6" name="Diagram 5" descr="Mississippi's Early Learning Collaboratives program is comprised at a minimum of a public school district and a local Head Start. The public school takes the role of lead partner if no other qualifying lead partner is selected. The lead partner serves as the fiscal agent for the collaborative and disburses awarded funds. The lead partner facilitates a professional learning community for the teachers and leads the collaborative. The lead partner ensures that the collaborative adopts and implements curriculum and assessments that align with the comprehensive early learning standards." title="Mississippi Early Learning Collaboratives Key Components">
            <a:extLst>
              <a:ext uri="{FF2B5EF4-FFF2-40B4-BE49-F238E27FC236}">
                <a16:creationId xmlns:a16="http://schemas.microsoft.com/office/drawing/2014/main" id="{7C7D3D19-F470-4057-985D-057B3D3AC683}"/>
              </a:ext>
            </a:extLst>
          </p:cNvPr>
          <p:cNvGraphicFramePr/>
          <p:nvPr>
            <p:extLst>
              <p:ext uri="{D42A27DB-BD31-4B8C-83A1-F6EECF244321}">
                <p14:modId xmlns:p14="http://schemas.microsoft.com/office/powerpoint/2010/main" val="3210249261"/>
              </p:ext>
            </p:extLst>
          </p:nvPr>
        </p:nvGraphicFramePr>
        <p:xfrm>
          <a:off x="2917768" y="695873"/>
          <a:ext cx="5777346" cy="4344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578E60DA-1E49-409E-BC13-2845D3CC8C0C}"/>
              </a:ext>
            </a:extLst>
          </p:cNvPr>
          <p:cNvSpPr txBox="1"/>
          <p:nvPr/>
        </p:nvSpPr>
        <p:spPr>
          <a:xfrm>
            <a:off x="7207987" y="4609757"/>
            <a:ext cx="1547446" cy="430887"/>
          </a:xfrm>
          <a:prstGeom prst="rect">
            <a:avLst/>
          </a:prstGeom>
          <a:noFill/>
        </p:spPr>
        <p:txBody>
          <a:bodyPr wrap="square" rtlCol="0">
            <a:spAutoFit/>
          </a:bodyPr>
          <a:lstStyle/>
          <a:p>
            <a:pPr algn="r"/>
            <a:r>
              <a:rPr lang="en-US" sz="1100" dirty="0"/>
              <a:t>For more information:</a:t>
            </a:r>
          </a:p>
          <a:p>
            <a:pPr algn="r"/>
            <a:r>
              <a:rPr lang="en-US" sz="1100" dirty="0">
                <a:hlinkClick r:id="rId8"/>
              </a:rPr>
              <a:t>Early Childhood</a:t>
            </a:r>
            <a:endParaRPr lang="en-US" sz="1100" dirty="0"/>
          </a:p>
        </p:txBody>
      </p:sp>
      <p:sp>
        <p:nvSpPr>
          <p:cNvPr id="4" name="Slide Number Placeholder 3" descr="Page 12">
            <a:extLst>
              <a:ext uri="{FF2B5EF4-FFF2-40B4-BE49-F238E27FC236}">
                <a16:creationId xmlns:a16="http://schemas.microsoft.com/office/drawing/2014/main" id="{7BF6BA39-596A-4C33-B5CF-765872652F1D}"/>
              </a:ext>
            </a:extLst>
          </p:cNvPr>
          <p:cNvSpPr>
            <a:spLocks noGrp="1"/>
          </p:cNvSpPr>
          <p:nvPr>
            <p:ph type="sldNum" idx="12"/>
          </p:nvPr>
        </p:nvSpPr>
        <p:spPr/>
        <p:txBody>
          <a:bodyPr/>
          <a:lstStyle/>
          <a:p>
            <a:fld id="{00000000-1234-1234-1234-123412341234}" type="slidenum">
              <a:rPr lang="en" smtClean="0"/>
              <a:pPr/>
              <a:t>12</a:t>
            </a:fld>
            <a:endParaRPr lang="en" dirty="0"/>
          </a:p>
        </p:txBody>
      </p:sp>
    </p:spTree>
    <p:extLst>
      <p:ext uri="{BB962C8B-B14F-4D97-AF65-F5344CB8AC3E}">
        <p14:creationId xmlns:p14="http://schemas.microsoft.com/office/powerpoint/2010/main" val="306452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F717631C-B4A6-4D24-B6F7-576585A47907}"/>
              </a:ext>
            </a:extLst>
          </p:cNvPr>
          <p:cNvSpPr>
            <a:spLocks noGrp="1"/>
          </p:cNvSpPr>
          <p:nvPr>
            <p:ph type="title"/>
          </p:nvPr>
        </p:nvSpPr>
        <p:spPr/>
        <p:txBody>
          <a:bodyPr/>
          <a:lstStyle/>
          <a:p>
            <a:r>
              <a:rPr lang="en-US" dirty="0"/>
              <a:t>Facts</a:t>
            </a:r>
          </a:p>
        </p:txBody>
      </p:sp>
      <p:sp>
        <p:nvSpPr>
          <p:cNvPr id="2" name="Text Placeholder 1"/>
          <p:cNvSpPr>
            <a:spLocks noGrp="1"/>
          </p:cNvSpPr>
          <p:nvPr>
            <p:ph type="body" sz="quarter" idx="13"/>
          </p:nvPr>
        </p:nvSpPr>
        <p:spPr/>
        <p:txBody>
          <a:bodyPr/>
          <a:lstStyle/>
          <a:p>
            <a:r>
              <a:rPr lang="en-US" sz="2000" dirty="0">
                <a:solidFill>
                  <a:srgbClr val="1071BD"/>
                </a:solidFill>
              </a:rPr>
              <a:t>MS Early Learning Collaboratives – Facts</a:t>
            </a:r>
            <a:endParaRPr lang="en-US" sz="2000" dirty="0"/>
          </a:p>
        </p:txBody>
      </p:sp>
      <p:sp>
        <p:nvSpPr>
          <p:cNvPr id="6" name="TextBox 5" descr="Bulleted List with Text">
            <a:extLst>
              <a:ext uri="{FF2B5EF4-FFF2-40B4-BE49-F238E27FC236}">
                <a16:creationId xmlns:a16="http://schemas.microsoft.com/office/drawing/2014/main" id="{B0810A34-EB56-4E71-AE09-5AD360B4996D}"/>
              </a:ext>
            </a:extLst>
          </p:cNvPr>
          <p:cNvSpPr txBox="1"/>
          <p:nvPr/>
        </p:nvSpPr>
        <p:spPr>
          <a:xfrm>
            <a:off x="605993" y="742295"/>
            <a:ext cx="3966007" cy="4401205"/>
          </a:xfrm>
          <a:prstGeom prst="rect">
            <a:avLst/>
          </a:prstGeom>
          <a:noFill/>
        </p:spPr>
        <p:txBody>
          <a:bodyPr wrap="square" rtlCol="0">
            <a:spAutoFit/>
          </a:bodyPr>
          <a:lstStyle/>
          <a:p>
            <a:r>
              <a:rPr lang="en-US" b="1" dirty="0"/>
              <a:t>School Year 2016-2017:</a:t>
            </a:r>
          </a:p>
          <a:p>
            <a:pPr marL="285750" indent="-285750">
              <a:buFont typeface="Arial" panose="020B0604020202020204" pitchFamily="34" charset="0"/>
              <a:buChar char="•"/>
            </a:pPr>
            <a:r>
              <a:rPr lang="en-US" dirty="0"/>
              <a:t>14 out of 144 school districts</a:t>
            </a:r>
          </a:p>
          <a:p>
            <a:pPr marL="285750" indent="-285750">
              <a:buFont typeface="Arial" panose="020B0604020202020204" pitchFamily="34" charset="0"/>
              <a:buChar char="•"/>
            </a:pPr>
            <a:r>
              <a:rPr lang="en-US" dirty="0"/>
              <a:t>11 out of 82 counties in the state</a:t>
            </a:r>
          </a:p>
          <a:p>
            <a:pPr marL="285750" indent="-285750">
              <a:buFont typeface="Arial" panose="020B0604020202020204" pitchFamily="34" charset="0"/>
              <a:buChar char="•"/>
            </a:pPr>
            <a:r>
              <a:rPr lang="en-US" dirty="0"/>
              <a:t>All of the ELCs have Head Start partners</a:t>
            </a:r>
          </a:p>
          <a:p>
            <a:pPr marL="285750" indent="-285750">
              <a:buFont typeface="Arial" panose="020B0604020202020204" pitchFamily="34" charset="0"/>
              <a:buChar char="•"/>
            </a:pPr>
            <a:r>
              <a:rPr lang="en-US" dirty="0"/>
              <a:t>Total number of children 1642 (717 in public schools, 837 in Head Start, others in other settings)</a:t>
            </a:r>
          </a:p>
          <a:p>
            <a:pPr marL="285750" indent="-285750">
              <a:buFont typeface="Arial" panose="020B0604020202020204" pitchFamily="34" charset="0"/>
              <a:buChar char="•"/>
            </a:pPr>
            <a:r>
              <a:rPr lang="en-US" dirty="0"/>
              <a:t>Total fiscal year spending $9,576,610 (Amount of total from state sources $4,000,000, amount of total from required local sources $4,000,000, and amount from non-required local sources $1,576,610).</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Mississippi Early Learning Standards for Classrooms Serving Four-Year-Old Children</a:t>
            </a:r>
          </a:p>
          <a:p>
            <a:pPr marL="285750" indent="-285750">
              <a:buFont typeface="Arial" panose="020B0604020202020204" pitchFamily="34" charset="0"/>
              <a:buChar char="•"/>
            </a:pPr>
            <a:r>
              <a:rPr lang="en-US" u="sng" dirty="0"/>
              <a:t>One of the only five </a:t>
            </a:r>
            <a:r>
              <a:rPr lang="en-US" dirty="0"/>
              <a:t>states meeting the majority of NIEER’s quality standards </a:t>
            </a:r>
            <a:r>
              <a:rPr lang="en-US" u="sng" dirty="0"/>
              <a:t>three years</a:t>
            </a:r>
            <a:r>
              <a:rPr lang="en-US" dirty="0"/>
              <a:t> in a row.</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pic>
        <p:nvPicPr>
          <p:cNvPr id="4" name="Content Placeholder 4" descr="A map of Mississippi Location of Early Learning Collaboratives and Non-Early Learning Collaboratives Public Pre-K School Districts.&#10;&#10;The Early Learning Collaboratives Public Pre-K School Districts are distributed primarily in the northeast, the northwest, and the southeast."/>
          <p:cNvPicPr>
            <a:picLocks noChangeAspect="1"/>
          </p:cNvPicPr>
          <p:nvPr/>
        </p:nvPicPr>
        <p:blipFill>
          <a:blip r:embed="rId3"/>
          <a:stretch>
            <a:fillRect/>
          </a:stretch>
        </p:blipFill>
        <p:spPr>
          <a:xfrm>
            <a:off x="4515075" y="653680"/>
            <a:ext cx="3966007" cy="3810255"/>
          </a:xfrm>
          <a:prstGeom prst="rect">
            <a:avLst/>
          </a:prstGeom>
        </p:spPr>
      </p:pic>
      <p:sp>
        <p:nvSpPr>
          <p:cNvPr id="5" name="Rectangle 4">
            <a:extLst>
              <a:ext uri="{FF2B5EF4-FFF2-40B4-BE49-F238E27FC236}">
                <a16:creationId xmlns:a16="http://schemas.microsoft.com/office/drawing/2014/main" id="{38C1A0D0-D98B-4AA5-834F-CCBDB7EF1306}"/>
              </a:ext>
            </a:extLst>
          </p:cNvPr>
          <p:cNvSpPr/>
          <p:nvPr/>
        </p:nvSpPr>
        <p:spPr>
          <a:xfrm>
            <a:off x="5118475" y="4489820"/>
            <a:ext cx="2935278" cy="523220"/>
          </a:xfrm>
          <a:prstGeom prst="rect">
            <a:avLst/>
          </a:prstGeom>
        </p:spPr>
        <p:txBody>
          <a:bodyPr wrap="square">
            <a:spAutoFit/>
          </a:bodyPr>
          <a:lstStyle/>
          <a:p>
            <a:r>
              <a:rPr lang="en-US" dirty="0"/>
              <a:t>Location of ELC and Non-ELC Public Pre-K School Districts</a:t>
            </a:r>
          </a:p>
        </p:txBody>
      </p:sp>
      <p:sp>
        <p:nvSpPr>
          <p:cNvPr id="3" name="Slide Number Placeholder 2"/>
          <p:cNvSpPr>
            <a:spLocks noGrp="1"/>
          </p:cNvSpPr>
          <p:nvPr>
            <p:ph type="sldNum" idx="12"/>
          </p:nvPr>
        </p:nvSpPr>
        <p:spPr/>
        <p:txBody>
          <a:bodyPr/>
          <a:lstStyle/>
          <a:p>
            <a:fld id="{00000000-1234-1234-1234-123412341234}" type="slidenum">
              <a:rPr lang="en" smtClean="0"/>
              <a:pPr/>
              <a:t>13</a:t>
            </a:fld>
            <a:endParaRPr lang="en" dirty="0"/>
          </a:p>
        </p:txBody>
      </p:sp>
    </p:spTree>
    <p:extLst>
      <p:ext uri="{BB962C8B-B14F-4D97-AF65-F5344CB8AC3E}">
        <p14:creationId xmlns:p14="http://schemas.microsoft.com/office/powerpoint/2010/main" val="378856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descr="Blue Box with White Text Research Study&#10;"/>
          <p:cNvSpPr>
            <a:spLocks noGrp="1"/>
          </p:cNvSpPr>
          <p:nvPr>
            <p:ph type="body" sz="quarter" idx="13"/>
          </p:nvPr>
        </p:nvSpPr>
        <p:spPr/>
        <p:txBody>
          <a:bodyPr/>
          <a:lstStyle/>
          <a:p>
            <a:r>
              <a:rPr lang="en-US" sz="2800" dirty="0"/>
              <a:t>Research Study</a:t>
            </a:r>
          </a:p>
        </p:txBody>
      </p:sp>
      <p:sp>
        <p:nvSpPr>
          <p:cNvPr id="9" name="Text Placeholder 8"/>
          <p:cNvSpPr>
            <a:spLocks noGrp="1"/>
          </p:cNvSpPr>
          <p:nvPr>
            <p:ph type="body" sz="quarter" idx="15"/>
          </p:nvPr>
        </p:nvSpPr>
        <p:spPr>
          <a:xfrm>
            <a:off x="401638" y="2878138"/>
            <a:ext cx="4678362" cy="1186786"/>
          </a:xfrm>
        </p:spPr>
        <p:txBody>
          <a:bodyPr/>
          <a:lstStyle/>
          <a:p>
            <a:r>
              <a:rPr lang="en-US" sz="1600" dirty="0"/>
              <a:t>Impact of Pre-Kindergarten Programs on Student Performance in Early Schooling in the State of Mississippi</a:t>
            </a:r>
          </a:p>
          <a:p>
            <a:endParaRPr lang="en-US" sz="1800" dirty="0"/>
          </a:p>
        </p:txBody>
      </p:sp>
      <p:sp>
        <p:nvSpPr>
          <p:cNvPr id="3" name="Slide Number Placeholder 2"/>
          <p:cNvSpPr>
            <a:spLocks noGrp="1"/>
          </p:cNvSpPr>
          <p:nvPr>
            <p:ph type="sldNum" idx="12"/>
          </p:nvPr>
        </p:nvSpPr>
        <p:spPr/>
        <p:txBody>
          <a:bodyPr/>
          <a:lstStyle/>
          <a:p>
            <a:fld id="{00000000-1234-1234-1234-123412341234}" type="slidenum">
              <a:rPr lang="en" smtClean="0"/>
              <a:pPr/>
              <a:t>14</a:t>
            </a:fld>
            <a:endParaRPr lang="en" dirty="0"/>
          </a:p>
        </p:txBody>
      </p:sp>
      <p:sp>
        <p:nvSpPr>
          <p:cNvPr id="2" name="Title 1" hidden="1">
            <a:extLst>
              <a:ext uri="{FF2B5EF4-FFF2-40B4-BE49-F238E27FC236}">
                <a16:creationId xmlns:a16="http://schemas.microsoft.com/office/drawing/2014/main" id="{3E412BBA-DA7B-4E3C-AB64-7F7A16CED82A}"/>
              </a:ext>
            </a:extLst>
          </p:cNvPr>
          <p:cNvSpPr>
            <a:spLocks noGrp="1"/>
          </p:cNvSpPr>
          <p:nvPr>
            <p:ph type="title"/>
          </p:nvPr>
        </p:nvSpPr>
        <p:spPr/>
        <p:txBody>
          <a:bodyPr/>
          <a:lstStyle/>
          <a:p>
            <a:r>
              <a:rPr lang="en-US" dirty="0"/>
              <a:t>Research Study</a:t>
            </a:r>
          </a:p>
        </p:txBody>
      </p:sp>
    </p:spTree>
    <p:extLst>
      <p:ext uri="{BB962C8B-B14F-4D97-AF65-F5344CB8AC3E}">
        <p14:creationId xmlns:p14="http://schemas.microsoft.com/office/powerpoint/2010/main" val="638185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Blue Box with Blue text"/>
          <p:cNvSpPr>
            <a:spLocks noGrp="1"/>
          </p:cNvSpPr>
          <p:nvPr>
            <p:ph type="body" sz="quarter" idx="13"/>
          </p:nvPr>
        </p:nvSpPr>
        <p:spPr/>
        <p:txBody>
          <a:bodyPr/>
          <a:lstStyle/>
          <a:p>
            <a:r>
              <a:rPr lang="en-US" sz="2400" dirty="0"/>
              <a:t>MDE’s Research Capacity</a:t>
            </a:r>
          </a:p>
        </p:txBody>
      </p:sp>
      <p:sp>
        <p:nvSpPr>
          <p:cNvPr id="3" name="Text Placeholder 2" descr="Text box with Office of Research and Analytics&#10;The Office of Research and Analytics (ORA) is committed to producing objective and accurate research and analytics. It transforms data into insights that inform the decision-making of the MDE leadership. ORA supports the broader mission of Mississippi State Board of Education strategic plan, to improve student achievement, and opportunities throughout Mississippi’s education system.&#10;"/>
          <p:cNvSpPr>
            <a:spLocks noGrp="1"/>
          </p:cNvSpPr>
          <p:nvPr>
            <p:ph type="body" sz="quarter" idx="14"/>
          </p:nvPr>
        </p:nvSpPr>
        <p:spPr>
          <a:xfrm>
            <a:off x="415636" y="1152525"/>
            <a:ext cx="7897091" cy="3217863"/>
          </a:xfrm>
        </p:spPr>
        <p:txBody>
          <a:bodyPr/>
          <a:lstStyle/>
          <a:p>
            <a:pPr marL="0" indent="0">
              <a:buNone/>
            </a:pPr>
            <a:r>
              <a:rPr lang="en-US" dirty="0"/>
              <a:t>Office of Research and Development</a:t>
            </a:r>
          </a:p>
          <a:p>
            <a:pPr marL="0" indent="0">
              <a:buNone/>
            </a:pPr>
            <a:endParaRPr lang="en-US" dirty="0"/>
          </a:p>
          <a:p>
            <a:pPr marL="0" indent="0">
              <a:buNone/>
            </a:pPr>
            <a:r>
              <a:rPr lang="en-US" sz="1600" dirty="0"/>
              <a:t>The Office of Research and Development (ORD) is committed to producing objective and accurate research and analytics. It transforms data into insights that inform the decision-making of the MDE leadership. ORD supports the broader mission of Mississippi State Board of Education strategic plan, to improve student achievement, and opportunities throughout Mississippi’s education system.</a:t>
            </a:r>
          </a:p>
        </p:txBody>
      </p:sp>
      <p:sp>
        <p:nvSpPr>
          <p:cNvPr id="4" name="Slide Number Placeholder 3" descr="Page 15"/>
          <p:cNvSpPr>
            <a:spLocks noGrp="1"/>
          </p:cNvSpPr>
          <p:nvPr>
            <p:ph type="sldNum" idx="12"/>
          </p:nvPr>
        </p:nvSpPr>
        <p:spPr/>
        <p:txBody>
          <a:bodyPr/>
          <a:lstStyle/>
          <a:p>
            <a:fld id="{00000000-1234-1234-1234-123412341234}" type="slidenum">
              <a:rPr lang="en" smtClean="0"/>
              <a:pPr/>
              <a:t>15</a:t>
            </a:fld>
            <a:endParaRPr lang="en" dirty="0"/>
          </a:p>
        </p:txBody>
      </p:sp>
      <p:sp>
        <p:nvSpPr>
          <p:cNvPr id="5" name="Title 4" hidden="1">
            <a:extLst>
              <a:ext uri="{FF2B5EF4-FFF2-40B4-BE49-F238E27FC236}">
                <a16:creationId xmlns:a16="http://schemas.microsoft.com/office/drawing/2014/main" id="{FF37551C-1DF7-4AF7-98A5-7583B5636799}"/>
              </a:ext>
            </a:extLst>
          </p:cNvPr>
          <p:cNvSpPr>
            <a:spLocks noGrp="1"/>
          </p:cNvSpPr>
          <p:nvPr>
            <p:ph type="title"/>
          </p:nvPr>
        </p:nvSpPr>
        <p:spPr/>
        <p:txBody>
          <a:bodyPr/>
          <a:lstStyle/>
          <a:p>
            <a:r>
              <a:rPr lang="en-US" dirty="0"/>
              <a:t>Capacity</a:t>
            </a:r>
          </a:p>
        </p:txBody>
      </p:sp>
    </p:spTree>
    <p:extLst>
      <p:ext uri="{BB962C8B-B14F-4D97-AF65-F5344CB8AC3E}">
        <p14:creationId xmlns:p14="http://schemas.microsoft.com/office/powerpoint/2010/main" val="1641534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509CA468-4D47-4C5E-8BB1-197D8762E198}"/>
              </a:ext>
            </a:extLst>
          </p:cNvPr>
          <p:cNvSpPr>
            <a:spLocks noGrp="1"/>
          </p:cNvSpPr>
          <p:nvPr>
            <p:ph type="title"/>
          </p:nvPr>
        </p:nvSpPr>
        <p:spPr/>
        <p:txBody>
          <a:bodyPr/>
          <a:lstStyle/>
          <a:p>
            <a:r>
              <a:rPr lang="en-US" dirty="0"/>
              <a:t>Alignment</a:t>
            </a:r>
          </a:p>
        </p:txBody>
      </p:sp>
      <p:sp>
        <p:nvSpPr>
          <p:cNvPr id="2" name="Text Placeholder 1" descr="Blue Box with dark blue text spelling Research Motivation: Alignment with MDE Research Framework&#10;"/>
          <p:cNvSpPr>
            <a:spLocks noGrp="1"/>
          </p:cNvSpPr>
          <p:nvPr>
            <p:ph type="body" sz="quarter" idx="13"/>
          </p:nvPr>
        </p:nvSpPr>
        <p:spPr/>
        <p:txBody>
          <a:bodyPr/>
          <a:lstStyle/>
          <a:p>
            <a:r>
              <a:rPr lang="en-US" sz="2000" dirty="0"/>
              <a:t>Research Motivation: Alignment with MDE Research Framework</a:t>
            </a:r>
          </a:p>
        </p:txBody>
      </p:sp>
      <p:pic>
        <p:nvPicPr>
          <p:cNvPr id="5" name="Picture 4" descr="A color chart of Mississippi Department of Education Dynamic Research Framework with yellow, blue, pink and green indicators.&#10;The MDE’s Research Framework includes three major components: the dimension, the indicator, and the change instrument. The Framework is not static, and it will evolve over time to remain aligned with changes in factors that impact the public education system."/>
          <p:cNvPicPr/>
          <p:nvPr/>
        </p:nvPicPr>
        <p:blipFill>
          <a:blip r:embed="rId3"/>
          <a:stretch>
            <a:fillRect/>
          </a:stretch>
        </p:blipFill>
        <p:spPr>
          <a:xfrm>
            <a:off x="1173224" y="847583"/>
            <a:ext cx="6131155" cy="4195143"/>
          </a:xfrm>
          <a:prstGeom prst="rect">
            <a:avLst/>
          </a:prstGeom>
        </p:spPr>
      </p:pic>
      <p:sp>
        <p:nvSpPr>
          <p:cNvPr id="4" name="Slide Number Placeholder 3"/>
          <p:cNvSpPr>
            <a:spLocks noGrp="1"/>
          </p:cNvSpPr>
          <p:nvPr>
            <p:ph type="sldNum" idx="12"/>
          </p:nvPr>
        </p:nvSpPr>
        <p:spPr/>
        <p:txBody>
          <a:bodyPr/>
          <a:lstStyle/>
          <a:p>
            <a:fld id="{00000000-1234-1234-1234-123412341234}" type="slidenum">
              <a:rPr lang="en" smtClean="0"/>
              <a:pPr/>
              <a:t>16</a:t>
            </a:fld>
            <a:endParaRPr lang="en" dirty="0"/>
          </a:p>
        </p:txBody>
      </p:sp>
    </p:spTree>
    <p:extLst>
      <p:ext uri="{BB962C8B-B14F-4D97-AF65-F5344CB8AC3E}">
        <p14:creationId xmlns:p14="http://schemas.microsoft.com/office/powerpoint/2010/main" val="2515485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Blue Text Box with dark blue text spelling Research Questions&#10;"/>
          <p:cNvSpPr>
            <a:spLocks noGrp="1"/>
          </p:cNvSpPr>
          <p:nvPr>
            <p:ph type="body" sz="quarter" idx="13"/>
          </p:nvPr>
        </p:nvSpPr>
        <p:spPr/>
        <p:txBody>
          <a:bodyPr/>
          <a:lstStyle/>
          <a:p>
            <a:r>
              <a:rPr lang="en-US" sz="2400" dirty="0"/>
              <a:t>Research Questions</a:t>
            </a:r>
          </a:p>
        </p:txBody>
      </p:sp>
      <p:sp>
        <p:nvSpPr>
          <p:cNvPr id="3" name="Text Placeholder 2"/>
          <p:cNvSpPr>
            <a:spLocks noGrp="1"/>
          </p:cNvSpPr>
          <p:nvPr>
            <p:ph type="body" sz="quarter" idx="14"/>
          </p:nvPr>
        </p:nvSpPr>
        <p:spPr>
          <a:xfrm>
            <a:off x="415636" y="1152525"/>
            <a:ext cx="7348451" cy="3217863"/>
          </a:xfrm>
        </p:spPr>
        <p:txBody>
          <a:bodyPr/>
          <a:lstStyle/>
          <a:p>
            <a:pPr marL="0" indent="0">
              <a:buNone/>
            </a:pPr>
            <a:r>
              <a:rPr lang="en-US" sz="1600" dirty="0"/>
              <a:t>Does attending an Early Learning Collaborative (ELC) center improve preschoolers’ kindergarten readiness?</a:t>
            </a:r>
          </a:p>
          <a:p>
            <a:pPr>
              <a:buAutoNum type="arabicPeriod"/>
            </a:pPr>
            <a:r>
              <a:rPr lang="en-US" sz="1400" dirty="0"/>
              <a:t>Compare to students enrolled in other public PreK classrooms, how much more (or less) likely will students enrolled in ELCs program be “kindergarten-ready”? </a:t>
            </a:r>
          </a:p>
          <a:p>
            <a:pPr>
              <a:spcAft>
                <a:spcPts val="600"/>
              </a:spcAft>
              <a:buAutoNum type="arabicPeriod"/>
            </a:pPr>
            <a:r>
              <a:rPr lang="en-US" sz="1400" dirty="0"/>
              <a:t>How many more (or less) points will students enrolled in ELCs programs earn on average based on the Kindergarten Readiness assessment results?</a:t>
            </a:r>
          </a:p>
          <a:p>
            <a:pPr marL="0" indent="0">
              <a:spcAft>
                <a:spcPts val="600"/>
              </a:spcAft>
              <a:buNone/>
            </a:pPr>
            <a:endParaRPr lang="en-US" sz="1600" dirty="0"/>
          </a:p>
          <a:p>
            <a:pPr marL="0" indent="0">
              <a:buNone/>
            </a:pPr>
            <a:r>
              <a:rPr lang="en-US" sz="1600" dirty="0"/>
              <a:t>What is the impact of ELCs program on student’s performance over time? Is the impact increasing or decreasing since the program implemented? </a:t>
            </a:r>
          </a:p>
        </p:txBody>
      </p:sp>
      <p:sp>
        <p:nvSpPr>
          <p:cNvPr id="4" name="Slide Number Placeholder 3"/>
          <p:cNvSpPr>
            <a:spLocks noGrp="1"/>
          </p:cNvSpPr>
          <p:nvPr>
            <p:ph type="sldNum" idx="12"/>
          </p:nvPr>
        </p:nvSpPr>
        <p:spPr/>
        <p:txBody>
          <a:bodyPr/>
          <a:lstStyle/>
          <a:p>
            <a:fld id="{00000000-1234-1234-1234-123412341234}" type="slidenum">
              <a:rPr lang="en" smtClean="0"/>
              <a:pPr/>
              <a:t>17</a:t>
            </a:fld>
            <a:endParaRPr lang="en" dirty="0"/>
          </a:p>
        </p:txBody>
      </p:sp>
      <p:sp>
        <p:nvSpPr>
          <p:cNvPr id="5" name="Title 4" hidden="1">
            <a:extLst>
              <a:ext uri="{FF2B5EF4-FFF2-40B4-BE49-F238E27FC236}">
                <a16:creationId xmlns:a16="http://schemas.microsoft.com/office/drawing/2014/main" id="{2F9F828F-7507-42C1-BD91-A0991A8D1888}"/>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272324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Blue text box with darker blue text Measure of Kindergarten Readiness&#10; "/>
          <p:cNvSpPr>
            <a:spLocks noGrp="1"/>
          </p:cNvSpPr>
          <p:nvPr>
            <p:ph type="body" sz="quarter" idx="13"/>
          </p:nvPr>
        </p:nvSpPr>
        <p:spPr/>
        <p:txBody>
          <a:bodyPr/>
          <a:lstStyle/>
          <a:p>
            <a:pPr lvl="0" fontAlgn="base"/>
            <a:r>
              <a:rPr lang="en-US" sz="2400" dirty="0"/>
              <a:t>Measure of Kindergarten Readiness</a:t>
            </a:r>
            <a:endParaRPr lang="en-US" sz="2000" dirty="0"/>
          </a:p>
        </p:txBody>
      </p:sp>
      <p:sp>
        <p:nvSpPr>
          <p:cNvPr id="3" name="Text Placeholder 2" descr="Bulleted list "/>
          <p:cNvSpPr>
            <a:spLocks noGrp="1"/>
          </p:cNvSpPr>
          <p:nvPr>
            <p:ph type="body" sz="quarter" idx="14"/>
          </p:nvPr>
        </p:nvSpPr>
        <p:spPr>
          <a:xfrm>
            <a:off x="415636" y="1152525"/>
            <a:ext cx="7340139" cy="3217863"/>
          </a:xfrm>
        </p:spPr>
        <p:txBody>
          <a:bodyPr/>
          <a:lstStyle/>
          <a:p>
            <a:pPr marL="0" indent="0">
              <a:buNone/>
            </a:pPr>
            <a:r>
              <a:rPr lang="en-US" sz="1800" dirty="0"/>
              <a:t>Kindergarten Readiness Assessment:</a:t>
            </a:r>
          </a:p>
          <a:p>
            <a:r>
              <a:rPr lang="en-US" sz="1800" dirty="0"/>
              <a:t>Administered in fall (pre-test) and spring (post-test)</a:t>
            </a:r>
          </a:p>
          <a:p>
            <a:r>
              <a:rPr lang="en-US" sz="1800" dirty="0"/>
              <a:t>Performance Levels: Early Emergent Reader (lowest), Late Emergent Reader, Transitional Reader, Probable Reader (highest)</a:t>
            </a:r>
          </a:p>
          <a:p>
            <a:r>
              <a:rPr lang="en-US" sz="1800" dirty="0"/>
              <a:t>Scale score</a:t>
            </a:r>
          </a:p>
        </p:txBody>
      </p:sp>
      <p:sp>
        <p:nvSpPr>
          <p:cNvPr id="4" name="Slide Number Placeholder 3"/>
          <p:cNvSpPr>
            <a:spLocks noGrp="1"/>
          </p:cNvSpPr>
          <p:nvPr>
            <p:ph type="sldNum" idx="12"/>
          </p:nvPr>
        </p:nvSpPr>
        <p:spPr/>
        <p:txBody>
          <a:bodyPr/>
          <a:lstStyle/>
          <a:p>
            <a:fld id="{00000000-1234-1234-1234-123412341234}" type="slidenum">
              <a:rPr lang="en" smtClean="0"/>
              <a:pPr/>
              <a:t>18</a:t>
            </a:fld>
            <a:endParaRPr lang="en" dirty="0"/>
          </a:p>
        </p:txBody>
      </p:sp>
      <p:sp>
        <p:nvSpPr>
          <p:cNvPr id="5" name="Title 4" hidden="1">
            <a:extLst>
              <a:ext uri="{FF2B5EF4-FFF2-40B4-BE49-F238E27FC236}">
                <a16:creationId xmlns:a16="http://schemas.microsoft.com/office/drawing/2014/main" id="{4A765C55-BF49-40C5-9EE5-8FF9EFC41B83}"/>
              </a:ext>
            </a:extLst>
          </p:cNvPr>
          <p:cNvSpPr>
            <a:spLocks noGrp="1"/>
          </p:cNvSpPr>
          <p:nvPr>
            <p:ph type="title"/>
          </p:nvPr>
        </p:nvSpPr>
        <p:spPr/>
        <p:txBody>
          <a:bodyPr/>
          <a:lstStyle/>
          <a:p>
            <a:r>
              <a:rPr lang="en-US" dirty="0"/>
              <a:t>Kindergarten</a:t>
            </a:r>
          </a:p>
        </p:txBody>
      </p:sp>
    </p:spTree>
    <p:extLst>
      <p:ext uri="{BB962C8B-B14F-4D97-AF65-F5344CB8AC3E}">
        <p14:creationId xmlns:p14="http://schemas.microsoft.com/office/powerpoint/2010/main" val="3622193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a:extLst>
              <a:ext uri="{FF2B5EF4-FFF2-40B4-BE49-F238E27FC236}">
                <a16:creationId xmlns:a16="http://schemas.microsoft.com/office/drawing/2014/main" id="{BB673FEC-3D7A-437A-A1C4-23981F630047}"/>
              </a:ext>
            </a:extLst>
          </p:cNvPr>
          <p:cNvSpPr>
            <a:spLocks noGrp="1"/>
          </p:cNvSpPr>
          <p:nvPr>
            <p:ph type="title"/>
          </p:nvPr>
        </p:nvSpPr>
        <p:spPr/>
        <p:txBody>
          <a:bodyPr/>
          <a:lstStyle/>
          <a:p>
            <a:r>
              <a:rPr lang="en-US" dirty="0"/>
              <a:t>Data</a:t>
            </a:r>
          </a:p>
        </p:txBody>
      </p:sp>
      <p:sp>
        <p:nvSpPr>
          <p:cNvPr id="2" name="Text Placeholder 1" descr="Blue Box with darker blue text reading data">
            <a:extLst>
              <a:ext uri="{FF2B5EF4-FFF2-40B4-BE49-F238E27FC236}">
                <a16:creationId xmlns:a16="http://schemas.microsoft.com/office/drawing/2014/main" id="{ED14BE23-FEBF-4BA4-B357-B2289F9FC677}"/>
              </a:ext>
            </a:extLst>
          </p:cNvPr>
          <p:cNvSpPr>
            <a:spLocks noGrp="1"/>
          </p:cNvSpPr>
          <p:nvPr>
            <p:ph type="body" sz="quarter" idx="13"/>
          </p:nvPr>
        </p:nvSpPr>
        <p:spPr/>
        <p:txBody>
          <a:bodyPr/>
          <a:lstStyle/>
          <a:p>
            <a:r>
              <a:rPr lang="en-US" sz="2400" dirty="0"/>
              <a:t>Data</a:t>
            </a:r>
          </a:p>
        </p:txBody>
      </p:sp>
      <p:sp>
        <p:nvSpPr>
          <p:cNvPr id="3" name="Text Placeholder 2">
            <a:extLst>
              <a:ext uri="{FF2B5EF4-FFF2-40B4-BE49-F238E27FC236}">
                <a16:creationId xmlns:a16="http://schemas.microsoft.com/office/drawing/2014/main" id="{AE7D25B3-F451-44D5-AFFB-1D75BB23B0A6}"/>
              </a:ext>
            </a:extLst>
          </p:cNvPr>
          <p:cNvSpPr>
            <a:spLocks noGrp="1"/>
          </p:cNvSpPr>
          <p:nvPr>
            <p:ph type="body" sz="quarter" idx="14"/>
          </p:nvPr>
        </p:nvSpPr>
        <p:spPr>
          <a:xfrm>
            <a:off x="424543" y="752957"/>
            <a:ext cx="7688680" cy="1940560"/>
          </a:xfrm>
        </p:spPr>
        <p:txBody>
          <a:bodyPr/>
          <a:lstStyle/>
          <a:p>
            <a:pPr lvl="0" fontAlgn="base">
              <a:spcAft>
                <a:spcPts val="0"/>
              </a:spcAft>
              <a:buClr>
                <a:srgbClr val="797979"/>
              </a:buClr>
            </a:pPr>
            <a:r>
              <a:rPr lang="en-US" sz="1600" b="1" dirty="0">
                <a:solidFill>
                  <a:srgbClr val="78909C">
                    <a:lumMod val="50000"/>
                  </a:srgbClr>
                </a:solidFill>
              </a:rPr>
              <a:t>Analytical Sample: </a:t>
            </a:r>
            <a:r>
              <a:rPr lang="en-US" sz="1600" dirty="0">
                <a:solidFill>
                  <a:srgbClr val="78909C">
                    <a:lumMod val="50000"/>
                  </a:srgbClr>
                </a:solidFill>
              </a:rPr>
              <a:t>Students who attended an ELC Public Pre-K or a non-ELC Public Pre-K, and were twice tested using the Kindergarten Readiness Assessment, during the </a:t>
            </a:r>
            <a:r>
              <a:rPr lang="en-US" sz="1600" u="sng" dirty="0">
                <a:solidFill>
                  <a:srgbClr val="78909C">
                    <a:lumMod val="50000"/>
                  </a:srgbClr>
                </a:solidFill>
              </a:rPr>
              <a:t>2014-2015, 2015-2016, or 2016-2017 </a:t>
            </a:r>
            <a:r>
              <a:rPr lang="en-US" sz="1600" dirty="0">
                <a:solidFill>
                  <a:srgbClr val="78909C">
                    <a:lumMod val="50000"/>
                  </a:srgbClr>
                </a:solidFill>
              </a:rPr>
              <a:t>school years.</a:t>
            </a:r>
          </a:p>
          <a:p>
            <a:pPr lvl="0" fontAlgn="base">
              <a:spcAft>
                <a:spcPts val="0"/>
              </a:spcAft>
              <a:buClr>
                <a:srgbClr val="797979"/>
              </a:buClr>
            </a:pPr>
            <a:r>
              <a:rPr lang="en-US" sz="1600" b="1" dirty="0">
                <a:solidFill>
                  <a:srgbClr val="78909C">
                    <a:lumMod val="50000"/>
                  </a:srgbClr>
                </a:solidFill>
              </a:rPr>
              <a:t>Treatment Group.</a:t>
            </a:r>
            <a:r>
              <a:rPr lang="en-US" sz="1600" dirty="0">
                <a:solidFill>
                  <a:srgbClr val="78909C">
                    <a:lumMod val="50000"/>
                  </a:srgbClr>
                </a:solidFill>
              </a:rPr>
              <a:t> Students who attended an ELC Public Pre-K.</a:t>
            </a:r>
          </a:p>
          <a:p>
            <a:pPr lvl="0" fontAlgn="base">
              <a:spcAft>
                <a:spcPts val="0"/>
              </a:spcAft>
              <a:buClr>
                <a:srgbClr val="797979"/>
              </a:buClr>
            </a:pPr>
            <a:r>
              <a:rPr lang="en-US" sz="1600" b="1" dirty="0">
                <a:solidFill>
                  <a:srgbClr val="78909C">
                    <a:lumMod val="50000"/>
                  </a:srgbClr>
                </a:solidFill>
              </a:rPr>
              <a:t>Comparison Group.</a:t>
            </a:r>
            <a:r>
              <a:rPr lang="en-US" sz="1600" dirty="0">
                <a:solidFill>
                  <a:srgbClr val="78909C">
                    <a:lumMod val="50000"/>
                  </a:srgbClr>
                </a:solidFill>
              </a:rPr>
              <a:t> Students who attended a non-ELC Public Pre-K program, </a:t>
            </a:r>
            <a:r>
              <a:rPr lang="en-US" sz="1600" u="sng" dirty="0">
                <a:solidFill>
                  <a:srgbClr val="78909C">
                    <a:lumMod val="50000"/>
                  </a:srgbClr>
                </a:solidFill>
              </a:rPr>
              <a:t>weighted</a:t>
            </a:r>
            <a:r>
              <a:rPr lang="en-US" sz="1600" dirty="0">
                <a:solidFill>
                  <a:srgbClr val="78909C">
                    <a:lumMod val="50000"/>
                  </a:srgbClr>
                </a:solidFill>
              </a:rPr>
              <a:t> so that their distributions on the following characteristics </a:t>
            </a:r>
            <a:r>
              <a:rPr lang="en-US" sz="1600" u="sng" dirty="0">
                <a:solidFill>
                  <a:srgbClr val="78909C">
                    <a:lumMod val="50000"/>
                  </a:srgbClr>
                </a:solidFill>
              </a:rPr>
              <a:t>match</a:t>
            </a:r>
            <a:r>
              <a:rPr lang="en-US" sz="1600" dirty="0">
                <a:solidFill>
                  <a:srgbClr val="78909C">
                    <a:lumMod val="50000"/>
                  </a:srgbClr>
                </a:solidFill>
              </a:rPr>
              <a:t> those of the treatment group:</a:t>
            </a:r>
          </a:p>
          <a:p>
            <a:pPr marL="0" indent="0">
              <a:buNone/>
            </a:pPr>
            <a:endParaRPr lang="en-US" dirty="0"/>
          </a:p>
        </p:txBody>
      </p:sp>
      <p:graphicFrame>
        <p:nvGraphicFramePr>
          <p:cNvPr id="6" name="Table 5" descr="The independent variables controlled in this study include gender, race, free/reduced lunch status, special education status, English language learner status, pre-test performance level/scale score, accountability letter grade of enrolled school district, regional location of enrolled school district, and the year dummies." title="Independent Variables Controlled in the Study">
            <a:extLst>
              <a:ext uri="{FF2B5EF4-FFF2-40B4-BE49-F238E27FC236}">
                <a16:creationId xmlns:a16="http://schemas.microsoft.com/office/drawing/2014/main" id="{B869D53E-0996-4AC2-9A7F-483BEC809742}"/>
              </a:ext>
            </a:extLst>
          </p:cNvPr>
          <p:cNvGraphicFramePr>
            <a:graphicFrameLocks noGrp="1"/>
          </p:cNvGraphicFramePr>
          <p:nvPr>
            <p:extLst>
              <p:ext uri="{D42A27DB-BD31-4B8C-83A1-F6EECF244321}">
                <p14:modId xmlns:p14="http://schemas.microsoft.com/office/powerpoint/2010/main" val="4008085873"/>
              </p:ext>
            </p:extLst>
          </p:nvPr>
        </p:nvGraphicFramePr>
        <p:xfrm>
          <a:off x="1172307" y="2781612"/>
          <a:ext cx="6456710" cy="1940560"/>
        </p:xfrm>
        <a:graphic>
          <a:graphicData uri="http://schemas.openxmlformats.org/drawingml/2006/table">
            <a:tbl>
              <a:tblPr firstRow="1" bandRow="1">
                <a:tableStyleId>{BC89EF96-8CEA-46FF-86C4-4CE0E7609802}</a:tableStyleId>
              </a:tblPr>
              <a:tblGrid>
                <a:gridCol w="3228355">
                  <a:extLst>
                    <a:ext uri="{9D8B030D-6E8A-4147-A177-3AD203B41FA5}">
                      <a16:colId xmlns:a16="http://schemas.microsoft.com/office/drawing/2014/main" val="1293164394"/>
                    </a:ext>
                  </a:extLst>
                </a:gridCol>
                <a:gridCol w="3228355">
                  <a:extLst>
                    <a:ext uri="{9D8B030D-6E8A-4147-A177-3AD203B41FA5}">
                      <a16:colId xmlns:a16="http://schemas.microsoft.com/office/drawing/2014/main" val="2423280225"/>
                    </a:ext>
                  </a:extLst>
                </a:gridCol>
              </a:tblGrid>
              <a:tr h="370840">
                <a:tc>
                  <a:txBody>
                    <a:bodyPr/>
                    <a:lstStyle/>
                    <a:p>
                      <a:r>
                        <a:rPr lang="en-US" sz="1200" dirty="0"/>
                        <a:t>Gender</a:t>
                      </a:r>
                      <a:endParaRPr lang="en-US" sz="1200" b="0" dirty="0">
                        <a:solidFill>
                          <a:schemeClr val="tx1"/>
                        </a:solidFill>
                      </a:endParaRPr>
                    </a:p>
                  </a:txBody>
                  <a:tcPr/>
                </a:tc>
                <a:tc>
                  <a:txBody>
                    <a:bodyPr/>
                    <a:lstStyle/>
                    <a:p>
                      <a:r>
                        <a:rPr lang="en-US" sz="1200" dirty="0"/>
                        <a:t>Race</a:t>
                      </a:r>
                      <a:endParaRPr lang="en-US" sz="1200" b="0" dirty="0">
                        <a:solidFill>
                          <a:schemeClr val="tx1"/>
                        </a:solidFill>
                      </a:endParaRPr>
                    </a:p>
                  </a:txBody>
                  <a:tcPr/>
                </a:tc>
                <a:extLst>
                  <a:ext uri="{0D108BD9-81ED-4DB2-BD59-A6C34878D82A}">
                    <a16:rowId xmlns:a16="http://schemas.microsoft.com/office/drawing/2014/main" val="7716704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Free/reduced-price lunch status</a:t>
                      </a:r>
                      <a:endParaRPr lang="en-US" sz="12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Special education status</a:t>
                      </a:r>
                      <a:endParaRPr lang="en-US" sz="1200" b="0" dirty="0">
                        <a:solidFill>
                          <a:schemeClr val="tx1"/>
                        </a:solidFill>
                      </a:endParaRPr>
                    </a:p>
                  </a:txBody>
                  <a:tcPr/>
                </a:tc>
                <a:extLst>
                  <a:ext uri="{0D108BD9-81ED-4DB2-BD59-A6C34878D82A}">
                    <a16:rowId xmlns:a16="http://schemas.microsoft.com/office/drawing/2014/main" val="26701089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English language learner status</a:t>
                      </a:r>
                      <a:endParaRPr lang="en-US" sz="12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Accountability status grade of school district</a:t>
                      </a:r>
                      <a:endParaRPr lang="en-US" sz="1200" b="0" dirty="0">
                        <a:solidFill>
                          <a:schemeClr val="tx1"/>
                        </a:solidFill>
                      </a:endParaRPr>
                    </a:p>
                  </a:txBody>
                  <a:tcPr/>
                </a:tc>
                <a:extLst>
                  <a:ext uri="{0D108BD9-81ED-4DB2-BD59-A6C34878D82A}">
                    <a16:rowId xmlns:a16="http://schemas.microsoft.com/office/drawing/2014/main" val="37685403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Pre-test performance Level/scale score</a:t>
                      </a:r>
                      <a:endParaRPr lang="en-US" sz="12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strike="noStrike" cap="none" dirty="0">
                          <a:effectLst/>
                          <a:sym typeface="Arial"/>
                        </a:rPr>
                        <a:t>Regional location of school district </a:t>
                      </a:r>
                    </a:p>
                    <a:p>
                      <a:endParaRPr lang="en-US" sz="1200" b="0" dirty="0">
                        <a:solidFill>
                          <a:schemeClr val="tx1"/>
                        </a:solidFill>
                      </a:endParaRPr>
                    </a:p>
                  </a:txBody>
                  <a:tcPr/>
                </a:tc>
                <a:extLst>
                  <a:ext uri="{0D108BD9-81ED-4DB2-BD59-A6C34878D82A}">
                    <a16:rowId xmlns:a16="http://schemas.microsoft.com/office/drawing/2014/main" val="20843393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Year</a:t>
                      </a:r>
                      <a:endParaRPr lang="en-US" sz="1200" b="0" dirty="0">
                        <a:solidFill>
                          <a:schemeClr val="tx1"/>
                        </a:solidFill>
                      </a:endParaRPr>
                    </a:p>
                  </a:txBody>
                  <a:tcPr/>
                </a:tc>
                <a:tc>
                  <a:txBody>
                    <a:bodyPr/>
                    <a:lstStyle/>
                    <a:p>
                      <a:endParaRPr lang="en-US" sz="1200" dirty="0"/>
                    </a:p>
                  </a:txBody>
                  <a:tcPr/>
                </a:tc>
                <a:extLst>
                  <a:ext uri="{0D108BD9-81ED-4DB2-BD59-A6C34878D82A}">
                    <a16:rowId xmlns:a16="http://schemas.microsoft.com/office/drawing/2014/main" val="1708236387"/>
                  </a:ext>
                </a:extLst>
              </a:tr>
            </a:tbl>
          </a:graphicData>
        </a:graphic>
      </p:graphicFrame>
      <p:sp>
        <p:nvSpPr>
          <p:cNvPr id="4" name="Slide Number Placeholder 3">
            <a:extLst>
              <a:ext uri="{FF2B5EF4-FFF2-40B4-BE49-F238E27FC236}">
                <a16:creationId xmlns:a16="http://schemas.microsoft.com/office/drawing/2014/main" id="{2B916D44-EA14-435F-B967-21367BE77EFF}"/>
              </a:ext>
            </a:extLst>
          </p:cNvPr>
          <p:cNvSpPr>
            <a:spLocks noGrp="1"/>
          </p:cNvSpPr>
          <p:nvPr>
            <p:ph type="sldNum" idx="12"/>
          </p:nvPr>
        </p:nvSpPr>
        <p:spPr/>
        <p:txBody>
          <a:bodyPr/>
          <a:lstStyle/>
          <a:p>
            <a:fld id="{00000000-1234-1234-1234-123412341234}" type="slidenum">
              <a:rPr lang="en" smtClean="0"/>
              <a:pPr/>
              <a:t>19</a:t>
            </a:fld>
            <a:endParaRPr lang="en" dirty="0"/>
          </a:p>
        </p:txBody>
      </p:sp>
    </p:spTree>
    <p:extLst>
      <p:ext uri="{BB962C8B-B14F-4D97-AF65-F5344CB8AC3E}">
        <p14:creationId xmlns:p14="http://schemas.microsoft.com/office/powerpoint/2010/main" val="1046199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a:extLst>
              <a:ext uri="{FF2B5EF4-FFF2-40B4-BE49-F238E27FC236}">
                <a16:creationId xmlns:a16="http://schemas.microsoft.com/office/drawing/2014/main" id="{2D80743E-8DEA-4930-B9B1-7FC097F1036E}"/>
              </a:ext>
            </a:extLst>
          </p:cNvPr>
          <p:cNvSpPr>
            <a:spLocks noGrp="1"/>
          </p:cNvSpPr>
          <p:nvPr>
            <p:ph type="title"/>
          </p:nvPr>
        </p:nvSpPr>
        <p:spPr/>
        <p:txBody>
          <a:bodyPr/>
          <a:lstStyle/>
          <a:p>
            <a:r>
              <a:rPr lang="en-US" dirty="0"/>
              <a:t>Outlines</a:t>
            </a:r>
          </a:p>
        </p:txBody>
      </p:sp>
      <p:sp>
        <p:nvSpPr>
          <p:cNvPr id="7" name="Text Placeholder 6" descr="Blue Background Box with white text reading Outlines "/>
          <p:cNvSpPr>
            <a:spLocks noGrp="1"/>
          </p:cNvSpPr>
          <p:nvPr>
            <p:ph type="body" sz="quarter" idx="13"/>
          </p:nvPr>
        </p:nvSpPr>
        <p:spPr/>
        <p:txBody>
          <a:bodyPr/>
          <a:lstStyle/>
          <a:p>
            <a:r>
              <a:rPr lang="en-US" sz="3200" dirty="0"/>
              <a:t>Outlines</a:t>
            </a:r>
          </a:p>
        </p:txBody>
      </p:sp>
      <p:sp>
        <p:nvSpPr>
          <p:cNvPr id="9" name="Text Placeholder 8" descr="Impact of Pre-Kindergarten Programs on Student Performance in Early Schooling in the State of Mississippi&#10;"/>
          <p:cNvSpPr>
            <a:spLocks noGrp="1"/>
          </p:cNvSpPr>
          <p:nvPr>
            <p:ph type="body" sz="quarter" idx="15"/>
          </p:nvPr>
        </p:nvSpPr>
        <p:spPr/>
        <p:txBody>
          <a:bodyPr/>
          <a:lstStyle/>
          <a:p>
            <a:pPr lvl="0"/>
            <a:r>
              <a:rPr lang="en-US" sz="1200" dirty="0"/>
              <a:t>Impact of Pre-Kindergarten Programs on Student Performance in Early Schooling in the State of Mississippi</a:t>
            </a:r>
          </a:p>
        </p:txBody>
      </p:sp>
      <p:sp>
        <p:nvSpPr>
          <p:cNvPr id="3" name="Slide Number Placeholder 2"/>
          <p:cNvSpPr>
            <a:spLocks noGrp="1"/>
          </p:cNvSpPr>
          <p:nvPr>
            <p:ph type="sldNum" idx="12"/>
          </p:nvPr>
        </p:nvSpPr>
        <p:spPr/>
        <p:txBody>
          <a:bodyPr/>
          <a:lstStyle/>
          <a:p>
            <a:fld id="{00000000-1234-1234-1234-123412341234}" type="slidenum">
              <a:rPr lang="en" smtClean="0"/>
              <a:pPr/>
              <a:t>2</a:t>
            </a:fld>
            <a:endParaRPr lang="en" dirty="0"/>
          </a:p>
        </p:txBody>
      </p:sp>
    </p:spTree>
    <p:extLst>
      <p:ext uri="{BB962C8B-B14F-4D97-AF65-F5344CB8AC3E}">
        <p14:creationId xmlns:p14="http://schemas.microsoft.com/office/powerpoint/2010/main" val="4212465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Blue Box with darker blue text reading Overview of Findings">
            <a:extLst>
              <a:ext uri="{FF2B5EF4-FFF2-40B4-BE49-F238E27FC236}">
                <a16:creationId xmlns:a16="http://schemas.microsoft.com/office/drawing/2014/main" id="{C292E3C0-62F8-4D50-B442-E2447610F6E3}"/>
              </a:ext>
            </a:extLst>
          </p:cNvPr>
          <p:cNvSpPr>
            <a:spLocks noGrp="1"/>
          </p:cNvSpPr>
          <p:nvPr>
            <p:ph type="body" sz="quarter" idx="13"/>
          </p:nvPr>
        </p:nvSpPr>
        <p:spPr/>
        <p:txBody>
          <a:bodyPr/>
          <a:lstStyle/>
          <a:p>
            <a:r>
              <a:rPr lang="en-US" dirty="0"/>
              <a:t>Overview of Findings</a:t>
            </a:r>
          </a:p>
        </p:txBody>
      </p:sp>
      <p:sp>
        <p:nvSpPr>
          <p:cNvPr id="3" name="Text Placeholder 2">
            <a:extLst>
              <a:ext uri="{FF2B5EF4-FFF2-40B4-BE49-F238E27FC236}">
                <a16:creationId xmlns:a16="http://schemas.microsoft.com/office/drawing/2014/main" id="{53011B14-F2F9-4BDD-85C1-FBEF27B1E68C}"/>
              </a:ext>
            </a:extLst>
          </p:cNvPr>
          <p:cNvSpPr>
            <a:spLocks noGrp="1"/>
          </p:cNvSpPr>
          <p:nvPr>
            <p:ph type="body" sz="quarter" idx="14"/>
          </p:nvPr>
        </p:nvSpPr>
        <p:spPr/>
        <p:txBody>
          <a:bodyPr/>
          <a:lstStyle/>
          <a:p>
            <a:pPr>
              <a:lnSpc>
                <a:spcPct val="100000"/>
              </a:lnSpc>
              <a:spcAft>
                <a:spcPts val="0"/>
              </a:spcAft>
            </a:pPr>
            <a:r>
              <a:rPr lang="en-US" sz="1600" dirty="0"/>
              <a:t>An overall positive trend of relationship between ELC participation and the likelihood that a student will achieve proficiency as well as score higher on the Kindergarten Readiness Assessment from over two-year window (SY14-15 to SY16-17)</a:t>
            </a:r>
          </a:p>
          <a:p>
            <a:pPr>
              <a:lnSpc>
                <a:spcPct val="100000"/>
              </a:lnSpc>
              <a:spcAft>
                <a:spcPts val="0"/>
              </a:spcAft>
            </a:pPr>
            <a:endParaRPr lang="en-US" sz="1600" dirty="0"/>
          </a:p>
          <a:p>
            <a:pPr>
              <a:lnSpc>
                <a:spcPct val="100000"/>
              </a:lnSpc>
              <a:spcAft>
                <a:spcPts val="0"/>
              </a:spcAft>
            </a:pPr>
            <a:r>
              <a:rPr lang="en-US" sz="1600" dirty="0"/>
              <a:t>With SY14-15 as the base year and other things being equal, a kid enrolled in an ELC public classroom is 7% more likely than his/her peer who enrolled in a non-ELC public classroom to achieve proficiency on the Kindergarten Readiness Assessment in SY16-17.</a:t>
            </a:r>
          </a:p>
          <a:p>
            <a:pPr>
              <a:lnSpc>
                <a:spcPct val="100000"/>
              </a:lnSpc>
              <a:spcAft>
                <a:spcPts val="0"/>
              </a:spcAft>
            </a:pPr>
            <a:endParaRPr lang="en-US" sz="1600" dirty="0"/>
          </a:p>
          <a:p>
            <a:pPr>
              <a:lnSpc>
                <a:spcPct val="100000"/>
              </a:lnSpc>
              <a:spcAft>
                <a:spcPts val="0"/>
              </a:spcAft>
            </a:pPr>
            <a:r>
              <a:rPr lang="en-US" sz="1600" dirty="0"/>
              <a:t>With SY14-15 as the base year and other things being equal, a kid enrolled in an ELC public classroom in SY16-17 earned about 18 points more than his/her peer who enrolled in a non-ELC public classroom.</a:t>
            </a:r>
          </a:p>
          <a:p>
            <a:pPr marL="0" indent="0">
              <a:buNone/>
            </a:pPr>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B8A48DCA-1101-47D0-90ED-46A31BD64575}"/>
              </a:ext>
            </a:extLst>
          </p:cNvPr>
          <p:cNvSpPr>
            <a:spLocks noGrp="1"/>
          </p:cNvSpPr>
          <p:nvPr>
            <p:ph type="sldNum" idx="12"/>
          </p:nvPr>
        </p:nvSpPr>
        <p:spPr/>
        <p:txBody>
          <a:bodyPr/>
          <a:lstStyle/>
          <a:p>
            <a:fld id="{00000000-1234-1234-1234-123412341234}" type="slidenum">
              <a:rPr lang="en" smtClean="0"/>
              <a:pPr/>
              <a:t>20</a:t>
            </a:fld>
            <a:endParaRPr lang="en" dirty="0"/>
          </a:p>
        </p:txBody>
      </p:sp>
      <p:sp>
        <p:nvSpPr>
          <p:cNvPr id="5" name="Title 4" hidden="1">
            <a:extLst>
              <a:ext uri="{FF2B5EF4-FFF2-40B4-BE49-F238E27FC236}">
                <a16:creationId xmlns:a16="http://schemas.microsoft.com/office/drawing/2014/main" id="{D22A09C8-78D5-479C-BA43-056CD20EBEFD}"/>
              </a:ext>
            </a:extLst>
          </p:cNvPr>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2330581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144521EC-8DD4-45CF-9E5D-9F0D0BF13C18}"/>
              </a:ext>
            </a:extLst>
          </p:cNvPr>
          <p:cNvSpPr>
            <a:spLocks noGrp="1"/>
          </p:cNvSpPr>
          <p:nvPr>
            <p:ph type="title"/>
          </p:nvPr>
        </p:nvSpPr>
        <p:spPr/>
        <p:txBody>
          <a:bodyPr/>
          <a:lstStyle/>
          <a:p>
            <a:r>
              <a:rPr lang="en-US" dirty="0"/>
              <a:t>Descriptive</a:t>
            </a:r>
          </a:p>
        </p:txBody>
      </p:sp>
      <p:sp>
        <p:nvSpPr>
          <p:cNvPr id="2" name="Text Placeholder 1"/>
          <p:cNvSpPr>
            <a:spLocks noGrp="1"/>
          </p:cNvSpPr>
          <p:nvPr>
            <p:ph type="body" sz="quarter" idx="13"/>
          </p:nvPr>
        </p:nvSpPr>
        <p:spPr/>
        <p:txBody>
          <a:bodyPr/>
          <a:lstStyle/>
          <a:p>
            <a:r>
              <a:rPr lang="en-US" sz="2400" dirty="0"/>
              <a:t>Descriptive Statistics</a:t>
            </a:r>
          </a:p>
        </p:txBody>
      </p:sp>
      <p:sp>
        <p:nvSpPr>
          <p:cNvPr id="5" name="Text Placeholder 4"/>
          <p:cNvSpPr>
            <a:spLocks noGrp="1"/>
          </p:cNvSpPr>
          <p:nvPr>
            <p:ph type="body" sz="quarter" idx="14"/>
          </p:nvPr>
        </p:nvSpPr>
        <p:spPr>
          <a:xfrm>
            <a:off x="424542" y="886519"/>
            <a:ext cx="8294915" cy="809278"/>
          </a:xfrm>
        </p:spPr>
        <p:txBody>
          <a:bodyPr/>
          <a:lstStyle/>
          <a:p>
            <a:pPr marL="0" indent="0">
              <a:buNone/>
            </a:pPr>
            <a:r>
              <a:rPr lang="en-US" sz="1600" dirty="0"/>
              <a:t>Table 1. Number of Observations of Public Pre-K Students taking the Kindergarten Readiness Assessment, by ELC Status (Unweighted)</a:t>
            </a:r>
          </a:p>
        </p:txBody>
      </p:sp>
      <p:graphicFrame>
        <p:nvGraphicFramePr>
          <p:cNvPr id="7" name="Table 6" descr="Number of observations of public pre-K students taking the kindergarten readiness assessment by Early Learning Collraborative status, for the year 2014-2015, 2015-2016, and 2016-2017." title="Number of Observations by Early Learning Collaborative Indicator">
            <a:extLst>
              <a:ext uri="{FF2B5EF4-FFF2-40B4-BE49-F238E27FC236}">
                <a16:creationId xmlns:a16="http://schemas.microsoft.com/office/drawing/2014/main" id="{09FF9CC4-6B47-4608-97CB-FA776D59375D}"/>
              </a:ext>
            </a:extLst>
          </p:cNvPr>
          <p:cNvGraphicFramePr>
            <a:graphicFrameLocks noGrp="1"/>
          </p:cNvGraphicFramePr>
          <p:nvPr>
            <p:extLst>
              <p:ext uri="{D42A27DB-BD31-4B8C-83A1-F6EECF244321}">
                <p14:modId xmlns:p14="http://schemas.microsoft.com/office/powerpoint/2010/main" val="2040969483"/>
              </p:ext>
            </p:extLst>
          </p:nvPr>
        </p:nvGraphicFramePr>
        <p:xfrm>
          <a:off x="968506" y="1760533"/>
          <a:ext cx="6287176" cy="2630072"/>
        </p:xfrm>
        <a:graphic>
          <a:graphicData uri="http://schemas.openxmlformats.org/drawingml/2006/table">
            <a:tbl>
              <a:tblPr firstRow="1" firstCol="1" bandRow="1">
                <a:tableStyleId>{BC89EF96-8CEA-46FF-86C4-4CE0E7609802}</a:tableStyleId>
              </a:tblPr>
              <a:tblGrid>
                <a:gridCol w="2852129">
                  <a:extLst>
                    <a:ext uri="{9D8B030D-6E8A-4147-A177-3AD203B41FA5}">
                      <a16:colId xmlns:a16="http://schemas.microsoft.com/office/drawing/2014/main" val="1469917676"/>
                    </a:ext>
                  </a:extLst>
                </a:gridCol>
                <a:gridCol w="3435047">
                  <a:extLst>
                    <a:ext uri="{9D8B030D-6E8A-4147-A177-3AD203B41FA5}">
                      <a16:colId xmlns:a16="http://schemas.microsoft.com/office/drawing/2014/main" val="1457785282"/>
                    </a:ext>
                  </a:extLst>
                </a:gridCol>
              </a:tblGrid>
              <a:tr h="527888">
                <a:tc>
                  <a:txBody>
                    <a:bodyPr/>
                    <a:lstStyle/>
                    <a:p>
                      <a:pPr marL="0" marR="0" indent="0" algn="l">
                        <a:lnSpc>
                          <a:spcPct val="112000"/>
                        </a:lnSpc>
                        <a:spcBef>
                          <a:spcPts val="0"/>
                        </a:spcBef>
                        <a:spcAft>
                          <a:spcPts val="65"/>
                        </a:spcAft>
                      </a:pPr>
                      <a:r>
                        <a:rPr lang="en-US" sz="1200" dirty="0">
                          <a:effectLst/>
                        </a:rPr>
                        <a:t>Program Status</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200" dirty="0">
                          <a:effectLst/>
                        </a:rPr>
                        <a:t>Number of Observations (Unweighted)</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2548150654"/>
                  </a:ext>
                </a:extLst>
              </a:tr>
              <a:tr h="262773">
                <a:tc>
                  <a:txBody>
                    <a:bodyPr/>
                    <a:lstStyle/>
                    <a:p>
                      <a:pPr marL="0" marR="0" indent="0" algn="just">
                        <a:lnSpc>
                          <a:spcPct val="112000"/>
                        </a:lnSpc>
                        <a:spcBef>
                          <a:spcPts val="0"/>
                        </a:spcBef>
                        <a:spcAft>
                          <a:spcPts val="65"/>
                        </a:spcAft>
                      </a:pPr>
                      <a:r>
                        <a:rPr lang="en-US" sz="1200" dirty="0">
                          <a:effectLst/>
                        </a:rPr>
                        <a:t>ELC (Total)</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200" dirty="0">
                          <a:effectLst/>
                        </a:rPr>
                        <a:t>1,436</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3693695828"/>
                  </a:ext>
                </a:extLst>
              </a:tr>
              <a:tr h="262773">
                <a:tc>
                  <a:txBody>
                    <a:bodyPr/>
                    <a:lstStyle/>
                    <a:p>
                      <a:pPr marL="0" marR="0" indent="0" algn="just">
                        <a:lnSpc>
                          <a:spcPct val="112000"/>
                        </a:lnSpc>
                        <a:spcBef>
                          <a:spcPts val="0"/>
                        </a:spcBef>
                        <a:spcAft>
                          <a:spcPts val="65"/>
                        </a:spcAft>
                      </a:pPr>
                      <a:r>
                        <a:rPr lang="en-US" sz="1200" dirty="0">
                          <a:effectLst/>
                        </a:rPr>
                        <a:t>   2014-2015</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0"/>
                        </a:spcAft>
                      </a:pPr>
                      <a:r>
                        <a:rPr lang="en-US" sz="1200" dirty="0">
                          <a:effectLst/>
                        </a:rPr>
                        <a:t>171</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876264322"/>
                  </a:ext>
                </a:extLst>
              </a:tr>
              <a:tr h="262773">
                <a:tc>
                  <a:txBody>
                    <a:bodyPr/>
                    <a:lstStyle/>
                    <a:p>
                      <a:pPr marL="0" marR="0" indent="0" algn="just">
                        <a:lnSpc>
                          <a:spcPct val="112000"/>
                        </a:lnSpc>
                        <a:spcBef>
                          <a:spcPts val="0"/>
                        </a:spcBef>
                        <a:spcAft>
                          <a:spcPts val="65"/>
                        </a:spcAft>
                      </a:pPr>
                      <a:r>
                        <a:rPr lang="en-US" sz="1200" dirty="0">
                          <a:effectLst/>
                        </a:rPr>
                        <a:t>   2015-2016</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200" dirty="0">
                          <a:effectLst/>
                        </a:rPr>
                        <a:t>617</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1300885678"/>
                  </a:ext>
                </a:extLst>
              </a:tr>
              <a:tr h="262773">
                <a:tc>
                  <a:txBody>
                    <a:bodyPr/>
                    <a:lstStyle/>
                    <a:p>
                      <a:pPr marL="0" marR="0" indent="0" algn="just">
                        <a:lnSpc>
                          <a:spcPct val="112000"/>
                        </a:lnSpc>
                        <a:spcBef>
                          <a:spcPts val="0"/>
                        </a:spcBef>
                        <a:spcAft>
                          <a:spcPts val="65"/>
                        </a:spcAft>
                      </a:pPr>
                      <a:r>
                        <a:rPr lang="en-US" sz="1200" dirty="0">
                          <a:effectLst/>
                        </a:rPr>
                        <a:t>   2016-2017</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200" dirty="0">
                          <a:effectLst/>
                        </a:rPr>
                        <a:t>648</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968842822"/>
                  </a:ext>
                </a:extLst>
              </a:tr>
              <a:tr h="262773">
                <a:tc>
                  <a:txBody>
                    <a:bodyPr/>
                    <a:lstStyle/>
                    <a:p>
                      <a:pPr marL="0" marR="0" indent="0" algn="just">
                        <a:lnSpc>
                          <a:spcPct val="112000"/>
                        </a:lnSpc>
                        <a:spcBef>
                          <a:spcPts val="0"/>
                        </a:spcBef>
                        <a:spcAft>
                          <a:spcPts val="65"/>
                        </a:spcAft>
                      </a:pPr>
                      <a:r>
                        <a:rPr lang="en-US" sz="1200" dirty="0">
                          <a:effectLst/>
                        </a:rPr>
                        <a:t>Non-ELC (Total)</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200" dirty="0">
                          <a:effectLst/>
                        </a:rPr>
                        <a:t>11,870</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1698276460"/>
                  </a:ext>
                </a:extLst>
              </a:tr>
              <a:tr h="262773">
                <a:tc>
                  <a:txBody>
                    <a:bodyPr/>
                    <a:lstStyle/>
                    <a:p>
                      <a:pPr marL="0" marR="0" indent="0" algn="just">
                        <a:lnSpc>
                          <a:spcPct val="112000"/>
                        </a:lnSpc>
                        <a:spcBef>
                          <a:spcPts val="0"/>
                        </a:spcBef>
                        <a:spcAft>
                          <a:spcPts val="65"/>
                        </a:spcAft>
                      </a:pPr>
                      <a:r>
                        <a:rPr lang="en-US" sz="1200" dirty="0">
                          <a:effectLst/>
                        </a:rPr>
                        <a:t>   2014-2015</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0"/>
                        </a:spcAft>
                      </a:pPr>
                      <a:r>
                        <a:rPr lang="en-US" sz="1200" dirty="0">
                          <a:effectLst/>
                        </a:rPr>
                        <a:t>3,346</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2719193345"/>
                  </a:ext>
                </a:extLst>
              </a:tr>
              <a:tr h="262773">
                <a:tc>
                  <a:txBody>
                    <a:bodyPr/>
                    <a:lstStyle/>
                    <a:p>
                      <a:pPr marL="0" marR="0" indent="0" algn="just">
                        <a:lnSpc>
                          <a:spcPct val="112000"/>
                        </a:lnSpc>
                        <a:spcBef>
                          <a:spcPts val="0"/>
                        </a:spcBef>
                        <a:spcAft>
                          <a:spcPts val="65"/>
                        </a:spcAft>
                      </a:pPr>
                      <a:r>
                        <a:rPr lang="en-US" sz="1200" dirty="0">
                          <a:effectLst/>
                        </a:rPr>
                        <a:t>   2015-2016</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200" dirty="0">
                          <a:effectLst/>
                        </a:rPr>
                        <a:t>3,659</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3364289001"/>
                  </a:ext>
                </a:extLst>
              </a:tr>
              <a:tr h="262773">
                <a:tc>
                  <a:txBody>
                    <a:bodyPr/>
                    <a:lstStyle/>
                    <a:p>
                      <a:pPr marL="0" marR="0" indent="0" algn="just">
                        <a:lnSpc>
                          <a:spcPct val="112000"/>
                        </a:lnSpc>
                        <a:spcBef>
                          <a:spcPts val="0"/>
                        </a:spcBef>
                        <a:spcAft>
                          <a:spcPts val="65"/>
                        </a:spcAft>
                      </a:pPr>
                      <a:r>
                        <a:rPr lang="en-US" sz="1200" dirty="0">
                          <a:effectLst/>
                        </a:rPr>
                        <a:t>   2016-2017</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200" dirty="0">
                          <a:effectLst/>
                        </a:rPr>
                        <a:t>4,865</a:t>
                      </a:r>
                      <a:endParaRPr lang="en-US" sz="12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2035540139"/>
                  </a:ext>
                </a:extLst>
              </a:tr>
            </a:tbl>
          </a:graphicData>
        </a:graphic>
      </p:graphicFrame>
      <p:sp>
        <p:nvSpPr>
          <p:cNvPr id="4" name="Slide Number Placeholder 3"/>
          <p:cNvSpPr>
            <a:spLocks noGrp="1"/>
          </p:cNvSpPr>
          <p:nvPr>
            <p:ph type="sldNum" idx="12"/>
          </p:nvPr>
        </p:nvSpPr>
        <p:spPr/>
        <p:txBody>
          <a:bodyPr/>
          <a:lstStyle/>
          <a:p>
            <a:fld id="{00000000-1234-1234-1234-123412341234}" type="slidenum">
              <a:rPr lang="en" smtClean="0"/>
              <a:pPr/>
              <a:t>21</a:t>
            </a:fld>
            <a:endParaRPr lang="en" dirty="0"/>
          </a:p>
        </p:txBody>
      </p:sp>
    </p:spTree>
    <p:extLst>
      <p:ext uri="{BB962C8B-B14F-4D97-AF65-F5344CB8AC3E}">
        <p14:creationId xmlns:p14="http://schemas.microsoft.com/office/powerpoint/2010/main" val="967261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FE7CCE30-5982-4584-9466-99FAD54DE05C}"/>
              </a:ext>
            </a:extLst>
          </p:cNvPr>
          <p:cNvSpPr>
            <a:spLocks noGrp="1"/>
          </p:cNvSpPr>
          <p:nvPr>
            <p:ph type="title"/>
          </p:nvPr>
        </p:nvSpPr>
        <p:spPr/>
        <p:txBody>
          <a:bodyPr/>
          <a:lstStyle/>
          <a:p>
            <a:r>
              <a:rPr lang="en-US" dirty="0"/>
              <a:t>Table 2</a:t>
            </a:r>
          </a:p>
        </p:txBody>
      </p:sp>
      <p:sp>
        <p:nvSpPr>
          <p:cNvPr id="2" name="Text Placeholder 1" descr="Blue Box with darker blue text"/>
          <p:cNvSpPr>
            <a:spLocks noGrp="1"/>
          </p:cNvSpPr>
          <p:nvPr>
            <p:ph type="body" sz="quarter" idx="13"/>
          </p:nvPr>
        </p:nvSpPr>
        <p:spPr/>
        <p:txBody>
          <a:bodyPr/>
          <a:lstStyle/>
          <a:p>
            <a:r>
              <a:rPr lang="en-US" sz="2400" dirty="0"/>
              <a:t>Descriptive Statistics</a:t>
            </a:r>
          </a:p>
        </p:txBody>
      </p:sp>
      <p:sp>
        <p:nvSpPr>
          <p:cNvPr id="8" name="Rectangle 7">
            <a:extLst>
              <a:ext uri="{FF2B5EF4-FFF2-40B4-BE49-F238E27FC236}">
                <a16:creationId xmlns:a16="http://schemas.microsoft.com/office/drawing/2014/main" id="{557AB07D-6912-4658-B421-B31FE1D315C5}"/>
              </a:ext>
            </a:extLst>
          </p:cNvPr>
          <p:cNvSpPr/>
          <p:nvPr/>
        </p:nvSpPr>
        <p:spPr>
          <a:xfrm>
            <a:off x="465314" y="770821"/>
            <a:ext cx="7501867" cy="556499"/>
          </a:xfrm>
          <a:prstGeom prst="rect">
            <a:avLst/>
          </a:prstGeom>
        </p:spPr>
        <p:txBody>
          <a:bodyPr wrap="square">
            <a:spAutoFit/>
          </a:bodyPr>
          <a:lstStyle/>
          <a:p>
            <a:pPr algn="just">
              <a:lnSpc>
                <a:spcPct val="112000"/>
              </a:lnSpc>
              <a:spcAft>
                <a:spcPts val="65"/>
              </a:spcAft>
            </a:pPr>
            <a:r>
              <a:rPr lang="en-US" dirty="0">
                <a:latin typeface="+mn-lt"/>
                <a:ea typeface="Cambria" panose="02040503050406030204" pitchFamily="18" charset="0"/>
                <a:cs typeface="Cambria" panose="02040503050406030204" pitchFamily="18" charset="0"/>
              </a:rPr>
              <a:t>Table 2. Performance of Public Pre-K Students on the Kindergarten Readiness Assessment, by ELC Status</a:t>
            </a:r>
          </a:p>
        </p:txBody>
      </p:sp>
      <p:graphicFrame>
        <p:nvGraphicFramePr>
          <p:cNvPr id="7" name="Object 6" descr="Performance of Public Pre-K Students on the Kindergarten Readiness Assessment by Early Learning Collaborative status. The descriptive statistics primarily include the percentage of achieving a proficient score and the average scale score for both pre-tests and post-tests, for the year of 2014-2015, 2015-2016, and 2016-2017.&#10;" title="Descriptive Statistics of Student Performance">
            <a:extLst>
              <a:ext uri="{FF2B5EF4-FFF2-40B4-BE49-F238E27FC236}">
                <a16:creationId xmlns:a16="http://schemas.microsoft.com/office/drawing/2014/main" id="{F873D6DB-EB6D-4E0B-B82B-F8F17235BACB}"/>
              </a:ext>
            </a:extLst>
          </p:cNvPr>
          <p:cNvGraphicFramePr>
            <a:graphicFrameLocks noChangeAspect="1"/>
          </p:cNvGraphicFramePr>
          <p:nvPr>
            <p:extLst>
              <p:ext uri="{D42A27DB-BD31-4B8C-83A1-F6EECF244321}">
                <p14:modId xmlns:p14="http://schemas.microsoft.com/office/powerpoint/2010/main" val="105602036"/>
              </p:ext>
            </p:extLst>
          </p:nvPr>
        </p:nvGraphicFramePr>
        <p:xfrm>
          <a:off x="681038" y="1382713"/>
          <a:ext cx="6418262" cy="2116137"/>
        </p:xfrm>
        <a:graphic>
          <a:graphicData uri="http://schemas.openxmlformats.org/presentationml/2006/ole">
            <mc:AlternateContent xmlns:mc="http://schemas.openxmlformats.org/markup-compatibility/2006">
              <mc:Choice xmlns:v="urn:schemas-microsoft-com:vml" Requires="v">
                <p:oleObj spid="_x0000_s2297" name="Document" r:id="rId4" imgW="6436586" imgH="2115806" progId="Word.Document.12">
                  <p:embed/>
                </p:oleObj>
              </mc:Choice>
              <mc:Fallback>
                <p:oleObj name="Document" r:id="rId4" imgW="6436586" imgH="2115806" progId="Word.Document.12">
                  <p:embed/>
                  <p:pic>
                    <p:nvPicPr>
                      <p:cNvPr id="0" name=""/>
                      <p:cNvPicPr/>
                      <p:nvPr/>
                    </p:nvPicPr>
                    <p:blipFill>
                      <a:blip r:embed="rId5"/>
                      <a:stretch>
                        <a:fillRect/>
                      </a:stretch>
                    </p:blipFill>
                    <p:spPr>
                      <a:xfrm>
                        <a:off x="681038" y="1382713"/>
                        <a:ext cx="6418262" cy="2116137"/>
                      </a:xfrm>
                      <a:prstGeom prst="rect">
                        <a:avLst/>
                      </a:prstGeom>
                    </p:spPr>
                  </p:pic>
                </p:oleObj>
              </mc:Fallback>
            </mc:AlternateContent>
          </a:graphicData>
        </a:graphic>
      </p:graphicFrame>
      <p:sp>
        <p:nvSpPr>
          <p:cNvPr id="12" name="Arrow: Up 11" descr="The percentage of ELC students achieving proficiency in the kindergarten readiness assessment increased from the year 2014-2015 to 2015-2016" title="Trend Indicator of Student Performance">
            <a:extLst>
              <a:ext uri="{FF2B5EF4-FFF2-40B4-BE49-F238E27FC236}">
                <a16:creationId xmlns:a16="http://schemas.microsoft.com/office/drawing/2014/main" id="{27212F09-6BF5-4C60-80DB-AA5FECC71165}"/>
              </a:ext>
            </a:extLst>
          </p:cNvPr>
          <p:cNvSpPr/>
          <p:nvPr/>
        </p:nvSpPr>
        <p:spPr>
          <a:xfrm>
            <a:off x="4853354" y="2169671"/>
            <a:ext cx="97392" cy="15690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Up 12" descr="The percentage of ELC students achieving proficiency in the kindergarten readiness assessment increased from the year 2015-2016 to 2016-2017" title="Trend Indicator of Student Performance">
            <a:extLst>
              <a:ext uri="{FF2B5EF4-FFF2-40B4-BE49-F238E27FC236}">
                <a16:creationId xmlns:a16="http://schemas.microsoft.com/office/drawing/2014/main" id="{1710B903-5DF0-4538-9949-861125FFDAFE}"/>
              </a:ext>
            </a:extLst>
          </p:cNvPr>
          <p:cNvSpPr/>
          <p:nvPr/>
        </p:nvSpPr>
        <p:spPr>
          <a:xfrm>
            <a:off x="4859668" y="2362974"/>
            <a:ext cx="97392" cy="15690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row: Up 13" descr="Trend Indicator of Student Performance&#10;The percentage of Non-ELC students achieving proficiency in the kindergarten readiness assessment increased from the year 2014-2015 to 2015-2016">
            <a:extLst>
              <a:ext uri="{FF2B5EF4-FFF2-40B4-BE49-F238E27FC236}">
                <a16:creationId xmlns:a16="http://schemas.microsoft.com/office/drawing/2014/main" id="{93BEDFE7-7306-44F4-BE2F-276C6A7D1D20}"/>
              </a:ext>
            </a:extLst>
          </p:cNvPr>
          <p:cNvSpPr/>
          <p:nvPr/>
        </p:nvSpPr>
        <p:spPr>
          <a:xfrm>
            <a:off x="4853354" y="2907319"/>
            <a:ext cx="97392" cy="15690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4833EF5-3C5B-4663-8019-949F7AAC3D72}"/>
              </a:ext>
            </a:extLst>
          </p:cNvPr>
          <p:cNvSpPr txBox="1"/>
          <p:nvPr/>
        </p:nvSpPr>
        <p:spPr>
          <a:xfrm>
            <a:off x="670808" y="3691054"/>
            <a:ext cx="6830247" cy="738664"/>
          </a:xfrm>
          <a:prstGeom prst="rect">
            <a:avLst/>
          </a:prstGeom>
          <a:noFill/>
        </p:spPr>
        <p:txBody>
          <a:bodyPr wrap="square" rtlCol="0">
            <a:spAutoFit/>
          </a:bodyPr>
          <a:lstStyle/>
          <a:p>
            <a:r>
              <a:rPr lang="en-US" dirty="0"/>
              <a:t>The percentage of achieving proficiency keeps rising for ELC public PreK students</a:t>
            </a:r>
          </a:p>
          <a:p>
            <a:endParaRPr lang="en-US" dirty="0"/>
          </a:p>
          <a:p>
            <a:r>
              <a:rPr lang="en-US" dirty="0"/>
              <a:t>The average scale score keeps rising for ELC public PreK students</a:t>
            </a:r>
          </a:p>
        </p:txBody>
      </p:sp>
      <p:sp>
        <p:nvSpPr>
          <p:cNvPr id="4" name="Slide Number Placeholder 3"/>
          <p:cNvSpPr>
            <a:spLocks noGrp="1"/>
          </p:cNvSpPr>
          <p:nvPr>
            <p:ph type="sldNum" idx="12"/>
          </p:nvPr>
        </p:nvSpPr>
        <p:spPr/>
        <p:txBody>
          <a:bodyPr/>
          <a:lstStyle/>
          <a:p>
            <a:fld id="{00000000-1234-1234-1234-123412341234}" type="slidenum">
              <a:rPr lang="en" smtClean="0"/>
              <a:pPr/>
              <a:t>22</a:t>
            </a:fld>
            <a:endParaRPr lang="en" dirty="0"/>
          </a:p>
        </p:txBody>
      </p:sp>
    </p:spTree>
    <p:extLst>
      <p:ext uri="{BB962C8B-B14F-4D97-AF65-F5344CB8AC3E}">
        <p14:creationId xmlns:p14="http://schemas.microsoft.com/office/powerpoint/2010/main" val="4046830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43308EB0-AAED-4E74-9713-2C6332D02361}"/>
              </a:ext>
            </a:extLst>
          </p:cNvPr>
          <p:cNvSpPr>
            <a:spLocks noGrp="1"/>
          </p:cNvSpPr>
          <p:nvPr>
            <p:ph type="title"/>
          </p:nvPr>
        </p:nvSpPr>
        <p:spPr/>
        <p:txBody>
          <a:bodyPr/>
          <a:lstStyle/>
          <a:p>
            <a:r>
              <a:rPr lang="en-US" dirty="0"/>
              <a:t>Table 4</a:t>
            </a:r>
          </a:p>
        </p:txBody>
      </p:sp>
      <p:sp>
        <p:nvSpPr>
          <p:cNvPr id="2" name="Text Placeholder 1" descr="Blue Box with darker blue text "/>
          <p:cNvSpPr>
            <a:spLocks noGrp="1"/>
          </p:cNvSpPr>
          <p:nvPr>
            <p:ph type="body" sz="quarter" idx="13"/>
          </p:nvPr>
        </p:nvSpPr>
        <p:spPr/>
        <p:txBody>
          <a:bodyPr/>
          <a:lstStyle/>
          <a:p>
            <a:r>
              <a:rPr lang="en-US" sz="2400" dirty="0"/>
              <a:t>Descriptive Statistics</a:t>
            </a:r>
          </a:p>
        </p:txBody>
      </p:sp>
      <p:sp>
        <p:nvSpPr>
          <p:cNvPr id="7" name="Rectangle 6">
            <a:extLst>
              <a:ext uri="{FF2B5EF4-FFF2-40B4-BE49-F238E27FC236}">
                <a16:creationId xmlns:a16="http://schemas.microsoft.com/office/drawing/2014/main" id="{5933A1BF-41AF-40B3-9008-EF9611226A8D}"/>
              </a:ext>
            </a:extLst>
          </p:cNvPr>
          <p:cNvSpPr/>
          <p:nvPr/>
        </p:nvSpPr>
        <p:spPr>
          <a:xfrm>
            <a:off x="124443" y="674963"/>
            <a:ext cx="8213370" cy="282578"/>
          </a:xfrm>
          <a:prstGeom prst="rect">
            <a:avLst/>
          </a:prstGeom>
        </p:spPr>
        <p:txBody>
          <a:bodyPr wrap="square">
            <a:spAutoFit/>
          </a:bodyPr>
          <a:lstStyle/>
          <a:p>
            <a:pPr algn="just">
              <a:lnSpc>
                <a:spcPct val="112000"/>
              </a:lnSpc>
              <a:spcAft>
                <a:spcPts val="65"/>
              </a:spcAft>
            </a:pPr>
            <a:r>
              <a:rPr lang="en-US" sz="1200" b="1" dirty="0">
                <a:latin typeface="+mn-lt"/>
                <a:ea typeface="Cambria" panose="02040503050406030204" pitchFamily="18" charset="0"/>
                <a:cs typeface="Cambria" panose="02040503050406030204" pitchFamily="18" charset="0"/>
              </a:rPr>
              <a:t>Table 4. </a:t>
            </a:r>
            <a:r>
              <a:rPr lang="en-US" sz="1200" dirty="0">
                <a:latin typeface="+mn-lt"/>
                <a:ea typeface="Cambria" panose="02040503050406030204" pitchFamily="18" charset="0"/>
                <a:cs typeface="Cambria" panose="02040503050406030204" pitchFamily="18" charset="0"/>
              </a:rPr>
              <a:t>Performance of Public Pre-K Students on the Kindergarten Readiness Assessment, by ELC Status and Race</a:t>
            </a:r>
          </a:p>
        </p:txBody>
      </p:sp>
      <p:graphicFrame>
        <p:nvGraphicFramePr>
          <p:cNvPr id="6" name="Object 5" descr="Descriptive statistics of the performance of public pre-K students on the Kindergarten Readiness Assessment by ELC status and race, for the year of 2014-2015, 2015-2016, and 2016-2017. The performance is shown using the measure of the percentage of students achieving proficiency and the measure of the average scale score." title="Descriptive Statistics of Student Performance by ELC Status and Race">
            <a:extLst>
              <a:ext uri="{FF2B5EF4-FFF2-40B4-BE49-F238E27FC236}">
                <a16:creationId xmlns:a16="http://schemas.microsoft.com/office/drawing/2014/main" id="{425A8982-E87F-4E25-84AA-A93BAED8295E}"/>
              </a:ext>
            </a:extLst>
          </p:cNvPr>
          <p:cNvGraphicFramePr>
            <a:graphicFrameLocks noChangeAspect="1"/>
          </p:cNvGraphicFramePr>
          <p:nvPr>
            <p:extLst>
              <p:ext uri="{D42A27DB-BD31-4B8C-83A1-F6EECF244321}">
                <p14:modId xmlns:p14="http://schemas.microsoft.com/office/powerpoint/2010/main" val="1488337816"/>
              </p:ext>
            </p:extLst>
          </p:nvPr>
        </p:nvGraphicFramePr>
        <p:xfrm>
          <a:off x="225425" y="1023938"/>
          <a:ext cx="5500688" cy="3736975"/>
        </p:xfrm>
        <a:graphic>
          <a:graphicData uri="http://schemas.openxmlformats.org/presentationml/2006/ole">
            <mc:AlternateContent xmlns:mc="http://schemas.openxmlformats.org/markup-compatibility/2006">
              <mc:Choice xmlns:v="urn:schemas-microsoft-com:vml" Requires="v">
                <p:oleObj spid="_x0000_s3317" name="Document" r:id="rId4" imgW="6417530" imgH="4360607" progId="Word.Document.12">
                  <p:embed/>
                </p:oleObj>
              </mc:Choice>
              <mc:Fallback>
                <p:oleObj name="Document" r:id="rId4" imgW="6417530" imgH="4360607" progId="Word.Document.12">
                  <p:embed/>
                  <p:pic>
                    <p:nvPicPr>
                      <p:cNvPr id="0" name=""/>
                      <p:cNvPicPr/>
                      <p:nvPr/>
                    </p:nvPicPr>
                    <p:blipFill>
                      <a:blip r:embed="rId5"/>
                      <a:stretch>
                        <a:fillRect/>
                      </a:stretch>
                    </p:blipFill>
                    <p:spPr>
                      <a:xfrm>
                        <a:off x="225425" y="1023938"/>
                        <a:ext cx="5500688" cy="3736975"/>
                      </a:xfrm>
                      <a:prstGeom prst="rect">
                        <a:avLst/>
                      </a:prstGeom>
                    </p:spPr>
                  </p:pic>
                </p:oleObj>
              </mc:Fallback>
            </mc:AlternateContent>
          </a:graphicData>
        </a:graphic>
      </p:graphicFrame>
      <p:pic>
        <p:nvPicPr>
          <p:cNvPr id="11" name="Graphic 10" descr="Upward trend">
            <a:extLst>
              <a:ext uri="{FF2B5EF4-FFF2-40B4-BE49-F238E27FC236}">
                <a16:creationId xmlns:a16="http://schemas.microsoft.com/office/drawing/2014/main" id="{02ED7691-6FB8-4B22-8937-1812A54DB03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563124" y="3283137"/>
            <a:ext cx="554143" cy="554143"/>
          </a:xfrm>
          <a:prstGeom prst="rect">
            <a:avLst/>
          </a:prstGeom>
        </p:spPr>
      </p:pic>
      <p:sp>
        <p:nvSpPr>
          <p:cNvPr id="9" name="Oval 8" descr="Trend Indicator of Student Performance for Black Student Subgroup&#10;The percentage of black students enrolled in Early Learning Collaborative public classrooms has been rising from the year 2014-2015 to 2016-2017 three years in a row.">
            <a:extLst>
              <a:ext uri="{FF2B5EF4-FFF2-40B4-BE49-F238E27FC236}">
                <a16:creationId xmlns:a16="http://schemas.microsoft.com/office/drawing/2014/main" id="{260BBC08-573A-4D8D-BA0D-28E2915087AA}"/>
              </a:ext>
            </a:extLst>
          </p:cNvPr>
          <p:cNvSpPr/>
          <p:nvPr/>
        </p:nvSpPr>
        <p:spPr>
          <a:xfrm>
            <a:off x="3019143" y="3251802"/>
            <a:ext cx="492369" cy="61681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idx="12"/>
          </p:nvPr>
        </p:nvSpPr>
        <p:spPr/>
        <p:txBody>
          <a:bodyPr/>
          <a:lstStyle/>
          <a:p>
            <a:fld id="{00000000-1234-1234-1234-123412341234}" type="slidenum">
              <a:rPr lang="en" smtClean="0"/>
              <a:pPr/>
              <a:t>23</a:t>
            </a:fld>
            <a:endParaRPr lang="en" dirty="0"/>
          </a:p>
        </p:txBody>
      </p:sp>
    </p:spTree>
    <p:extLst>
      <p:ext uri="{BB962C8B-B14F-4D97-AF65-F5344CB8AC3E}">
        <p14:creationId xmlns:p14="http://schemas.microsoft.com/office/powerpoint/2010/main" val="2697536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Blue Box with darker blue text reading "/>
          <p:cNvSpPr>
            <a:spLocks noGrp="1"/>
          </p:cNvSpPr>
          <p:nvPr>
            <p:ph type="body" sz="quarter" idx="13"/>
          </p:nvPr>
        </p:nvSpPr>
        <p:spPr/>
        <p:txBody>
          <a:bodyPr/>
          <a:lstStyle/>
          <a:p>
            <a:r>
              <a:rPr lang="en-US" sz="2400" dirty="0"/>
              <a:t>Methodologies</a:t>
            </a:r>
          </a:p>
        </p:txBody>
      </p:sp>
      <mc:AlternateContent xmlns:mc="http://schemas.openxmlformats.org/markup-compatibility/2006" xmlns:a14="http://schemas.microsoft.com/office/drawing/2010/main">
        <mc:Choice Requires="a14">
          <p:sp>
            <p:nvSpPr>
              <p:cNvPr id="3" name="Text Placeholder 2"/>
              <p:cNvSpPr>
                <a:spLocks noGrp="1"/>
              </p:cNvSpPr>
              <p:nvPr>
                <p:ph type="body" sz="quarter" idx="14"/>
              </p:nvPr>
            </p:nvSpPr>
            <p:spPr>
              <a:xfrm>
                <a:off x="415637" y="939339"/>
                <a:ext cx="7556268" cy="3431050"/>
              </a:xfrm>
            </p:spPr>
            <p:txBody>
              <a:bodyPr/>
              <a:lstStyle/>
              <a:p>
                <a:pPr lvl="0"/>
                <a:r>
                  <a:rPr lang="en-US" sz="1600" b="1" dirty="0"/>
                  <a:t>Qualitative</a:t>
                </a:r>
                <a:r>
                  <a:rPr lang="en-US" sz="1600" dirty="0"/>
                  <a:t>: Probit regression of whether students achieved a proficient Kindergarten Readiness Assessment Score on their ELC status. </a:t>
                </a:r>
              </a:p>
              <a:p>
                <a:pPr lvl="0"/>
                <a:r>
                  <a:rPr lang="en-US" sz="1600" b="1" dirty="0"/>
                  <a:t>Quantitative</a:t>
                </a:r>
                <a:r>
                  <a:rPr lang="en-US" sz="1600" dirty="0"/>
                  <a:t>: OLS regression of students’ Kindergarten Readiness Assessment post-test scale score on their ELC status.</a:t>
                </a:r>
              </a:p>
              <a:p>
                <a:pPr marL="0" lvl="0" indent="0">
                  <a:spcAft>
                    <a:spcPts val="0"/>
                  </a:spcAft>
                  <a:buClr>
                    <a:srgbClr val="797979"/>
                  </a:buClr>
                  <a:buNone/>
                </a:pPr>
                <a:endParaRPr lang="en-US" sz="1200" b="0" i="1" dirty="0">
                  <a:solidFill>
                    <a:schemeClr val="tx1"/>
                  </a:solidFill>
                  <a:latin typeface="Cambria Math" panose="02040503050406030204" pitchFamily="18" charset="0"/>
                </a:endParaRPr>
              </a:p>
              <a:p>
                <a:pPr marL="0" lvl="0" indent="0">
                  <a:spcAft>
                    <a:spcPts val="0"/>
                  </a:spcAft>
                  <a:buClr>
                    <a:srgbClr val="797979"/>
                  </a:buClr>
                  <a:buNone/>
                </a:pPr>
                <a14:m>
                  <m:oMathPara xmlns:m="http://schemas.openxmlformats.org/officeDocument/2006/math">
                    <m:oMathParaPr>
                      <m:jc m:val="centerGroup"/>
                    </m:oMathParaPr>
                    <m:oMath xmlns:m="http://schemas.openxmlformats.org/officeDocument/2006/math">
                      <m:r>
                        <a:rPr lang="en-US" sz="1200" b="0" i="1" smtClean="0">
                          <a:solidFill>
                            <a:schemeClr val="tx1"/>
                          </a:solidFill>
                          <a:latin typeface="Cambria Math" panose="02040503050406030204" pitchFamily="18" charset="0"/>
                        </a:rPr>
                        <m:t>𝑃</m:t>
                      </m:r>
                      <m:r>
                        <a:rPr lang="en-US" sz="1200" i="1">
                          <a:solidFill>
                            <a:schemeClr val="tx1"/>
                          </a:solidFill>
                          <a:latin typeface="Cambria Math" panose="02040503050406030204" pitchFamily="18" charset="0"/>
                        </a:rPr>
                        <m:t>𝑜𝑠𝑡</m:t>
                      </m:r>
                      <m:r>
                        <a:rPr lang="en-US" sz="1200" i="1">
                          <a:solidFill>
                            <a:schemeClr val="tx1"/>
                          </a:solidFill>
                          <a:latin typeface="Cambria Math" panose="02040503050406030204" pitchFamily="18" charset="0"/>
                        </a:rPr>
                        <m:t>−</m:t>
                      </m:r>
                      <m:r>
                        <a:rPr lang="en-US" sz="1200" b="0" i="1" smtClean="0">
                          <a:solidFill>
                            <a:schemeClr val="tx1"/>
                          </a:solidFill>
                          <a:latin typeface="Cambria Math" panose="02040503050406030204" pitchFamily="18" charset="0"/>
                        </a:rPr>
                        <m:t>𝑇</m:t>
                      </m:r>
                      <m:r>
                        <a:rPr lang="en-US" sz="1200" i="1">
                          <a:solidFill>
                            <a:schemeClr val="tx1"/>
                          </a:solidFill>
                          <a:latin typeface="Cambria Math" panose="02040503050406030204" pitchFamily="18" charset="0"/>
                        </a:rPr>
                        <m:t>𝑒𝑠𝑡</m:t>
                      </m:r>
                      <m:r>
                        <a:rPr lang="en-US" sz="1200" i="1">
                          <a:solidFill>
                            <a:schemeClr val="tx1"/>
                          </a:solidFill>
                          <a:latin typeface="Cambria Math" panose="02040503050406030204" pitchFamily="18" charset="0"/>
                        </a:rPr>
                        <m:t> </m:t>
                      </m:r>
                      <m:r>
                        <a:rPr lang="en-US" sz="1200" b="0" i="1" smtClean="0">
                          <a:solidFill>
                            <a:schemeClr val="tx1"/>
                          </a:solidFill>
                          <a:latin typeface="Cambria Math" panose="02040503050406030204" pitchFamily="18" charset="0"/>
                        </a:rPr>
                        <m:t>𝑃</m:t>
                      </m:r>
                      <m:r>
                        <a:rPr lang="en-US" sz="1200" i="1">
                          <a:solidFill>
                            <a:schemeClr val="tx1"/>
                          </a:solidFill>
                          <a:latin typeface="Cambria Math" panose="02040503050406030204" pitchFamily="18" charset="0"/>
                        </a:rPr>
                        <m:t>𝑒𝑟𝑓𝑜𝑟𝑚𝑎𝑛𝑐𝑒</m:t>
                      </m:r>
                      <m:r>
                        <a:rPr lang="en-US" sz="1200" i="1" smtClean="0">
                          <a:solidFill>
                            <a:schemeClr val="tx1"/>
                          </a:solidFill>
                          <a:latin typeface="Cambria Math" panose="02040503050406030204" pitchFamily="18" charset="0"/>
                        </a:rPr>
                        <m:t>=</m:t>
                      </m:r>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ea typeface="Cambria Math" panose="02040503050406030204" pitchFamily="18" charset="0"/>
                            </a:rPr>
                            <m:t>𝛽</m:t>
                          </m:r>
                        </m:e>
                        <m:sub>
                          <m:r>
                            <a:rPr lang="en-US" sz="1200" i="1">
                              <a:solidFill>
                                <a:schemeClr val="tx1"/>
                              </a:solidFill>
                              <a:latin typeface="Cambria Math" panose="02040503050406030204" pitchFamily="18" charset="0"/>
                            </a:rPr>
                            <m:t>0</m:t>
                          </m:r>
                        </m:sub>
                      </m:sSub>
                      <m:r>
                        <a:rPr lang="en-US" sz="1200" i="1">
                          <a:solidFill>
                            <a:schemeClr val="tx1"/>
                          </a:solidFill>
                          <a:latin typeface="Cambria Math" panose="02040503050406030204" pitchFamily="18" charset="0"/>
                        </a:rPr>
                        <m:t>+</m:t>
                      </m:r>
                      <m:sSub>
                        <m:sSubPr>
                          <m:ctrlPr>
                            <a:rPr lang="en-US" sz="1200" i="1" smtClean="0">
                              <a:ln>
                                <a:solidFill>
                                  <a:schemeClr val="tx1"/>
                                </a:solidFill>
                              </a:ln>
                              <a:solidFill>
                                <a:schemeClr val="tx1"/>
                              </a:solidFill>
                              <a:latin typeface="Cambria Math" panose="02040503050406030204" pitchFamily="18" charset="0"/>
                            </a:rPr>
                          </m:ctrlPr>
                        </m:sSubPr>
                        <m:e>
                          <m:r>
                            <a:rPr lang="en-US" sz="1200" i="1">
                              <a:ln>
                                <a:solidFill>
                                  <a:schemeClr val="tx1"/>
                                </a:solidFill>
                              </a:ln>
                              <a:solidFill>
                                <a:schemeClr val="tx1"/>
                              </a:solidFill>
                              <a:latin typeface="Cambria Math" panose="02040503050406030204" pitchFamily="18" charset="0"/>
                              <a:ea typeface="Cambria Math" panose="02040503050406030204" pitchFamily="18" charset="0"/>
                            </a:rPr>
                            <m:t>𝛽</m:t>
                          </m:r>
                        </m:e>
                        <m:sub>
                          <m:r>
                            <a:rPr lang="en-US" sz="1200" i="1">
                              <a:ln>
                                <a:solidFill>
                                  <a:schemeClr val="tx1"/>
                                </a:solidFill>
                              </a:ln>
                              <a:solidFill>
                                <a:schemeClr val="tx1"/>
                              </a:solidFill>
                              <a:latin typeface="Cambria Math" panose="02040503050406030204" pitchFamily="18" charset="0"/>
                            </a:rPr>
                            <m:t>1</m:t>
                          </m:r>
                        </m:sub>
                      </m:sSub>
                      <m:r>
                        <a:rPr lang="en-US" sz="1200" i="1">
                          <a:ln>
                            <a:solidFill>
                              <a:schemeClr val="tx1"/>
                            </a:solidFill>
                          </a:ln>
                          <a:solidFill>
                            <a:schemeClr val="tx1"/>
                          </a:solidFill>
                          <a:latin typeface="Cambria Math" panose="02040503050406030204" pitchFamily="18" charset="0"/>
                        </a:rPr>
                        <m:t>𝐸𝐿𝐶</m:t>
                      </m:r>
                      <m:r>
                        <a:rPr lang="en-US" sz="1200" i="1">
                          <a:ln>
                            <a:solidFill>
                              <a:schemeClr val="tx1"/>
                            </a:solidFill>
                          </a:ln>
                          <a:solidFill>
                            <a:schemeClr val="tx1"/>
                          </a:solidFill>
                          <a:latin typeface="Cambria Math" panose="02040503050406030204" pitchFamily="18" charset="0"/>
                        </a:rPr>
                        <m:t>+</m:t>
                      </m:r>
                      <m:sSub>
                        <m:sSubPr>
                          <m:ctrlPr>
                            <a:rPr lang="en-US" sz="1200" i="1">
                              <a:ln>
                                <a:solidFill>
                                  <a:schemeClr val="tx1"/>
                                </a:solidFill>
                              </a:ln>
                              <a:solidFill>
                                <a:schemeClr val="tx1"/>
                              </a:solidFill>
                              <a:latin typeface="Cambria Math" panose="02040503050406030204" pitchFamily="18" charset="0"/>
                            </a:rPr>
                          </m:ctrlPr>
                        </m:sSubPr>
                        <m:e>
                          <m:r>
                            <a:rPr lang="en-US" sz="1200" i="1">
                              <a:ln>
                                <a:solidFill>
                                  <a:schemeClr val="tx1"/>
                                </a:solidFill>
                              </a:ln>
                              <a:solidFill>
                                <a:schemeClr val="tx1"/>
                              </a:solidFill>
                              <a:latin typeface="Cambria Math" panose="02040503050406030204" pitchFamily="18" charset="0"/>
                              <a:ea typeface="Cambria Math" panose="02040503050406030204" pitchFamily="18" charset="0"/>
                            </a:rPr>
                            <m:t>𝜃</m:t>
                          </m:r>
                        </m:e>
                        <m:sub>
                          <m:r>
                            <a:rPr lang="en-US" sz="1200" i="1">
                              <a:ln>
                                <a:solidFill>
                                  <a:schemeClr val="tx1"/>
                                </a:solidFill>
                              </a:ln>
                              <a:solidFill>
                                <a:schemeClr val="tx1"/>
                              </a:solidFill>
                              <a:latin typeface="Cambria Math" panose="02040503050406030204" pitchFamily="18" charset="0"/>
                            </a:rPr>
                            <m:t>1</m:t>
                          </m:r>
                        </m:sub>
                      </m:sSub>
                      <m:r>
                        <a:rPr lang="en-US" sz="1200" i="1">
                          <a:ln>
                            <a:solidFill>
                              <a:schemeClr val="tx1"/>
                            </a:solidFill>
                          </a:ln>
                          <a:solidFill>
                            <a:schemeClr val="tx1"/>
                          </a:solidFill>
                          <a:latin typeface="Cambria Math" panose="02040503050406030204" pitchFamily="18" charset="0"/>
                        </a:rPr>
                        <m:t>𝑦𝑟</m:t>
                      </m:r>
                      <m:r>
                        <a:rPr lang="en-US" sz="1200" i="1">
                          <a:ln>
                            <a:solidFill>
                              <a:schemeClr val="tx1"/>
                            </a:solidFill>
                          </a:ln>
                          <a:solidFill>
                            <a:schemeClr val="tx1"/>
                          </a:solidFill>
                          <a:latin typeface="Cambria Math" panose="02040503050406030204" pitchFamily="18" charset="0"/>
                        </a:rPr>
                        <m:t>16+</m:t>
                      </m:r>
                      <m:sSub>
                        <m:sSubPr>
                          <m:ctrlPr>
                            <a:rPr lang="en-US" sz="1200" i="1">
                              <a:ln>
                                <a:solidFill>
                                  <a:schemeClr val="tx1"/>
                                </a:solidFill>
                              </a:ln>
                              <a:solidFill>
                                <a:schemeClr val="tx1"/>
                              </a:solidFill>
                              <a:latin typeface="Cambria Math" panose="02040503050406030204" pitchFamily="18" charset="0"/>
                            </a:rPr>
                          </m:ctrlPr>
                        </m:sSubPr>
                        <m:e>
                          <m:r>
                            <a:rPr lang="en-US" sz="1200" i="1">
                              <a:ln>
                                <a:solidFill>
                                  <a:schemeClr val="tx1"/>
                                </a:solidFill>
                              </a:ln>
                              <a:solidFill>
                                <a:schemeClr val="tx1"/>
                              </a:solidFill>
                              <a:latin typeface="Cambria Math" panose="02040503050406030204" pitchFamily="18" charset="0"/>
                              <a:ea typeface="Cambria Math" panose="02040503050406030204" pitchFamily="18" charset="0"/>
                            </a:rPr>
                            <m:t>𝛿</m:t>
                          </m:r>
                        </m:e>
                        <m:sub>
                          <m:r>
                            <a:rPr lang="en-US" sz="1200" i="1">
                              <a:ln>
                                <a:solidFill>
                                  <a:schemeClr val="tx1"/>
                                </a:solidFill>
                              </a:ln>
                              <a:solidFill>
                                <a:schemeClr val="tx1"/>
                              </a:solidFill>
                              <a:latin typeface="Cambria Math" panose="02040503050406030204" pitchFamily="18" charset="0"/>
                            </a:rPr>
                            <m:t>1</m:t>
                          </m:r>
                        </m:sub>
                      </m:sSub>
                      <m:r>
                        <a:rPr lang="en-US" sz="1200" i="1">
                          <a:ln>
                            <a:solidFill>
                              <a:schemeClr val="tx1"/>
                            </a:solidFill>
                          </a:ln>
                          <a:solidFill>
                            <a:schemeClr val="tx1"/>
                          </a:solidFill>
                          <a:latin typeface="Cambria Math" panose="02040503050406030204" pitchFamily="18" charset="0"/>
                        </a:rPr>
                        <m:t>𝐸𝐿𝐶</m:t>
                      </m:r>
                      <m:r>
                        <a:rPr lang="en-US" sz="1200" i="1">
                          <a:ln>
                            <a:solidFill>
                              <a:schemeClr val="tx1"/>
                            </a:solidFill>
                          </a:ln>
                          <a:solidFill>
                            <a:schemeClr val="tx1"/>
                          </a:solidFill>
                          <a:latin typeface="Cambria Math" panose="02040503050406030204" pitchFamily="18" charset="0"/>
                        </a:rPr>
                        <m:t>∗</m:t>
                      </m:r>
                      <m:r>
                        <a:rPr lang="en-US" sz="1200" i="1">
                          <a:ln>
                            <a:solidFill>
                              <a:schemeClr val="tx1"/>
                            </a:solidFill>
                          </a:ln>
                          <a:solidFill>
                            <a:schemeClr val="tx1"/>
                          </a:solidFill>
                          <a:latin typeface="Cambria Math" panose="02040503050406030204" pitchFamily="18" charset="0"/>
                        </a:rPr>
                        <m:t>𝑦𝑟</m:t>
                      </m:r>
                      <m:r>
                        <a:rPr lang="en-US" sz="1200" i="1">
                          <a:ln>
                            <a:solidFill>
                              <a:schemeClr val="tx1"/>
                            </a:solidFill>
                          </a:ln>
                          <a:solidFill>
                            <a:schemeClr val="tx1"/>
                          </a:solidFill>
                          <a:latin typeface="Cambria Math" panose="02040503050406030204" pitchFamily="18" charset="0"/>
                        </a:rPr>
                        <m:t>16+</m:t>
                      </m:r>
                      <m:sSub>
                        <m:sSubPr>
                          <m:ctrlPr>
                            <a:rPr lang="en-US" sz="1200" i="1">
                              <a:ln>
                                <a:solidFill>
                                  <a:schemeClr val="tx1"/>
                                </a:solidFill>
                              </a:ln>
                              <a:solidFill>
                                <a:schemeClr val="tx1"/>
                              </a:solidFill>
                              <a:latin typeface="Cambria Math" panose="02040503050406030204" pitchFamily="18" charset="0"/>
                            </a:rPr>
                          </m:ctrlPr>
                        </m:sSubPr>
                        <m:e>
                          <m:r>
                            <a:rPr lang="en-US" sz="1200" i="1">
                              <a:ln>
                                <a:solidFill>
                                  <a:schemeClr val="tx1"/>
                                </a:solidFill>
                              </a:ln>
                              <a:solidFill>
                                <a:schemeClr val="tx1"/>
                              </a:solidFill>
                              <a:latin typeface="Cambria Math" panose="02040503050406030204" pitchFamily="18" charset="0"/>
                              <a:ea typeface="Cambria Math" panose="02040503050406030204" pitchFamily="18" charset="0"/>
                            </a:rPr>
                            <m:t>𝜃</m:t>
                          </m:r>
                        </m:e>
                        <m:sub>
                          <m:r>
                            <a:rPr lang="en-US" sz="1200" i="1">
                              <a:ln>
                                <a:solidFill>
                                  <a:schemeClr val="tx1"/>
                                </a:solidFill>
                              </a:ln>
                              <a:solidFill>
                                <a:schemeClr val="tx1"/>
                              </a:solidFill>
                              <a:latin typeface="Cambria Math" panose="02040503050406030204" pitchFamily="18" charset="0"/>
                              <a:ea typeface="Cambria Math" panose="02040503050406030204" pitchFamily="18" charset="0"/>
                            </a:rPr>
                            <m:t>2</m:t>
                          </m:r>
                        </m:sub>
                      </m:sSub>
                      <m:r>
                        <a:rPr lang="en-US" sz="1200" i="1">
                          <a:ln>
                            <a:solidFill>
                              <a:schemeClr val="tx1"/>
                            </a:solidFill>
                          </a:ln>
                          <a:solidFill>
                            <a:schemeClr val="tx1"/>
                          </a:solidFill>
                          <a:latin typeface="Cambria Math" panose="02040503050406030204" pitchFamily="18" charset="0"/>
                        </a:rPr>
                        <m:t>𝑦𝑟</m:t>
                      </m:r>
                      <m:r>
                        <a:rPr lang="en-US" sz="1200" i="1">
                          <a:ln>
                            <a:solidFill>
                              <a:schemeClr val="tx1"/>
                            </a:solidFill>
                          </a:ln>
                          <a:solidFill>
                            <a:schemeClr val="tx1"/>
                          </a:solidFill>
                          <a:latin typeface="Cambria Math" panose="02040503050406030204" pitchFamily="18" charset="0"/>
                        </a:rPr>
                        <m:t>17+</m:t>
                      </m:r>
                      <m:sSub>
                        <m:sSubPr>
                          <m:ctrlPr>
                            <a:rPr lang="en-US" sz="1200" i="1">
                              <a:ln>
                                <a:solidFill>
                                  <a:schemeClr val="tx1"/>
                                </a:solidFill>
                              </a:ln>
                              <a:solidFill>
                                <a:schemeClr val="tx1"/>
                              </a:solidFill>
                              <a:latin typeface="Cambria Math" panose="02040503050406030204" pitchFamily="18" charset="0"/>
                            </a:rPr>
                          </m:ctrlPr>
                        </m:sSubPr>
                        <m:e>
                          <m:r>
                            <a:rPr lang="en-US" sz="1200" i="1">
                              <a:ln>
                                <a:solidFill>
                                  <a:schemeClr val="tx1"/>
                                </a:solidFill>
                              </a:ln>
                              <a:solidFill>
                                <a:schemeClr val="tx1"/>
                              </a:solidFill>
                              <a:latin typeface="Cambria Math" panose="02040503050406030204" pitchFamily="18" charset="0"/>
                              <a:ea typeface="Cambria Math" panose="02040503050406030204" pitchFamily="18" charset="0"/>
                            </a:rPr>
                            <m:t>𝛿</m:t>
                          </m:r>
                        </m:e>
                        <m:sub>
                          <m:r>
                            <a:rPr lang="en-US" sz="1200" i="1">
                              <a:ln>
                                <a:solidFill>
                                  <a:schemeClr val="tx1"/>
                                </a:solidFill>
                              </a:ln>
                              <a:solidFill>
                                <a:schemeClr val="tx1"/>
                              </a:solidFill>
                              <a:latin typeface="Cambria Math" panose="02040503050406030204" pitchFamily="18" charset="0"/>
                              <a:ea typeface="Cambria Math" panose="02040503050406030204" pitchFamily="18" charset="0"/>
                            </a:rPr>
                            <m:t>2</m:t>
                          </m:r>
                        </m:sub>
                      </m:sSub>
                      <m:r>
                        <a:rPr lang="en-US" sz="1200" i="1">
                          <a:ln>
                            <a:solidFill>
                              <a:schemeClr val="tx1"/>
                            </a:solidFill>
                          </a:ln>
                          <a:solidFill>
                            <a:schemeClr val="tx1"/>
                          </a:solidFill>
                          <a:latin typeface="Cambria Math" panose="02040503050406030204" pitchFamily="18" charset="0"/>
                        </a:rPr>
                        <m:t>𝐸𝐿𝐶</m:t>
                      </m:r>
                      <m:r>
                        <a:rPr lang="en-US" sz="1200" i="1">
                          <a:ln>
                            <a:solidFill>
                              <a:schemeClr val="tx1"/>
                            </a:solidFill>
                          </a:ln>
                          <a:solidFill>
                            <a:schemeClr val="tx1"/>
                          </a:solidFill>
                          <a:latin typeface="Cambria Math" panose="02040503050406030204" pitchFamily="18" charset="0"/>
                        </a:rPr>
                        <m:t>∗</m:t>
                      </m:r>
                      <m:r>
                        <a:rPr lang="en-US" sz="1200" i="1">
                          <a:ln>
                            <a:solidFill>
                              <a:schemeClr val="tx1"/>
                            </a:solidFill>
                          </a:ln>
                          <a:solidFill>
                            <a:schemeClr val="tx1"/>
                          </a:solidFill>
                          <a:latin typeface="Cambria Math" panose="02040503050406030204" pitchFamily="18" charset="0"/>
                        </a:rPr>
                        <m:t>𝑦𝑟</m:t>
                      </m:r>
                      <m:r>
                        <a:rPr lang="en-US" sz="1200" i="1">
                          <a:ln>
                            <a:solidFill>
                              <a:schemeClr val="tx1"/>
                            </a:solidFill>
                          </a:ln>
                          <a:solidFill>
                            <a:schemeClr val="tx1"/>
                          </a:solidFill>
                          <a:latin typeface="Cambria Math" panose="02040503050406030204" pitchFamily="18" charset="0"/>
                        </a:rPr>
                        <m:t>17+</m:t>
                      </m:r>
                      <m:sSub>
                        <m:sSubPr>
                          <m:ctrlPr>
                            <a:rPr lang="en-US" sz="1200" i="1" smtClean="0">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ea typeface="Cambria Math" panose="02040503050406030204" pitchFamily="18" charset="0"/>
                            </a:rPr>
                            <m:t>𝛽</m:t>
                          </m:r>
                        </m:e>
                        <m:sub>
                          <m:r>
                            <a:rPr lang="en-US" sz="1200" i="1">
                              <a:solidFill>
                                <a:schemeClr val="tx1"/>
                              </a:solidFill>
                              <a:latin typeface="Cambria Math" panose="02040503050406030204" pitchFamily="18" charset="0"/>
                            </a:rPr>
                            <m:t>2</m:t>
                          </m:r>
                        </m:sub>
                      </m:sSub>
                      <m:r>
                        <a:rPr lang="en-US" sz="1200" i="1">
                          <a:solidFill>
                            <a:schemeClr val="tx1"/>
                          </a:solidFill>
                          <a:latin typeface="Cambria Math" panose="02040503050406030204" pitchFamily="18" charset="0"/>
                        </a:rPr>
                        <m:t>𝑓𝑒𝑚𝑎𝑙𝑒</m:t>
                      </m:r>
                      <m:r>
                        <a:rPr lang="en-US" sz="1200" i="1">
                          <a:solidFill>
                            <a:schemeClr val="tx1"/>
                          </a:solidFill>
                          <a:latin typeface="Cambria Math" panose="02040503050406030204" pitchFamily="18" charset="0"/>
                        </a:rPr>
                        <m:t>+</m:t>
                      </m:r>
                      <m:sSub>
                        <m:sSubPr>
                          <m:ctrlPr>
                            <a:rPr lang="en-US" sz="1200" i="1">
                              <a:solidFill>
                                <a:schemeClr val="tx1"/>
                              </a:solidFill>
                              <a:latin typeface="Cambria Math" panose="02040503050406030204" pitchFamily="18" charset="0"/>
                            </a:rPr>
                          </m:ctrlPr>
                        </m:sSubPr>
                        <m:e>
                          <m:r>
                            <a:rPr lang="en-US" sz="1200" i="1">
                              <a:solidFill>
                                <a:schemeClr val="tx1"/>
                              </a:solidFill>
                              <a:latin typeface="Cambria Math" panose="02040503050406030204" pitchFamily="18" charset="0"/>
                              <a:ea typeface="Cambria Math" panose="02040503050406030204" pitchFamily="18" charset="0"/>
                            </a:rPr>
                            <m:t>𝛽</m:t>
                          </m:r>
                        </m:e>
                        <m:sub>
                          <m:r>
                            <a:rPr lang="en-US" sz="1200" i="1">
                              <a:solidFill>
                                <a:schemeClr val="tx1"/>
                              </a:solidFill>
                              <a:latin typeface="Cambria Math" panose="02040503050406030204" pitchFamily="18" charset="0"/>
                            </a:rPr>
                            <m:t>3</m:t>
                          </m:r>
                        </m:sub>
                      </m:sSub>
                      <m:r>
                        <a:rPr lang="en-US" sz="1200" i="1">
                          <a:solidFill>
                            <a:schemeClr val="tx1"/>
                          </a:solidFill>
                          <a:latin typeface="Cambria Math" panose="02040503050406030204" pitchFamily="18" charset="0"/>
                        </a:rPr>
                        <m:t>𝐹𝑅𝐿</m:t>
                      </m:r>
                      <m:r>
                        <a:rPr lang="en-US" sz="1200" i="1">
                          <a:solidFill>
                            <a:schemeClr val="tx1"/>
                          </a:solidFill>
                          <a:latin typeface="Cambria Math" panose="02040503050406030204" pitchFamily="18" charset="0"/>
                        </a:rPr>
                        <m:t>+…+</m:t>
                      </m:r>
                      <m:r>
                        <a:rPr lang="en-US" sz="1200" i="1">
                          <a:solidFill>
                            <a:schemeClr val="tx1"/>
                          </a:solidFill>
                          <a:latin typeface="Cambria Math" panose="02040503050406030204" pitchFamily="18" charset="0"/>
                          <a:ea typeface="Cambria Math" panose="02040503050406030204" pitchFamily="18" charset="0"/>
                        </a:rPr>
                        <m:t>𝜇</m:t>
                      </m:r>
                    </m:oMath>
                  </m:oMathPara>
                </a14:m>
                <a:endParaRPr lang="en-US" sz="1200" dirty="0">
                  <a:solidFill>
                    <a:schemeClr val="tx1"/>
                  </a:solidFill>
                </a:endParaRPr>
              </a:p>
              <a:p>
                <a:pPr marL="0" lvl="0" indent="0">
                  <a:spcAft>
                    <a:spcPts val="0"/>
                  </a:spcAft>
                  <a:buClr>
                    <a:srgbClr val="797979"/>
                  </a:buClr>
                  <a:buNone/>
                </a:pPr>
                <a:endParaRPr lang="en-US" sz="1600" dirty="0">
                  <a:solidFill>
                    <a:schemeClr val="tx1"/>
                  </a:solidFill>
                </a:endParaRPr>
              </a:p>
              <a:p>
                <a:pPr lvl="0"/>
                <a:r>
                  <a:rPr lang="en-US" sz="1400" b="1" dirty="0"/>
                  <a:t>Control variables </a:t>
                </a:r>
                <a:r>
                  <a:rPr lang="en-US" sz="1400" dirty="0"/>
                  <a:t>included in regressions: pre-test performance, gender, race, free/reduced-price lunch status, special education status, English language learner status, accountability grade of student’s school district, language proficiency, accountability status grade of student’s school district, regional location of student’s school district, </a:t>
                </a:r>
                <a:r>
                  <a:rPr lang="en-US" sz="1400" b="1" u="sng" dirty="0"/>
                  <a:t>time dummies</a:t>
                </a:r>
                <a:r>
                  <a:rPr lang="en-US" sz="1400" dirty="0"/>
                  <a:t>, and interaction terms between the time dummy and the ELC variable.</a:t>
                </a:r>
              </a:p>
            </p:txBody>
          </p:sp>
        </mc:Choice>
        <mc:Fallback xmlns="">
          <p:sp>
            <p:nvSpPr>
              <p:cNvPr id="3" name="Text Placeholder 2"/>
              <p:cNvSpPr>
                <a:spLocks noGrp="1" noRot="1" noChangeAspect="1" noMove="1" noResize="1" noEditPoints="1" noAdjustHandles="1" noChangeArrowheads="1" noChangeShapeType="1" noTextEdit="1"/>
              </p:cNvSpPr>
              <p:nvPr>
                <p:ph type="body" sz="quarter" idx="14"/>
              </p:nvPr>
            </p:nvSpPr>
            <p:spPr>
              <a:xfrm>
                <a:off x="415637" y="939339"/>
                <a:ext cx="7556268" cy="3431050"/>
              </a:xfrm>
              <a:blipFill>
                <a:blip r:embed="rId3"/>
                <a:stretch>
                  <a:fillRect l="-323" t="-533"/>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fld id="{00000000-1234-1234-1234-123412341234}" type="slidenum">
              <a:rPr lang="en" smtClean="0"/>
              <a:pPr/>
              <a:t>24</a:t>
            </a:fld>
            <a:endParaRPr lang="en" dirty="0"/>
          </a:p>
        </p:txBody>
      </p:sp>
      <p:sp>
        <p:nvSpPr>
          <p:cNvPr id="5" name="Title 4" hidden="1">
            <a:extLst>
              <a:ext uri="{FF2B5EF4-FFF2-40B4-BE49-F238E27FC236}">
                <a16:creationId xmlns:a16="http://schemas.microsoft.com/office/drawing/2014/main" id="{674DB4B0-88B2-42F1-8848-DE100A666F90}"/>
              </a:ext>
            </a:extLst>
          </p:cNvPr>
          <p:cNvSpPr>
            <a:spLocks noGrp="1"/>
          </p:cNvSpPr>
          <p:nvPr>
            <p:ph type="title"/>
          </p:nvPr>
        </p:nvSpPr>
        <p:spPr/>
        <p:txBody>
          <a:bodyPr/>
          <a:lstStyle/>
          <a:p>
            <a:r>
              <a:rPr lang="en-US" dirty="0"/>
              <a:t>Methodology</a:t>
            </a:r>
          </a:p>
        </p:txBody>
      </p:sp>
    </p:spTree>
    <p:extLst>
      <p:ext uri="{BB962C8B-B14F-4D97-AF65-F5344CB8AC3E}">
        <p14:creationId xmlns:p14="http://schemas.microsoft.com/office/powerpoint/2010/main" val="1915879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576C5279-84AA-4A88-8869-1092C611E0A6}"/>
              </a:ext>
            </a:extLst>
          </p:cNvPr>
          <p:cNvSpPr>
            <a:spLocks noGrp="1"/>
          </p:cNvSpPr>
          <p:nvPr>
            <p:ph type="title"/>
          </p:nvPr>
        </p:nvSpPr>
        <p:spPr/>
        <p:txBody>
          <a:bodyPr/>
          <a:lstStyle/>
          <a:p>
            <a:r>
              <a:rPr lang="en-US" dirty="0"/>
              <a:t>Findings</a:t>
            </a:r>
          </a:p>
        </p:txBody>
      </p:sp>
      <p:sp>
        <p:nvSpPr>
          <p:cNvPr id="2" name="Text Placeholder 1" descr="Blue Box with darker blue text reading "/>
          <p:cNvSpPr>
            <a:spLocks noGrp="1"/>
          </p:cNvSpPr>
          <p:nvPr>
            <p:ph type="body" sz="quarter" idx="13"/>
          </p:nvPr>
        </p:nvSpPr>
        <p:spPr/>
        <p:txBody>
          <a:bodyPr/>
          <a:lstStyle/>
          <a:p>
            <a:r>
              <a:rPr lang="en-US" sz="2400" dirty="0"/>
              <a:t>Findings – Probit Estimation</a:t>
            </a:r>
          </a:p>
        </p:txBody>
      </p:sp>
      <p:sp>
        <p:nvSpPr>
          <p:cNvPr id="3" name="Text Placeholder 2"/>
          <p:cNvSpPr>
            <a:spLocks noGrp="1"/>
          </p:cNvSpPr>
          <p:nvPr>
            <p:ph type="body" sz="quarter" idx="4294967295"/>
          </p:nvPr>
        </p:nvSpPr>
        <p:spPr>
          <a:xfrm>
            <a:off x="0" y="769938"/>
            <a:ext cx="6720081" cy="3627252"/>
          </a:xfrm>
          <a:prstGeom prst="rect">
            <a:avLst/>
          </a:prstGeom>
        </p:spPr>
        <p:txBody>
          <a:bodyPr/>
          <a:lstStyle/>
          <a:p>
            <a:pPr marL="0" indent="0">
              <a:spcAft>
                <a:spcPts val="0"/>
              </a:spcAft>
              <a:buNone/>
            </a:pPr>
            <a:r>
              <a:rPr lang="en-US" sz="1400" dirty="0"/>
              <a:t>The Beginning Is The Hardest:</a:t>
            </a:r>
          </a:p>
          <a:p>
            <a:pPr marL="0" indent="0">
              <a:spcAft>
                <a:spcPts val="0"/>
              </a:spcAft>
              <a:buNone/>
            </a:pPr>
            <a:r>
              <a:rPr lang="en-US" sz="1400" dirty="0"/>
              <a:t>ELC public PreK students less likely to achieve proficiency during the first year, </a:t>
            </a:r>
          </a:p>
          <a:p>
            <a:pPr marL="0" indent="0">
              <a:spcAft>
                <a:spcPts val="0"/>
              </a:spcAft>
              <a:buNone/>
            </a:pPr>
            <a:r>
              <a:rPr lang="en-US" sz="1400" dirty="0"/>
              <a:t>but situation has changed since then.  </a:t>
            </a:r>
          </a:p>
        </p:txBody>
      </p:sp>
      <p:graphicFrame>
        <p:nvGraphicFramePr>
          <p:cNvPr id="7" name="Table 6" descr="The table shows estimation results from probit regressions, and presents the coefficients, standard errors, and marginal effects of year dummies and the interaction terms of year dummies and the Early Learning Collaboratives binary variable." title="Estimation Results From Probit Regression">
            <a:extLst>
              <a:ext uri="{FF2B5EF4-FFF2-40B4-BE49-F238E27FC236}">
                <a16:creationId xmlns:a16="http://schemas.microsoft.com/office/drawing/2014/main" id="{BA523129-A1C7-46A5-9DD1-88DB65618369}"/>
              </a:ext>
            </a:extLst>
          </p:cNvPr>
          <p:cNvGraphicFramePr>
            <a:graphicFrameLocks noGrp="1"/>
          </p:cNvGraphicFramePr>
          <p:nvPr>
            <p:extLst>
              <p:ext uri="{D42A27DB-BD31-4B8C-83A1-F6EECF244321}">
                <p14:modId xmlns:p14="http://schemas.microsoft.com/office/powerpoint/2010/main" val="3074909569"/>
              </p:ext>
            </p:extLst>
          </p:nvPr>
        </p:nvGraphicFramePr>
        <p:xfrm>
          <a:off x="311150" y="1626457"/>
          <a:ext cx="6279304" cy="2770734"/>
        </p:xfrm>
        <a:graphic>
          <a:graphicData uri="http://schemas.openxmlformats.org/drawingml/2006/table">
            <a:tbl>
              <a:tblPr firstRow="1" firstCol="1" bandRow="1">
                <a:tableStyleId>{BC89EF96-8CEA-46FF-86C4-4CE0E7609802}</a:tableStyleId>
              </a:tblPr>
              <a:tblGrid>
                <a:gridCol w="2930840">
                  <a:extLst>
                    <a:ext uri="{9D8B030D-6E8A-4147-A177-3AD203B41FA5}">
                      <a16:colId xmlns:a16="http://schemas.microsoft.com/office/drawing/2014/main" val="3100954017"/>
                    </a:ext>
                  </a:extLst>
                </a:gridCol>
                <a:gridCol w="1358109">
                  <a:extLst>
                    <a:ext uri="{9D8B030D-6E8A-4147-A177-3AD203B41FA5}">
                      <a16:colId xmlns:a16="http://schemas.microsoft.com/office/drawing/2014/main" val="805658457"/>
                    </a:ext>
                  </a:extLst>
                </a:gridCol>
                <a:gridCol w="960226">
                  <a:extLst>
                    <a:ext uri="{9D8B030D-6E8A-4147-A177-3AD203B41FA5}">
                      <a16:colId xmlns:a16="http://schemas.microsoft.com/office/drawing/2014/main" val="1975327835"/>
                    </a:ext>
                  </a:extLst>
                </a:gridCol>
                <a:gridCol w="1030129">
                  <a:extLst>
                    <a:ext uri="{9D8B030D-6E8A-4147-A177-3AD203B41FA5}">
                      <a16:colId xmlns:a16="http://schemas.microsoft.com/office/drawing/2014/main" val="504018706"/>
                    </a:ext>
                  </a:extLst>
                </a:gridCol>
              </a:tblGrid>
              <a:tr h="623518">
                <a:tc>
                  <a:txBody>
                    <a:bodyPr/>
                    <a:lstStyle/>
                    <a:p>
                      <a:pPr marL="0" marR="0" indent="0" algn="ctr" rtl="0" eaLnBrk="1" hangingPunct="1">
                        <a:lnSpc>
                          <a:spcPct val="112000"/>
                        </a:lnSpc>
                        <a:spcBef>
                          <a:spcPts val="0"/>
                        </a:spcBef>
                        <a:spcAft>
                          <a:spcPts val="0"/>
                        </a:spcAft>
                        <a:buNone/>
                      </a:pPr>
                      <a:r>
                        <a:rPr lang="en-US" sz="1400" u="none" strike="noStrike" cap="none" dirty="0">
                          <a:effectLst/>
                          <a:sym typeface="Arial"/>
                        </a:rPr>
                        <a:t>Variables of Interest</a:t>
                      </a:r>
                      <a:endParaRPr lang="en-US" sz="1400" b="1" i="0" u="none" strike="noStrike" cap="none" dirty="0">
                        <a:solidFill>
                          <a:schemeClr val="lt1"/>
                        </a:solidFill>
                        <a:effectLst/>
                        <a:latin typeface="+mn-lt"/>
                        <a:ea typeface="+mn-ea"/>
                        <a:cs typeface="+mn-cs"/>
                        <a:sym typeface="Arial"/>
                      </a:endParaRPr>
                    </a:p>
                  </a:txBody>
                  <a:tcPr marL="68580" marR="68580" marT="0" marB="0"/>
                </a:tc>
                <a:tc>
                  <a:txBody>
                    <a:bodyPr/>
                    <a:lstStyle/>
                    <a:p>
                      <a:pPr marL="0" marR="0" indent="0" algn="ctr" rtl="0" eaLnBrk="1" hangingPunct="1">
                        <a:lnSpc>
                          <a:spcPct val="112000"/>
                        </a:lnSpc>
                        <a:spcBef>
                          <a:spcPts val="0"/>
                        </a:spcBef>
                        <a:spcAft>
                          <a:spcPts val="0"/>
                        </a:spcAft>
                        <a:buNone/>
                      </a:pPr>
                      <a:r>
                        <a:rPr lang="en-US" sz="1400" u="none" strike="noStrike" cap="none" dirty="0">
                          <a:effectLst/>
                          <a:sym typeface="Arial"/>
                        </a:rPr>
                        <a:t>Coefficient</a:t>
                      </a:r>
                      <a:endParaRPr lang="en-US" sz="1400" b="1" i="0" u="none" strike="noStrike" cap="none" dirty="0">
                        <a:solidFill>
                          <a:schemeClr val="lt1"/>
                        </a:solidFill>
                        <a:effectLst/>
                        <a:latin typeface="+mn-lt"/>
                        <a:ea typeface="+mn-ea"/>
                        <a:cs typeface="+mn-cs"/>
                        <a:sym typeface="Arial"/>
                      </a:endParaRPr>
                    </a:p>
                  </a:txBody>
                  <a:tcPr marL="68580" marR="68580" marT="0" marB="0"/>
                </a:tc>
                <a:tc>
                  <a:txBody>
                    <a:bodyPr/>
                    <a:lstStyle/>
                    <a:p>
                      <a:pPr marL="0" marR="0" indent="0" algn="ctr">
                        <a:lnSpc>
                          <a:spcPct val="112000"/>
                        </a:lnSpc>
                        <a:spcBef>
                          <a:spcPts val="0"/>
                        </a:spcBef>
                        <a:spcAft>
                          <a:spcPts val="0"/>
                        </a:spcAft>
                      </a:pPr>
                      <a:r>
                        <a:rPr lang="en-US" sz="1400" dirty="0">
                          <a:effectLst/>
                        </a:rPr>
                        <a:t>SE</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0"/>
                        </a:spcAft>
                      </a:pPr>
                      <a:r>
                        <a:rPr lang="en-US" sz="1400" dirty="0">
                          <a:effectLst/>
                        </a:rPr>
                        <a:t>Marginal Effect</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4182598512"/>
                  </a:ext>
                </a:extLst>
              </a:tr>
              <a:tr h="298648">
                <a:tc>
                  <a:txBody>
                    <a:bodyPr/>
                    <a:lstStyle/>
                    <a:p>
                      <a:pPr marL="0" marR="0" indent="0" algn="ctr">
                        <a:lnSpc>
                          <a:spcPct val="112000"/>
                        </a:lnSpc>
                        <a:spcBef>
                          <a:spcPts val="0"/>
                        </a:spcBef>
                        <a:spcAft>
                          <a:spcPts val="0"/>
                        </a:spcAft>
                      </a:pPr>
                      <a:r>
                        <a:rPr lang="en-US" sz="1400" dirty="0">
                          <a:effectLst/>
                        </a:rPr>
                        <a:t>ELC</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0"/>
                        </a:spcAft>
                      </a:pPr>
                      <a:r>
                        <a:rPr lang="en-US" sz="1400" dirty="0">
                          <a:effectLst/>
                        </a:rPr>
                        <a:t>-0.27*</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400" dirty="0">
                          <a:effectLst/>
                        </a:rPr>
                        <a:t>0.12</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400" dirty="0">
                          <a:effectLst/>
                        </a:rPr>
                        <a:t>-0.08</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4199169246"/>
                  </a:ext>
                </a:extLst>
              </a:tr>
              <a:tr h="298648">
                <a:tc>
                  <a:txBody>
                    <a:bodyPr/>
                    <a:lstStyle/>
                    <a:p>
                      <a:pPr marL="0" marR="0" indent="0" algn="ctr">
                        <a:lnSpc>
                          <a:spcPct val="112000"/>
                        </a:lnSpc>
                        <a:spcBef>
                          <a:spcPts val="0"/>
                        </a:spcBef>
                        <a:spcAft>
                          <a:spcPts val="0"/>
                        </a:spcAft>
                      </a:pPr>
                      <a:r>
                        <a:rPr lang="en-US" sz="1400" dirty="0">
                          <a:effectLst/>
                        </a:rPr>
                        <a:t>Year (2014-2015 as Reference)</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0"/>
                        </a:spcAft>
                      </a:pPr>
                      <a:r>
                        <a:rPr lang="en-US" sz="1400" dirty="0">
                          <a:effectLst/>
                        </a:rPr>
                        <a:t> </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0"/>
                        </a:spcAft>
                      </a:pPr>
                      <a:r>
                        <a:rPr lang="en-US" sz="1400" dirty="0">
                          <a:effectLst/>
                        </a:rPr>
                        <a:t> </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0"/>
                        </a:spcAft>
                      </a:pPr>
                      <a:r>
                        <a:rPr lang="en-US" sz="1400" dirty="0">
                          <a:effectLst/>
                        </a:rPr>
                        <a:t> </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1673701290"/>
                  </a:ext>
                </a:extLst>
              </a:tr>
              <a:tr h="298648">
                <a:tc>
                  <a:txBody>
                    <a:bodyPr/>
                    <a:lstStyle/>
                    <a:p>
                      <a:pPr marL="0" marR="0" indent="0" algn="ctr">
                        <a:lnSpc>
                          <a:spcPct val="112000"/>
                        </a:lnSpc>
                        <a:spcBef>
                          <a:spcPts val="0"/>
                        </a:spcBef>
                        <a:spcAft>
                          <a:spcPts val="0"/>
                        </a:spcAft>
                      </a:pPr>
                      <a:r>
                        <a:rPr lang="en-US" sz="1400" dirty="0">
                          <a:effectLst/>
                        </a:rPr>
                        <a:t>   2015-2016</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0"/>
                        </a:spcAft>
                      </a:pPr>
                      <a:r>
                        <a:rPr lang="en-US" sz="1400" dirty="0">
                          <a:effectLst/>
                        </a:rPr>
                        <a:t>0.48***</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400" dirty="0">
                          <a:effectLst/>
                        </a:rPr>
                        <a:t>0.12</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400" dirty="0">
                          <a:effectLst/>
                        </a:rPr>
                        <a:t>0.14</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2289702865"/>
                  </a:ext>
                </a:extLst>
              </a:tr>
              <a:tr h="298648">
                <a:tc>
                  <a:txBody>
                    <a:bodyPr/>
                    <a:lstStyle/>
                    <a:p>
                      <a:pPr marL="0" marR="0" indent="0" algn="ctr">
                        <a:lnSpc>
                          <a:spcPct val="112000"/>
                        </a:lnSpc>
                        <a:spcBef>
                          <a:spcPts val="0"/>
                        </a:spcBef>
                        <a:spcAft>
                          <a:spcPts val="0"/>
                        </a:spcAft>
                      </a:pPr>
                      <a:r>
                        <a:rPr lang="en-US" sz="1400" dirty="0">
                          <a:effectLst/>
                        </a:rPr>
                        <a:t>   2016-2017</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400" dirty="0">
                          <a:effectLst/>
                        </a:rPr>
                        <a:t>0.35**</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400" dirty="0">
                          <a:effectLst/>
                        </a:rPr>
                        <a:t>0.12</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400" dirty="0">
                          <a:effectLst/>
                        </a:rPr>
                        <a:t>0.10</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1195780315"/>
                  </a:ext>
                </a:extLst>
              </a:tr>
              <a:tr h="298648">
                <a:tc>
                  <a:txBody>
                    <a:bodyPr/>
                    <a:lstStyle/>
                    <a:p>
                      <a:pPr marL="0" marR="0" indent="0" algn="ctr">
                        <a:lnSpc>
                          <a:spcPct val="112000"/>
                        </a:lnSpc>
                        <a:spcBef>
                          <a:spcPts val="0"/>
                        </a:spcBef>
                        <a:spcAft>
                          <a:spcPts val="0"/>
                        </a:spcAft>
                      </a:pPr>
                      <a:r>
                        <a:rPr lang="en-US" sz="1400" dirty="0">
                          <a:effectLst/>
                        </a:rPr>
                        <a:t>ELC-Year Interactions</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0"/>
                        </a:spcAft>
                      </a:pPr>
                      <a:r>
                        <a:rPr lang="en-US" sz="1400" dirty="0">
                          <a:effectLst/>
                        </a:rPr>
                        <a:t> </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0"/>
                        </a:spcAft>
                      </a:pPr>
                      <a:r>
                        <a:rPr lang="en-US" sz="1400" dirty="0">
                          <a:effectLst/>
                        </a:rPr>
                        <a:t> </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0"/>
                        </a:spcAft>
                      </a:pPr>
                      <a:r>
                        <a:rPr lang="en-US" sz="1400" dirty="0">
                          <a:effectLst/>
                        </a:rPr>
                        <a:t> </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2991004506"/>
                  </a:ext>
                </a:extLst>
              </a:tr>
              <a:tr h="355328">
                <a:tc>
                  <a:txBody>
                    <a:bodyPr/>
                    <a:lstStyle/>
                    <a:p>
                      <a:pPr marL="0" marR="0" indent="0" algn="ctr">
                        <a:lnSpc>
                          <a:spcPct val="112000"/>
                        </a:lnSpc>
                        <a:spcBef>
                          <a:spcPts val="0"/>
                        </a:spcBef>
                        <a:spcAft>
                          <a:spcPts val="0"/>
                        </a:spcAft>
                      </a:pPr>
                      <a:r>
                        <a:rPr lang="en-US" sz="1400" dirty="0">
                          <a:effectLst/>
                        </a:rPr>
                        <a:t>   ELC*2015-2016</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0"/>
                        </a:spcAft>
                      </a:pPr>
                      <a:r>
                        <a:rPr lang="en-US" sz="1400" dirty="0">
                          <a:effectLst/>
                        </a:rPr>
                        <a:t>0.34*</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400" dirty="0">
                          <a:effectLst/>
                        </a:rPr>
                        <a:t>0.14</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400" dirty="0">
                          <a:effectLst/>
                        </a:rPr>
                        <a:t>0.10</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3413041393"/>
                  </a:ext>
                </a:extLst>
              </a:tr>
              <a:tr h="298648">
                <a:tc>
                  <a:txBody>
                    <a:bodyPr/>
                    <a:lstStyle/>
                    <a:p>
                      <a:pPr marL="0" marR="0" indent="0" algn="ctr">
                        <a:lnSpc>
                          <a:spcPct val="112000"/>
                        </a:lnSpc>
                        <a:spcBef>
                          <a:spcPts val="0"/>
                        </a:spcBef>
                        <a:spcAft>
                          <a:spcPts val="0"/>
                        </a:spcAft>
                      </a:pPr>
                      <a:r>
                        <a:rPr lang="en-US" sz="1400" dirty="0">
                          <a:effectLst/>
                        </a:rPr>
                        <a:t>   ELC*2016-2017</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400" dirty="0">
                          <a:effectLst/>
                        </a:rPr>
                        <a:t>0.53***</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400" dirty="0">
                          <a:effectLst/>
                        </a:rPr>
                        <a:t>0.14</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indent="0" algn="ctr">
                        <a:lnSpc>
                          <a:spcPct val="112000"/>
                        </a:lnSpc>
                        <a:spcBef>
                          <a:spcPts val="0"/>
                        </a:spcBef>
                        <a:spcAft>
                          <a:spcPts val="65"/>
                        </a:spcAft>
                      </a:pPr>
                      <a:r>
                        <a:rPr lang="en-US" sz="1400" dirty="0">
                          <a:effectLst/>
                        </a:rPr>
                        <a:t>0.15</a:t>
                      </a:r>
                      <a:endParaRPr lang="en-US" sz="20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2914465944"/>
                  </a:ext>
                </a:extLst>
              </a:tr>
            </a:tbl>
          </a:graphicData>
        </a:graphic>
      </p:graphicFrame>
      <p:sp>
        <p:nvSpPr>
          <p:cNvPr id="9" name="Oval 8" descr="Marginal Effects of the interaction terms Between Time and ELC &#10;The marginal effect of the interaction term between the year dummy and ELC dummy increased from 0.10 to 0.15 from the year 2015-2016 to 2016-2017.">
            <a:extLst>
              <a:ext uri="{FF2B5EF4-FFF2-40B4-BE49-F238E27FC236}">
                <a16:creationId xmlns:a16="http://schemas.microsoft.com/office/drawing/2014/main" id="{98A492FD-5B3A-4CE7-A76B-DDBE61D148B8}"/>
              </a:ext>
            </a:extLst>
          </p:cNvPr>
          <p:cNvSpPr/>
          <p:nvPr/>
        </p:nvSpPr>
        <p:spPr>
          <a:xfrm>
            <a:off x="5797973" y="3583093"/>
            <a:ext cx="562187" cy="790941"/>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descr="Marginal Effect of ELC&#10;The marginal effect of the binary variable ELC is -0.08">
            <a:extLst>
              <a:ext uri="{FF2B5EF4-FFF2-40B4-BE49-F238E27FC236}">
                <a16:creationId xmlns:a16="http://schemas.microsoft.com/office/drawing/2014/main" id="{E304FE24-0557-4BBB-94DC-49FA453D6B5B}"/>
              </a:ext>
            </a:extLst>
          </p:cNvPr>
          <p:cNvSpPr/>
          <p:nvPr/>
        </p:nvSpPr>
        <p:spPr>
          <a:xfrm>
            <a:off x="5737013" y="2255520"/>
            <a:ext cx="765387" cy="24384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E52C9DE-33A9-4BDA-953F-43B234C34567}"/>
              </a:ext>
            </a:extLst>
          </p:cNvPr>
          <p:cNvSpPr/>
          <p:nvPr/>
        </p:nvSpPr>
        <p:spPr>
          <a:xfrm>
            <a:off x="6720081" y="1663081"/>
            <a:ext cx="1962949" cy="2893100"/>
          </a:xfrm>
          <a:prstGeom prst="rect">
            <a:avLst/>
          </a:prstGeom>
        </p:spPr>
        <p:txBody>
          <a:bodyPr wrap="square">
            <a:spAutoFit/>
          </a:bodyPr>
          <a:lstStyle/>
          <a:p>
            <a:r>
              <a:rPr lang="en-US" dirty="0">
                <a:latin typeface="+mn-lt"/>
                <a:ea typeface="Cambria" panose="02040503050406030204" pitchFamily="18" charset="0"/>
              </a:rPr>
              <a:t>These results indicate that ELC students were significantly less likely than other Public Pre-K students to achieve proficiency on the Kindergarten Readiness Assessment in 2014-2015 but were significantly more likely to in 2015-2016 and 2016-2017. </a:t>
            </a:r>
            <a:endParaRPr lang="en-US" dirty="0">
              <a:latin typeface="+mn-lt"/>
            </a:endParaRPr>
          </a:p>
        </p:txBody>
      </p:sp>
      <p:sp>
        <p:nvSpPr>
          <p:cNvPr id="11" name="Rectangle 10">
            <a:extLst>
              <a:ext uri="{FF2B5EF4-FFF2-40B4-BE49-F238E27FC236}">
                <a16:creationId xmlns:a16="http://schemas.microsoft.com/office/drawing/2014/main" id="{4A0E6651-7392-454D-A303-ED7719B04F0F}"/>
              </a:ext>
            </a:extLst>
          </p:cNvPr>
          <p:cNvSpPr/>
          <p:nvPr/>
        </p:nvSpPr>
        <p:spPr>
          <a:xfrm>
            <a:off x="1191711" y="4397190"/>
            <a:ext cx="3495829" cy="315214"/>
          </a:xfrm>
          <a:prstGeom prst="rect">
            <a:avLst/>
          </a:prstGeom>
        </p:spPr>
        <p:txBody>
          <a:bodyPr wrap="none">
            <a:spAutoFit/>
          </a:bodyPr>
          <a:lstStyle/>
          <a:p>
            <a:pPr marL="6350" marR="24765" indent="-6350">
              <a:lnSpc>
                <a:spcPct val="112000"/>
              </a:lnSpc>
            </a:pPr>
            <a:r>
              <a:rPr lang="en-US" i="1" dirty="0">
                <a:latin typeface="Times New Roman" panose="02020603050405020304" pitchFamily="18" charset="0"/>
                <a:ea typeface="Cambria" panose="02040503050406030204" pitchFamily="18" charset="0"/>
                <a:cs typeface="Cambria" panose="02040503050406030204" pitchFamily="18" charset="0"/>
              </a:rPr>
              <a:t>Note:</a:t>
            </a:r>
            <a:r>
              <a:rPr lang="en-US" dirty="0">
                <a:latin typeface="Times New Roman" panose="02020603050405020304" pitchFamily="18" charset="0"/>
                <a:ea typeface="Cambria" panose="02040503050406030204" pitchFamily="18" charset="0"/>
                <a:cs typeface="Cambria" panose="02040503050406030204" pitchFamily="18" charset="0"/>
              </a:rPr>
              <a:t> † p&lt;.10; * p&lt;0.05; ** p&lt;0.01; p&lt;0.001.</a:t>
            </a:r>
            <a:endParaRPr lang="en-US" sz="2000" dirty="0">
              <a:latin typeface="Cambria" panose="02040503050406030204" pitchFamily="18" charset="0"/>
              <a:ea typeface="Cambria" panose="02040503050406030204" pitchFamily="18" charset="0"/>
              <a:cs typeface="Cambria" panose="02040503050406030204" pitchFamily="18" charset="0"/>
            </a:endParaRPr>
          </a:p>
        </p:txBody>
      </p:sp>
      <p:sp>
        <p:nvSpPr>
          <p:cNvPr id="4" name="Slide Number Placeholder 3"/>
          <p:cNvSpPr>
            <a:spLocks noGrp="1"/>
          </p:cNvSpPr>
          <p:nvPr>
            <p:ph type="sldNum" idx="12"/>
          </p:nvPr>
        </p:nvSpPr>
        <p:spPr/>
        <p:txBody>
          <a:bodyPr/>
          <a:lstStyle/>
          <a:p>
            <a:fld id="{00000000-1234-1234-1234-123412341234}" type="slidenum">
              <a:rPr lang="en" smtClean="0"/>
              <a:pPr/>
              <a:t>25</a:t>
            </a:fld>
            <a:endParaRPr lang="en" dirty="0"/>
          </a:p>
        </p:txBody>
      </p:sp>
    </p:spTree>
    <p:extLst>
      <p:ext uri="{BB962C8B-B14F-4D97-AF65-F5344CB8AC3E}">
        <p14:creationId xmlns:p14="http://schemas.microsoft.com/office/powerpoint/2010/main" val="1242506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15F901C6-97F0-4361-BED5-12B4A5F348A4}"/>
              </a:ext>
            </a:extLst>
          </p:cNvPr>
          <p:cNvSpPr>
            <a:spLocks noGrp="1"/>
          </p:cNvSpPr>
          <p:nvPr>
            <p:ph type="title"/>
          </p:nvPr>
        </p:nvSpPr>
        <p:spPr/>
        <p:txBody>
          <a:bodyPr/>
          <a:lstStyle/>
          <a:p>
            <a:r>
              <a:rPr lang="en-US" dirty="0"/>
              <a:t>Pool OLS</a:t>
            </a:r>
          </a:p>
        </p:txBody>
      </p:sp>
      <p:sp>
        <p:nvSpPr>
          <p:cNvPr id="2" name="Text Placeholder 1"/>
          <p:cNvSpPr>
            <a:spLocks noGrp="1"/>
          </p:cNvSpPr>
          <p:nvPr>
            <p:ph type="body" sz="quarter" idx="13"/>
          </p:nvPr>
        </p:nvSpPr>
        <p:spPr/>
        <p:txBody>
          <a:bodyPr/>
          <a:lstStyle/>
          <a:p>
            <a:r>
              <a:rPr lang="en-US" sz="2400" dirty="0"/>
              <a:t>Findings – Pooled OLS Estimation</a:t>
            </a:r>
          </a:p>
        </p:txBody>
      </p:sp>
      <p:sp>
        <p:nvSpPr>
          <p:cNvPr id="3" name="Text Placeholder 2"/>
          <p:cNvSpPr>
            <a:spLocks noGrp="1"/>
          </p:cNvSpPr>
          <p:nvPr>
            <p:ph type="body" sz="quarter" idx="4294967295"/>
          </p:nvPr>
        </p:nvSpPr>
        <p:spPr>
          <a:xfrm>
            <a:off x="402852" y="863600"/>
            <a:ext cx="7046572" cy="3419475"/>
          </a:xfrm>
          <a:prstGeom prst="rect">
            <a:avLst/>
          </a:prstGeom>
        </p:spPr>
        <p:txBody>
          <a:bodyPr/>
          <a:lstStyle/>
          <a:p>
            <a:pPr marL="0" indent="0">
              <a:spcAft>
                <a:spcPts val="0"/>
              </a:spcAft>
              <a:buNone/>
            </a:pPr>
            <a:r>
              <a:rPr lang="en-US" sz="1400" dirty="0"/>
              <a:t>ELC public PreK students scored less during the first year, but scored more in the third year.</a:t>
            </a:r>
          </a:p>
          <a:p>
            <a:pPr marL="0" indent="0">
              <a:spcAft>
                <a:spcPts val="0"/>
              </a:spcAft>
              <a:buNone/>
            </a:pPr>
            <a:endParaRPr lang="en-US" sz="1600" dirty="0"/>
          </a:p>
        </p:txBody>
      </p:sp>
      <p:graphicFrame>
        <p:nvGraphicFramePr>
          <p:cNvPr id="8" name="Object 7" descr="The table shows estimation results from pooled OLS regressions, and presents the coefficients and standard errors of year dummies and the interaction terms of year dummies and the Early Learning Collaboratives binary variable." title="Estimation Results From Pooled OLS Regression">
            <a:extLst>
              <a:ext uri="{FF2B5EF4-FFF2-40B4-BE49-F238E27FC236}">
                <a16:creationId xmlns:a16="http://schemas.microsoft.com/office/drawing/2014/main" id="{D98D6BF4-1FF0-47EF-BE27-3ACD139A46A3}"/>
              </a:ext>
            </a:extLst>
          </p:cNvPr>
          <p:cNvGraphicFramePr>
            <a:graphicFrameLocks noChangeAspect="1"/>
          </p:cNvGraphicFramePr>
          <p:nvPr>
            <p:extLst>
              <p:ext uri="{D42A27DB-BD31-4B8C-83A1-F6EECF244321}">
                <p14:modId xmlns:p14="http://schemas.microsoft.com/office/powerpoint/2010/main" val="2701932480"/>
              </p:ext>
            </p:extLst>
          </p:nvPr>
        </p:nvGraphicFramePr>
        <p:xfrm>
          <a:off x="402852" y="1510765"/>
          <a:ext cx="10036175" cy="2646362"/>
        </p:xfrm>
        <a:graphic>
          <a:graphicData uri="http://schemas.openxmlformats.org/presentationml/2006/ole">
            <mc:AlternateContent xmlns:mc="http://schemas.openxmlformats.org/markup-compatibility/2006">
              <mc:Choice xmlns:v="urn:schemas-microsoft-com:vml" Requires="v">
                <p:oleObj spid="_x0000_s5363" name="Document" r:id="rId4" imgW="6436586" imgH="1694591" progId="Word.Document.12">
                  <p:embed/>
                </p:oleObj>
              </mc:Choice>
              <mc:Fallback>
                <p:oleObj name="Document" r:id="rId4" imgW="6436586" imgH="1694591" progId="Word.Document.12">
                  <p:embed/>
                  <p:pic>
                    <p:nvPicPr>
                      <p:cNvPr id="0" name=""/>
                      <p:cNvPicPr/>
                      <p:nvPr/>
                    </p:nvPicPr>
                    <p:blipFill>
                      <a:blip r:embed="rId5"/>
                      <a:stretch>
                        <a:fillRect/>
                      </a:stretch>
                    </p:blipFill>
                    <p:spPr>
                      <a:xfrm>
                        <a:off x="402852" y="1510765"/>
                        <a:ext cx="10036175" cy="2646362"/>
                      </a:xfrm>
                      <a:prstGeom prst="rect">
                        <a:avLst/>
                      </a:prstGeom>
                    </p:spPr>
                  </p:pic>
                </p:oleObj>
              </mc:Fallback>
            </mc:AlternateContent>
          </a:graphicData>
        </a:graphic>
      </p:graphicFrame>
      <p:sp>
        <p:nvSpPr>
          <p:cNvPr id="9" name="Rectangle 8">
            <a:extLst>
              <a:ext uri="{FF2B5EF4-FFF2-40B4-BE49-F238E27FC236}">
                <a16:creationId xmlns:a16="http://schemas.microsoft.com/office/drawing/2014/main" id="{3A98EC87-E49F-488A-B708-7638F77C5BC1}"/>
              </a:ext>
            </a:extLst>
          </p:cNvPr>
          <p:cNvSpPr/>
          <p:nvPr/>
        </p:nvSpPr>
        <p:spPr>
          <a:xfrm>
            <a:off x="402852" y="3878878"/>
            <a:ext cx="5408507" cy="556499"/>
          </a:xfrm>
          <a:prstGeom prst="rect">
            <a:avLst/>
          </a:prstGeom>
        </p:spPr>
        <p:txBody>
          <a:bodyPr wrap="square">
            <a:spAutoFit/>
          </a:bodyPr>
          <a:lstStyle/>
          <a:p>
            <a:pPr marL="6350" marR="24765" indent="-6350">
              <a:lnSpc>
                <a:spcPct val="112000"/>
              </a:lnSpc>
            </a:pPr>
            <a:r>
              <a:rPr lang="en-US" baseline="30000" dirty="0">
                <a:latin typeface="Times New Roman" panose="02020603050405020304" pitchFamily="18" charset="0"/>
                <a:ea typeface="Cambria" panose="02040503050406030204" pitchFamily="18" charset="0"/>
                <a:cs typeface="Cambria" panose="02040503050406030204" pitchFamily="18" charset="0"/>
              </a:rPr>
              <a:t>1</a:t>
            </a:r>
            <a:r>
              <a:rPr lang="en-US" dirty="0">
                <a:latin typeface="Times New Roman" panose="02020603050405020304" pitchFamily="18" charset="0"/>
                <a:ea typeface="Cambria" panose="02040503050406030204" pitchFamily="18" charset="0"/>
                <a:cs typeface="Cambria" panose="02040503050406030204" pitchFamily="18" charset="0"/>
              </a:rPr>
              <a:t>ELC-Year interaction variables jointly significant at the p&lt;0.0001 level. </a:t>
            </a:r>
            <a:endParaRPr lang="en-US" sz="1600" dirty="0">
              <a:latin typeface="Cambria" panose="02040503050406030204" pitchFamily="18" charset="0"/>
              <a:ea typeface="Cambria" panose="02040503050406030204" pitchFamily="18" charset="0"/>
              <a:cs typeface="Cambria" panose="02040503050406030204" pitchFamily="18" charset="0"/>
            </a:endParaRPr>
          </a:p>
          <a:p>
            <a:pPr marL="6350" marR="24765" indent="-6350">
              <a:lnSpc>
                <a:spcPct val="112000"/>
              </a:lnSpc>
              <a:spcAft>
                <a:spcPts val="2110"/>
              </a:spcAft>
            </a:pPr>
            <a:r>
              <a:rPr lang="en-US" dirty="0">
                <a:latin typeface="Times New Roman" panose="02020603050405020304" pitchFamily="18" charset="0"/>
                <a:ea typeface="Cambria" panose="02040503050406030204" pitchFamily="18" charset="0"/>
                <a:cs typeface="Cambria" panose="02040503050406030204" pitchFamily="18" charset="0"/>
              </a:rPr>
              <a:t>Note: † p&lt;.10; * p&lt;0.05; ** p&lt;0.01; p&lt;0.001.</a:t>
            </a:r>
            <a:endParaRPr lang="en-US" sz="1600" dirty="0">
              <a:latin typeface="Cambria" panose="02040503050406030204" pitchFamily="18" charset="0"/>
              <a:ea typeface="Cambria" panose="02040503050406030204" pitchFamily="18" charset="0"/>
              <a:cs typeface="Cambria" panose="02040503050406030204" pitchFamily="18" charset="0"/>
            </a:endParaRPr>
          </a:p>
        </p:txBody>
      </p:sp>
      <p:sp>
        <p:nvSpPr>
          <p:cNvPr id="4" name="Slide Number Placeholder 3"/>
          <p:cNvSpPr>
            <a:spLocks noGrp="1"/>
          </p:cNvSpPr>
          <p:nvPr>
            <p:ph type="sldNum" idx="12"/>
          </p:nvPr>
        </p:nvSpPr>
        <p:spPr/>
        <p:txBody>
          <a:bodyPr/>
          <a:lstStyle/>
          <a:p>
            <a:fld id="{00000000-1234-1234-1234-123412341234}" type="slidenum">
              <a:rPr lang="en" smtClean="0"/>
              <a:pPr/>
              <a:t>26</a:t>
            </a:fld>
            <a:endParaRPr lang="en" dirty="0"/>
          </a:p>
        </p:txBody>
      </p:sp>
    </p:spTree>
    <p:extLst>
      <p:ext uri="{BB962C8B-B14F-4D97-AF65-F5344CB8AC3E}">
        <p14:creationId xmlns:p14="http://schemas.microsoft.com/office/powerpoint/2010/main" val="2966909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fld id="{00000000-1234-1234-1234-123412341234}" type="slidenum">
              <a:rPr lang="en" smtClean="0"/>
              <a:pPr/>
              <a:t>27</a:t>
            </a:fld>
            <a:endParaRPr lang="en" dirty="0"/>
          </a:p>
        </p:txBody>
      </p:sp>
      <p:sp>
        <p:nvSpPr>
          <p:cNvPr id="3" name="Text Placeholder 2"/>
          <p:cNvSpPr>
            <a:spLocks noGrp="1"/>
          </p:cNvSpPr>
          <p:nvPr>
            <p:ph type="body" sz="quarter" idx="14"/>
          </p:nvPr>
        </p:nvSpPr>
        <p:spPr>
          <a:xfrm>
            <a:off x="415636" y="914401"/>
            <a:ext cx="8294915" cy="3455988"/>
          </a:xfrm>
        </p:spPr>
        <p:txBody>
          <a:bodyPr/>
          <a:lstStyle/>
          <a:p>
            <a:pPr>
              <a:spcAft>
                <a:spcPts val="0"/>
              </a:spcAft>
            </a:pPr>
            <a:r>
              <a:rPr lang="en-US" sz="1600" dirty="0"/>
              <a:t>There is an overall positive trend of relationship between ELC participation and the likelihood that a student will achieve proficiency as well as score higher on the Kindergarten Readiness Assessment. </a:t>
            </a:r>
          </a:p>
          <a:p>
            <a:pPr marL="0" indent="0">
              <a:spcAft>
                <a:spcPts val="0"/>
              </a:spcAft>
              <a:buNone/>
            </a:pPr>
            <a:endParaRPr lang="en-US" sz="1600" dirty="0"/>
          </a:p>
          <a:p>
            <a:pPr>
              <a:spcAft>
                <a:spcPts val="0"/>
              </a:spcAft>
            </a:pPr>
            <a:r>
              <a:rPr lang="en-US" sz="1600" dirty="0"/>
              <a:t>The effect of ELC participation on Kindergarten Readiness Assessment outcomes grew more positive between 2014-2015 and 2016-2017. This could reflect a maturing of the program and resultant increase in program quality. </a:t>
            </a:r>
          </a:p>
        </p:txBody>
      </p:sp>
      <p:sp>
        <p:nvSpPr>
          <p:cNvPr id="2" name="Text Placeholder 1" descr="Blue Box with darker blue text "/>
          <p:cNvSpPr>
            <a:spLocks noGrp="1"/>
          </p:cNvSpPr>
          <p:nvPr>
            <p:ph type="body" sz="quarter" idx="13"/>
          </p:nvPr>
        </p:nvSpPr>
        <p:spPr/>
        <p:txBody>
          <a:bodyPr/>
          <a:lstStyle/>
          <a:p>
            <a:r>
              <a:rPr lang="en-US" sz="2400" dirty="0"/>
              <a:t>Policy Indications</a:t>
            </a:r>
          </a:p>
        </p:txBody>
      </p:sp>
      <p:sp>
        <p:nvSpPr>
          <p:cNvPr id="5" name="Title 4" hidden="1">
            <a:extLst>
              <a:ext uri="{FF2B5EF4-FFF2-40B4-BE49-F238E27FC236}">
                <a16:creationId xmlns:a16="http://schemas.microsoft.com/office/drawing/2014/main" id="{57AFBFC1-2C38-464F-BEC2-1793B105B577}"/>
              </a:ext>
            </a:extLst>
          </p:cNvPr>
          <p:cNvSpPr>
            <a:spLocks noGrp="1"/>
          </p:cNvSpPr>
          <p:nvPr>
            <p:ph type="title"/>
          </p:nvPr>
        </p:nvSpPr>
        <p:spPr/>
        <p:txBody>
          <a:bodyPr/>
          <a:lstStyle/>
          <a:p>
            <a:r>
              <a:rPr lang="en-US" dirty="0"/>
              <a:t>Policy</a:t>
            </a:r>
          </a:p>
        </p:txBody>
      </p:sp>
    </p:spTree>
    <p:extLst>
      <p:ext uri="{BB962C8B-B14F-4D97-AF65-F5344CB8AC3E}">
        <p14:creationId xmlns:p14="http://schemas.microsoft.com/office/powerpoint/2010/main" val="3825500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descr="Blue Box with darker blue text reading "/>
          <p:cNvSpPr>
            <a:spLocks noGrp="1"/>
          </p:cNvSpPr>
          <p:nvPr>
            <p:ph type="body" sz="quarter" idx="13"/>
          </p:nvPr>
        </p:nvSpPr>
        <p:spPr>
          <a:xfrm>
            <a:off x="401638" y="1701800"/>
            <a:ext cx="5602287" cy="855663"/>
          </a:xfrm>
        </p:spPr>
        <p:txBody>
          <a:bodyPr/>
          <a:lstStyle/>
          <a:p>
            <a:r>
              <a:rPr lang="en-US" sz="3200" dirty="0"/>
              <a:t>Concluding Remarks and Questions</a:t>
            </a:r>
          </a:p>
        </p:txBody>
      </p:sp>
      <p:sp>
        <p:nvSpPr>
          <p:cNvPr id="3" name="Slide Number Placeholder 2"/>
          <p:cNvSpPr>
            <a:spLocks noGrp="1"/>
          </p:cNvSpPr>
          <p:nvPr>
            <p:ph type="sldNum" idx="12"/>
          </p:nvPr>
        </p:nvSpPr>
        <p:spPr/>
        <p:txBody>
          <a:bodyPr/>
          <a:lstStyle/>
          <a:p>
            <a:fld id="{00000000-1234-1234-1234-123412341234}" type="slidenum">
              <a:rPr lang="en" smtClean="0"/>
              <a:pPr/>
              <a:t>28</a:t>
            </a:fld>
            <a:endParaRPr lang="en" dirty="0"/>
          </a:p>
        </p:txBody>
      </p:sp>
      <p:sp>
        <p:nvSpPr>
          <p:cNvPr id="2" name="Title 1" hidden="1">
            <a:extLst>
              <a:ext uri="{FF2B5EF4-FFF2-40B4-BE49-F238E27FC236}">
                <a16:creationId xmlns:a16="http://schemas.microsoft.com/office/drawing/2014/main" id="{A200B719-C73C-4913-AC6B-F59098D77C27}"/>
              </a:ext>
            </a:extLst>
          </p:cNvPr>
          <p:cNvSpPr>
            <a:spLocks noGrp="1"/>
          </p:cNvSpPr>
          <p:nvPr>
            <p:ph type="title"/>
          </p:nvPr>
        </p:nvSpPr>
        <p:spPr/>
        <p:txBody>
          <a:bodyPr/>
          <a:lstStyle/>
          <a:p>
            <a:r>
              <a:rPr lang="en-US" dirty="0"/>
              <a:t>Conclusions</a:t>
            </a:r>
          </a:p>
        </p:txBody>
      </p:sp>
    </p:spTree>
    <p:extLst>
      <p:ext uri="{BB962C8B-B14F-4D97-AF65-F5344CB8AC3E}">
        <p14:creationId xmlns:p14="http://schemas.microsoft.com/office/powerpoint/2010/main" val="3881575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518DF7D0-02B0-4ADB-A8EF-7ABB5DD92A96}"/>
              </a:ext>
            </a:extLst>
          </p:cNvPr>
          <p:cNvSpPr>
            <a:spLocks noGrp="1"/>
          </p:cNvSpPr>
          <p:nvPr>
            <p:ph type="title"/>
          </p:nvPr>
        </p:nvSpPr>
        <p:spPr/>
        <p:txBody>
          <a:bodyPr/>
          <a:lstStyle/>
          <a:p>
            <a:r>
              <a:rPr lang="en-US" dirty="0"/>
              <a:t>Contact</a:t>
            </a:r>
          </a:p>
        </p:txBody>
      </p:sp>
      <p:pic>
        <p:nvPicPr>
          <p:cNvPr id="3" name="Picture 2" descr="Logo of National Strategic Planning &amp; Analysis Research Center at the Mississippi State University" title="Logo of NSPARC"/>
          <p:cNvPicPr>
            <a:picLocks noChangeAspect="1"/>
          </p:cNvPicPr>
          <p:nvPr/>
        </p:nvPicPr>
        <p:blipFill>
          <a:blip r:embed="rId3"/>
          <a:stretch>
            <a:fillRect/>
          </a:stretch>
        </p:blipFill>
        <p:spPr>
          <a:xfrm>
            <a:off x="4199021" y="598621"/>
            <a:ext cx="4652412" cy="871205"/>
          </a:xfrm>
          <a:prstGeom prst="rect">
            <a:avLst/>
          </a:prstGeom>
        </p:spPr>
      </p:pic>
      <p:sp>
        <p:nvSpPr>
          <p:cNvPr id="7" name="Text Placeholder 6" descr="Contact Information"/>
          <p:cNvSpPr>
            <a:spLocks noGrp="1"/>
          </p:cNvSpPr>
          <p:nvPr>
            <p:ph type="body" sz="quarter" idx="14"/>
          </p:nvPr>
        </p:nvSpPr>
        <p:spPr>
          <a:xfrm>
            <a:off x="434595" y="2003540"/>
            <a:ext cx="7487434" cy="2344016"/>
          </a:xfrm>
        </p:spPr>
        <p:txBody>
          <a:bodyPr/>
          <a:lstStyle/>
          <a:p>
            <a:pPr lvl="0">
              <a:buClr>
                <a:srgbClr val="797979"/>
              </a:buClr>
            </a:pPr>
            <a:endParaRPr lang="en-US" sz="1200" b="1" dirty="0">
              <a:solidFill>
                <a:srgbClr val="CC0000"/>
              </a:solidFill>
              <a:sym typeface="Open Sans"/>
            </a:endParaRPr>
          </a:p>
          <a:p>
            <a:pPr lvl="0">
              <a:buClr>
                <a:srgbClr val="797979"/>
              </a:buClr>
            </a:pPr>
            <a:r>
              <a:rPr lang="en-US" sz="1200" b="1" dirty="0">
                <a:solidFill>
                  <a:srgbClr val="CC0000"/>
                </a:solidFill>
                <a:sym typeface="Open Sans"/>
              </a:rPr>
              <a:t>John Kraman</a:t>
            </a:r>
          </a:p>
          <a:p>
            <a:pPr lvl="0">
              <a:buClr>
                <a:srgbClr val="797979"/>
              </a:buClr>
            </a:pPr>
            <a:r>
              <a:rPr lang="en-US" sz="1200" dirty="0">
                <a:solidFill>
                  <a:srgbClr val="78909C">
                    <a:lumMod val="50000"/>
                  </a:srgbClr>
                </a:solidFill>
              </a:rPr>
              <a:t>Chief Information Officer</a:t>
            </a:r>
          </a:p>
          <a:p>
            <a:pPr lvl="0">
              <a:buClr>
                <a:srgbClr val="797979"/>
              </a:buClr>
            </a:pPr>
            <a:r>
              <a:rPr lang="en-US" sz="1200" dirty="0">
                <a:solidFill>
                  <a:srgbClr val="78909C">
                    <a:lumMod val="50000"/>
                  </a:srgbClr>
                </a:solidFill>
              </a:rPr>
              <a:t>Mississippi Department of Education</a:t>
            </a:r>
          </a:p>
          <a:p>
            <a:pPr lvl="0">
              <a:buClr>
                <a:srgbClr val="797979"/>
              </a:buClr>
            </a:pPr>
            <a:r>
              <a:rPr lang="en-US" sz="1200" dirty="0">
                <a:solidFill>
                  <a:srgbClr val="78909C">
                    <a:lumMod val="50000"/>
                  </a:srgbClr>
                </a:solidFill>
                <a:hlinkClick r:id="rId4"/>
              </a:rPr>
              <a:t>Jkraman@mdek12.org</a:t>
            </a:r>
            <a:endParaRPr lang="en-US" sz="1200" dirty="0">
              <a:solidFill>
                <a:srgbClr val="78909C">
                  <a:lumMod val="50000"/>
                </a:srgbClr>
              </a:solidFill>
            </a:endParaRPr>
          </a:p>
          <a:p>
            <a:pPr lvl="0">
              <a:buClr>
                <a:srgbClr val="797979"/>
              </a:buClr>
            </a:pPr>
            <a:endParaRPr lang="en-US" sz="1200" b="1" dirty="0">
              <a:solidFill>
                <a:srgbClr val="CC0000"/>
              </a:solidFill>
              <a:sym typeface="Open Sans"/>
            </a:endParaRPr>
          </a:p>
          <a:p>
            <a:pPr lvl="0">
              <a:buClr>
                <a:srgbClr val="797979"/>
              </a:buClr>
            </a:pPr>
            <a:r>
              <a:rPr lang="en-US" sz="1200" b="1" dirty="0">
                <a:solidFill>
                  <a:srgbClr val="CC0000"/>
                </a:solidFill>
                <a:sym typeface="Open Sans"/>
              </a:rPr>
              <a:t>Yan Li, Ph.D.	</a:t>
            </a:r>
          </a:p>
          <a:p>
            <a:pPr lvl="0">
              <a:buClr>
                <a:srgbClr val="797979"/>
              </a:buClr>
            </a:pPr>
            <a:r>
              <a:rPr lang="en-US" sz="1200" dirty="0">
                <a:solidFill>
                  <a:srgbClr val="78909C">
                    <a:lumMod val="50000"/>
                  </a:srgbClr>
                </a:solidFill>
              </a:rPr>
              <a:t>Director, Office of Research and Development</a:t>
            </a:r>
          </a:p>
          <a:p>
            <a:pPr lvl="0">
              <a:buClr>
                <a:srgbClr val="797979"/>
              </a:buClr>
            </a:pPr>
            <a:r>
              <a:rPr lang="en-US" sz="1200" dirty="0">
                <a:solidFill>
                  <a:srgbClr val="78909C">
                    <a:lumMod val="50000"/>
                  </a:srgbClr>
                </a:solidFill>
              </a:rPr>
              <a:t>Mississippi Department of Education	</a:t>
            </a:r>
          </a:p>
          <a:p>
            <a:pPr lvl="0">
              <a:buClr>
                <a:srgbClr val="797979"/>
              </a:buClr>
            </a:pPr>
            <a:r>
              <a:rPr lang="en-US" sz="1200" dirty="0">
                <a:solidFill>
                  <a:srgbClr val="78909C">
                    <a:lumMod val="50000"/>
                  </a:srgbClr>
                </a:solidFill>
                <a:hlinkClick r:id="rId5"/>
              </a:rPr>
              <a:t>YLi@mdek12.org</a:t>
            </a:r>
            <a:endParaRPr lang="en-US" sz="1200" dirty="0">
              <a:solidFill>
                <a:srgbClr val="78909C">
                  <a:lumMod val="50000"/>
                </a:srgbClr>
              </a:solidFill>
            </a:endParaRPr>
          </a:p>
          <a:p>
            <a:pPr lvl="0">
              <a:buClr>
                <a:srgbClr val="797979"/>
              </a:buClr>
            </a:pPr>
            <a:endParaRPr lang="en-US" sz="1200" b="1" dirty="0">
              <a:solidFill>
                <a:srgbClr val="CC0000"/>
              </a:solidFill>
              <a:sym typeface="Open Sans"/>
            </a:endParaRPr>
          </a:p>
          <a:p>
            <a:pPr lvl="0">
              <a:buClr>
                <a:srgbClr val="797979"/>
              </a:buClr>
            </a:pPr>
            <a:endParaRPr lang="en-US" sz="1200" b="1" dirty="0">
              <a:solidFill>
                <a:srgbClr val="CC0000"/>
              </a:solidFill>
              <a:sym typeface="Open Sans"/>
            </a:endParaRPr>
          </a:p>
          <a:p>
            <a:endParaRPr lang="en-US" sz="2800" dirty="0"/>
          </a:p>
        </p:txBody>
      </p:sp>
      <p:sp>
        <p:nvSpPr>
          <p:cNvPr id="2" name="Rectangle 1" descr="Contact Information"/>
          <p:cNvSpPr/>
          <p:nvPr/>
        </p:nvSpPr>
        <p:spPr>
          <a:xfrm>
            <a:off x="4199021" y="2237145"/>
            <a:ext cx="3826042" cy="1200329"/>
          </a:xfrm>
          <a:prstGeom prst="rect">
            <a:avLst/>
          </a:prstGeom>
        </p:spPr>
        <p:txBody>
          <a:bodyPr wrap="square">
            <a:spAutoFit/>
          </a:bodyPr>
          <a:lstStyle/>
          <a:p>
            <a:pPr lvl="0">
              <a:buClr>
                <a:srgbClr val="797979"/>
              </a:buClr>
              <a:buSzPct val="100000"/>
            </a:pPr>
            <a:r>
              <a:rPr lang="en-US" sz="1200" b="1" dirty="0">
                <a:solidFill>
                  <a:srgbClr val="CC0000"/>
                </a:solidFill>
                <a:sym typeface="Open Sans"/>
              </a:rPr>
              <a:t>Domenico “Mimmo” Parisi, Ph.D.</a:t>
            </a:r>
            <a:endParaRPr lang="en-US" sz="1200" dirty="0">
              <a:solidFill>
                <a:srgbClr val="78909C">
                  <a:lumMod val="50000"/>
                </a:srgbClr>
              </a:solidFill>
            </a:endParaRPr>
          </a:p>
          <a:p>
            <a:pPr lvl="0">
              <a:buClr>
                <a:srgbClr val="797979"/>
              </a:buClr>
              <a:buSzPct val="100000"/>
            </a:pPr>
            <a:r>
              <a:rPr lang="en-US" sz="1200" dirty="0">
                <a:solidFill>
                  <a:srgbClr val="78909C">
                    <a:lumMod val="50000"/>
                  </a:srgbClr>
                </a:solidFill>
              </a:rPr>
              <a:t>Executive Director</a:t>
            </a:r>
          </a:p>
          <a:p>
            <a:pPr lvl="0">
              <a:buClr>
                <a:srgbClr val="797979"/>
              </a:buClr>
              <a:buSzPct val="100000"/>
            </a:pPr>
            <a:r>
              <a:rPr lang="en-US" sz="1200" dirty="0">
                <a:solidFill>
                  <a:srgbClr val="78909C">
                    <a:lumMod val="50000"/>
                  </a:srgbClr>
                </a:solidFill>
              </a:rPr>
              <a:t>National Strategic Planning and Analysis Research Center</a:t>
            </a:r>
          </a:p>
          <a:p>
            <a:pPr lvl="0">
              <a:buClr>
                <a:srgbClr val="797979"/>
              </a:buClr>
              <a:buSzPct val="100000"/>
            </a:pPr>
            <a:r>
              <a:rPr lang="en-US" sz="1200" dirty="0">
                <a:solidFill>
                  <a:srgbClr val="78909C">
                    <a:lumMod val="50000"/>
                  </a:srgbClr>
                </a:solidFill>
              </a:rPr>
              <a:t>Mississippi State University</a:t>
            </a:r>
          </a:p>
          <a:p>
            <a:pPr lvl="0">
              <a:buClr>
                <a:srgbClr val="797979"/>
              </a:buClr>
              <a:buSzPct val="100000"/>
            </a:pPr>
            <a:r>
              <a:rPr lang="en-US" sz="1200" dirty="0">
                <a:solidFill>
                  <a:srgbClr val="78909C">
                    <a:lumMod val="50000"/>
                  </a:srgbClr>
                </a:solidFill>
                <a:hlinkClick r:id="rId6"/>
              </a:rPr>
              <a:t>mparisi@nsparc.msstate.edu</a:t>
            </a:r>
            <a:endParaRPr lang="en-US" sz="1200" dirty="0">
              <a:solidFill>
                <a:srgbClr val="78909C">
                  <a:lumMod val="50000"/>
                </a:srgbClr>
              </a:solidFill>
            </a:endParaRPr>
          </a:p>
        </p:txBody>
      </p:sp>
      <p:sp>
        <p:nvSpPr>
          <p:cNvPr id="4" name="Slide Number Placeholder 3" descr="Page Number"/>
          <p:cNvSpPr>
            <a:spLocks noGrp="1"/>
          </p:cNvSpPr>
          <p:nvPr>
            <p:ph type="sldNum" idx="12"/>
          </p:nvPr>
        </p:nvSpPr>
        <p:spPr/>
        <p:txBody>
          <a:bodyPr/>
          <a:lstStyle/>
          <a:p>
            <a:fld id="{00000000-1234-1234-1234-123412341234}" type="slidenum">
              <a:rPr lang="en" smtClean="0"/>
              <a:pPr/>
              <a:t>29</a:t>
            </a:fld>
            <a:endParaRPr lang="en" dirty="0"/>
          </a:p>
        </p:txBody>
      </p:sp>
    </p:spTree>
    <p:extLst>
      <p:ext uri="{BB962C8B-B14F-4D97-AF65-F5344CB8AC3E}">
        <p14:creationId xmlns:p14="http://schemas.microsoft.com/office/powerpoint/2010/main" val="107117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89EBC601-91AD-43F4-921F-A63E11B31611}"/>
              </a:ext>
            </a:extLst>
          </p:cNvPr>
          <p:cNvSpPr>
            <a:spLocks noGrp="1"/>
          </p:cNvSpPr>
          <p:nvPr>
            <p:ph type="title"/>
          </p:nvPr>
        </p:nvSpPr>
        <p:spPr/>
        <p:txBody>
          <a:bodyPr/>
          <a:lstStyle/>
          <a:p>
            <a:r>
              <a:rPr lang="en-US" dirty="0"/>
              <a:t>Outline-Bullets</a:t>
            </a:r>
          </a:p>
        </p:txBody>
      </p:sp>
      <p:sp>
        <p:nvSpPr>
          <p:cNvPr id="2" name="Text Placeholder 1"/>
          <p:cNvSpPr>
            <a:spLocks noGrp="1"/>
          </p:cNvSpPr>
          <p:nvPr>
            <p:ph type="body" sz="quarter" idx="13"/>
          </p:nvPr>
        </p:nvSpPr>
        <p:spPr/>
        <p:txBody>
          <a:bodyPr/>
          <a:lstStyle/>
          <a:p>
            <a:r>
              <a:rPr lang="en-US" sz="2400" dirty="0"/>
              <a:t>Outlines</a:t>
            </a:r>
          </a:p>
        </p:txBody>
      </p:sp>
      <p:sp>
        <p:nvSpPr>
          <p:cNvPr id="3" name="Text Placeholder 2" descr="Bullet List Introduction Early Learning Collaboratives Research Study Concluding Remarks and Questions&#10;"/>
          <p:cNvSpPr>
            <a:spLocks noGrp="1"/>
          </p:cNvSpPr>
          <p:nvPr>
            <p:ph type="body" sz="quarter" idx="14"/>
          </p:nvPr>
        </p:nvSpPr>
        <p:spPr>
          <a:xfrm>
            <a:off x="415636" y="1017725"/>
            <a:ext cx="8294915" cy="3352663"/>
          </a:xfrm>
        </p:spPr>
        <p:txBody>
          <a:bodyPr/>
          <a:lstStyle/>
          <a:p>
            <a:pPr>
              <a:spcAft>
                <a:spcPts val="600"/>
              </a:spcAft>
            </a:pPr>
            <a:r>
              <a:rPr lang="en-US" sz="2000" dirty="0"/>
              <a:t>Introduction</a:t>
            </a:r>
          </a:p>
          <a:p>
            <a:pPr>
              <a:spcAft>
                <a:spcPts val="600"/>
              </a:spcAft>
            </a:pPr>
            <a:r>
              <a:rPr lang="en-US" sz="2000" dirty="0"/>
              <a:t>Early Learning Collaboratives</a:t>
            </a:r>
          </a:p>
          <a:p>
            <a:pPr>
              <a:spcAft>
                <a:spcPts val="600"/>
              </a:spcAft>
            </a:pPr>
            <a:r>
              <a:rPr lang="en-US" sz="2000" dirty="0"/>
              <a:t>Research Study</a:t>
            </a:r>
          </a:p>
          <a:p>
            <a:pPr>
              <a:spcAft>
                <a:spcPts val="600"/>
              </a:spcAft>
            </a:pPr>
            <a:r>
              <a:rPr lang="en-US" sz="2000" dirty="0"/>
              <a:t>Concluding Remarks and Questions</a:t>
            </a:r>
          </a:p>
        </p:txBody>
      </p:sp>
      <p:sp>
        <p:nvSpPr>
          <p:cNvPr id="4" name="Slide Number Placeholder 3" descr="Page 3"/>
          <p:cNvSpPr>
            <a:spLocks noGrp="1"/>
          </p:cNvSpPr>
          <p:nvPr>
            <p:ph type="sldNum" idx="12"/>
          </p:nvPr>
        </p:nvSpPr>
        <p:spPr>
          <a:xfrm>
            <a:off x="8481083" y="4854608"/>
            <a:ext cx="548700" cy="233671"/>
          </a:xfrm>
        </p:spPr>
        <p:txBody>
          <a:bodyPr/>
          <a:lstStyle/>
          <a:p>
            <a:fld id="{00000000-1234-1234-1234-123412341234}" type="slidenum">
              <a:rPr lang="en" smtClean="0"/>
              <a:pPr/>
              <a:t>3</a:t>
            </a:fld>
            <a:endParaRPr lang="en" dirty="0"/>
          </a:p>
        </p:txBody>
      </p:sp>
    </p:spTree>
    <p:extLst>
      <p:ext uri="{BB962C8B-B14F-4D97-AF65-F5344CB8AC3E}">
        <p14:creationId xmlns:p14="http://schemas.microsoft.com/office/powerpoint/2010/main" val="2798952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B242D23B-FDD7-4313-B6BB-49789E68EDD7}"/>
              </a:ext>
            </a:extLst>
          </p:cNvPr>
          <p:cNvSpPr>
            <a:spLocks noGrp="1"/>
          </p:cNvSpPr>
          <p:nvPr>
            <p:ph type="title"/>
          </p:nvPr>
        </p:nvSpPr>
        <p:spPr/>
        <p:txBody>
          <a:bodyPr/>
          <a:lstStyle/>
          <a:p>
            <a:r>
              <a:rPr lang="en-US" dirty="0"/>
              <a:t>Introduction</a:t>
            </a:r>
          </a:p>
        </p:txBody>
      </p:sp>
      <p:sp>
        <p:nvSpPr>
          <p:cNvPr id="4" name="Text Placeholder 3"/>
          <p:cNvSpPr>
            <a:spLocks noGrp="1"/>
          </p:cNvSpPr>
          <p:nvPr>
            <p:ph type="body" sz="quarter" idx="15"/>
          </p:nvPr>
        </p:nvSpPr>
        <p:spPr/>
        <p:txBody>
          <a:bodyPr/>
          <a:lstStyle/>
          <a:p>
            <a:r>
              <a:rPr lang="en-US" dirty="0"/>
              <a:t>Research Goals and Research Capacity Maturity Model</a:t>
            </a:r>
          </a:p>
        </p:txBody>
      </p:sp>
      <p:sp>
        <p:nvSpPr>
          <p:cNvPr id="2" name="Text Placeholder 1" descr="Blue Box with white text reading Introduction"/>
          <p:cNvSpPr>
            <a:spLocks noGrp="1"/>
          </p:cNvSpPr>
          <p:nvPr>
            <p:ph type="body" sz="quarter" idx="13"/>
          </p:nvPr>
        </p:nvSpPr>
        <p:spPr/>
        <p:txBody>
          <a:bodyPr/>
          <a:lstStyle/>
          <a:p>
            <a:r>
              <a:rPr lang="en-US" dirty="0"/>
              <a:t>Introduction</a:t>
            </a:r>
          </a:p>
        </p:txBody>
      </p:sp>
      <p:sp>
        <p:nvSpPr>
          <p:cNvPr id="5" name="Slide Number Placeholder 4" descr="Page 4"/>
          <p:cNvSpPr>
            <a:spLocks noGrp="1"/>
          </p:cNvSpPr>
          <p:nvPr>
            <p:ph type="sldNum" idx="12"/>
          </p:nvPr>
        </p:nvSpPr>
        <p:spPr/>
        <p:txBody>
          <a:bodyPr/>
          <a:lstStyle/>
          <a:p>
            <a:fld id="{00000000-1234-1234-1234-123412341234}" type="slidenum">
              <a:rPr lang="en" smtClean="0"/>
              <a:pPr/>
              <a:t>4</a:t>
            </a:fld>
            <a:endParaRPr lang="en" dirty="0"/>
          </a:p>
        </p:txBody>
      </p:sp>
    </p:spTree>
    <p:extLst>
      <p:ext uri="{BB962C8B-B14F-4D97-AF65-F5344CB8AC3E}">
        <p14:creationId xmlns:p14="http://schemas.microsoft.com/office/powerpoint/2010/main" val="380474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a:extLst>
              <a:ext uri="{FF2B5EF4-FFF2-40B4-BE49-F238E27FC236}">
                <a16:creationId xmlns:a16="http://schemas.microsoft.com/office/drawing/2014/main" id="{E06DF143-911D-4DE7-A6A1-6268D713FC42}"/>
              </a:ext>
            </a:extLst>
          </p:cNvPr>
          <p:cNvSpPr>
            <a:spLocks noGrp="1"/>
          </p:cNvSpPr>
          <p:nvPr>
            <p:ph type="title"/>
          </p:nvPr>
        </p:nvSpPr>
        <p:spPr/>
        <p:txBody>
          <a:bodyPr/>
          <a:lstStyle/>
          <a:p>
            <a:r>
              <a:rPr lang="en-US" dirty="0"/>
              <a:t>Goals</a:t>
            </a:r>
          </a:p>
        </p:txBody>
      </p:sp>
      <p:sp>
        <p:nvSpPr>
          <p:cNvPr id="2" name="Text Placeholder 1" descr="Blue box with blue text spelling goals"/>
          <p:cNvSpPr>
            <a:spLocks noGrp="1"/>
          </p:cNvSpPr>
          <p:nvPr>
            <p:ph type="body" sz="quarter" idx="13"/>
          </p:nvPr>
        </p:nvSpPr>
        <p:spPr/>
        <p:txBody>
          <a:bodyPr/>
          <a:lstStyle/>
          <a:p>
            <a:r>
              <a:rPr lang="en-US" sz="2400" dirty="0"/>
              <a:t>Goals</a:t>
            </a:r>
          </a:p>
        </p:txBody>
      </p:sp>
      <p:sp>
        <p:nvSpPr>
          <p:cNvPr id="3" name="Text Placeholder 2" descr="Bulleted List reading Disseminate knowledge and Insights&#10;Identify and leverage talents for maximum effectiveness and efficiency&#10;Achieve better integration with better data&#10;Leverage the statewide longitudinal data system for each data contributor to achieve its goals&#10;"/>
          <p:cNvSpPr>
            <a:spLocks noGrp="1"/>
          </p:cNvSpPr>
          <p:nvPr>
            <p:ph type="body" sz="quarter" idx="14"/>
          </p:nvPr>
        </p:nvSpPr>
        <p:spPr>
          <a:xfrm>
            <a:off x="415637" y="1152525"/>
            <a:ext cx="6691746" cy="3217863"/>
          </a:xfrm>
        </p:spPr>
        <p:txBody>
          <a:bodyPr/>
          <a:lstStyle/>
          <a:p>
            <a:r>
              <a:rPr lang="en-US" sz="1800" dirty="0"/>
              <a:t>Disseminate knowledge and Insights</a:t>
            </a:r>
          </a:p>
          <a:p>
            <a:r>
              <a:rPr lang="en-US" sz="1800" dirty="0"/>
              <a:t>Identify and leverage talents for maximum effectiveness and efficiency</a:t>
            </a:r>
          </a:p>
          <a:p>
            <a:r>
              <a:rPr lang="en-US" sz="1800" dirty="0"/>
              <a:t>Achieve better integration with better data</a:t>
            </a:r>
          </a:p>
          <a:p>
            <a:r>
              <a:rPr lang="en-US" sz="1800" dirty="0"/>
              <a:t>Leverage the statewide longitudinal data system for each data contributor to achieve its goals</a:t>
            </a:r>
          </a:p>
        </p:txBody>
      </p:sp>
      <p:sp>
        <p:nvSpPr>
          <p:cNvPr id="4" name="Slide Number Placeholder 3"/>
          <p:cNvSpPr>
            <a:spLocks noGrp="1"/>
          </p:cNvSpPr>
          <p:nvPr>
            <p:ph type="sldNum" idx="12"/>
          </p:nvPr>
        </p:nvSpPr>
        <p:spPr/>
        <p:txBody>
          <a:bodyPr/>
          <a:lstStyle/>
          <a:p>
            <a:fld id="{00000000-1234-1234-1234-123412341234}" type="slidenum">
              <a:rPr lang="en" smtClean="0"/>
              <a:pPr/>
              <a:t>5</a:t>
            </a:fld>
            <a:endParaRPr lang="en" dirty="0"/>
          </a:p>
        </p:txBody>
      </p:sp>
    </p:spTree>
    <p:extLst>
      <p:ext uri="{BB962C8B-B14F-4D97-AF65-F5344CB8AC3E}">
        <p14:creationId xmlns:p14="http://schemas.microsoft.com/office/powerpoint/2010/main" val="431376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E52BFA3A-723A-43A9-B6FD-61FE0A525CB6}"/>
              </a:ext>
            </a:extLst>
          </p:cNvPr>
          <p:cNvSpPr>
            <a:spLocks noGrp="1"/>
          </p:cNvSpPr>
          <p:nvPr>
            <p:ph type="title"/>
          </p:nvPr>
        </p:nvSpPr>
        <p:spPr/>
        <p:txBody>
          <a:bodyPr/>
          <a:lstStyle/>
          <a:p>
            <a:r>
              <a:rPr lang="en-US" dirty="0"/>
              <a:t>Research Capacity</a:t>
            </a:r>
          </a:p>
        </p:txBody>
      </p:sp>
      <p:sp>
        <p:nvSpPr>
          <p:cNvPr id="2" name="Text Placeholder 1"/>
          <p:cNvSpPr>
            <a:spLocks noGrp="1"/>
          </p:cNvSpPr>
          <p:nvPr>
            <p:ph type="body" sz="quarter" idx="13"/>
          </p:nvPr>
        </p:nvSpPr>
        <p:spPr/>
        <p:txBody>
          <a:bodyPr/>
          <a:lstStyle/>
          <a:p>
            <a:r>
              <a:rPr lang="en-US" sz="2400" dirty="0"/>
              <a:t>Research Capacity Maturity Model</a:t>
            </a:r>
          </a:p>
        </p:txBody>
      </p:sp>
      <p:graphicFrame>
        <p:nvGraphicFramePr>
          <p:cNvPr id="5" name="Diagram 4" descr="The Research Capacity Maturity Model includes five different levels: Ad-Hoc, Directed, Managed, Optimized, and Matured." title="Research Capacity Maturity Model"/>
          <p:cNvGraphicFramePr/>
          <p:nvPr>
            <p:extLst>
              <p:ext uri="{D42A27DB-BD31-4B8C-83A1-F6EECF244321}">
                <p14:modId xmlns:p14="http://schemas.microsoft.com/office/powerpoint/2010/main" val="4003135194"/>
              </p:ext>
            </p:extLst>
          </p:nvPr>
        </p:nvGraphicFramePr>
        <p:xfrm>
          <a:off x="624467" y="632032"/>
          <a:ext cx="6957083" cy="42552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tangular Callout 10" descr="Level 1 represents any research activity that has no control of any kind. Level 2 represents the phase that research activities are in response to a need." title="Elaboration of Level 1 and Level 2 in the Research Capacity Maturity Model"/>
          <p:cNvSpPr/>
          <p:nvPr/>
        </p:nvSpPr>
        <p:spPr>
          <a:xfrm>
            <a:off x="624467" y="862360"/>
            <a:ext cx="2420485" cy="1094455"/>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624467" y="1040781"/>
            <a:ext cx="2359802" cy="646331"/>
          </a:xfrm>
          <a:prstGeom prst="rect">
            <a:avLst/>
          </a:prstGeom>
          <a:noFill/>
        </p:spPr>
        <p:txBody>
          <a:bodyPr wrap="square" rtlCol="0">
            <a:spAutoFit/>
          </a:bodyPr>
          <a:lstStyle/>
          <a:p>
            <a:r>
              <a:rPr lang="en-US" sz="1200" dirty="0">
                <a:solidFill>
                  <a:schemeClr val="tx1">
                    <a:lumMod val="75000"/>
                    <a:lumOff val="25000"/>
                  </a:schemeClr>
                </a:solidFill>
              </a:rPr>
              <a:t>Level 1 – No control of any kind</a:t>
            </a:r>
          </a:p>
          <a:p>
            <a:endParaRPr lang="en-US" sz="1200" dirty="0">
              <a:solidFill>
                <a:schemeClr val="tx1">
                  <a:lumMod val="75000"/>
                  <a:lumOff val="25000"/>
                </a:schemeClr>
              </a:solidFill>
            </a:endParaRPr>
          </a:p>
          <a:p>
            <a:r>
              <a:rPr lang="en-US" sz="1200" dirty="0">
                <a:solidFill>
                  <a:schemeClr val="tx1">
                    <a:lumMod val="75000"/>
                    <a:lumOff val="25000"/>
                  </a:schemeClr>
                </a:solidFill>
              </a:rPr>
              <a:t>Level 2 – In response to a need</a:t>
            </a:r>
          </a:p>
        </p:txBody>
      </p:sp>
      <p:sp>
        <p:nvSpPr>
          <p:cNvPr id="12" name="Rectangular Callout 11" descr="Level 3 represents the phase that research activities have clearly articulated accountability. Level 4 is the phase that is portfolio-based. Level 5 the highest level in the research capacity maturity model." title="Elaboration of Level 3, 4, 5 in the Research Capacity Maturity Model"/>
          <p:cNvSpPr/>
          <p:nvPr/>
        </p:nvSpPr>
        <p:spPr>
          <a:xfrm rot="10800000">
            <a:off x="3044952" y="3397104"/>
            <a:ext cx="4924452" cy="1389804"/>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descr="Level 3 – Clearly articulated accountability&#10;&#10;Level 4 – Portfolio-based approach&#10;&#10;Level 5 – Maturation: absolute advantages to comparative advantages&#10;"/>
          <p:cNvSpPr txBox="1"/>
          <p:nvPr/>
        </p:nvSpPr>
        <p:spPr>
          <a:xfrm>
            <a:off x="3107473" y="3586580"/>
            <a:ext cx="4923843" cy="1015663"/>
          </a:xfrm>
          <a:prstGeom prst="rect">
            <a:avLst/>
          </a:prstGeom>
          <a:noFill/>
        </p:spPr>
        <p:txBody>
          <a:bodyPr wrap="square" rtlCol="0">
            <a:spAutoFit/>
          </a:bodyPr>
          <a:lstStyle/>
          <a:p>
            <a:r>
              <a:rPr lang="en-US" sz="1200" dirty="0">
                <a:solidFill>
                  <a:schemeClr val="tx1">
                    <a:lumMod val="75000"/>
                    <a:lumOff val="25000"/>
                  </a:schemeClr>
                </a:solidFill>
              </a:rPr>
              <a:t>Level 3 – Clearly articulated accountability</a:t>
            </a:r>
          </a:p>
          <a:p>
            <a:endParaRPr lang="en-US" sz="1200" dirty="0">
              <a:solidFill>
                <a:schemeClr val="tx1">
                  <a:lumMod val="75000"/>
                  <a:lumOff val="25000"/>
                </a:schemeClr>
              </a:solidFill>
            </a:endParaRPr>
          </a:p>
          <a:p>
            <a:r>
              <a:rPr lang="en-US" sz="1200" dirty="0">
                <a:solidFill>
                  <a:schemeClr val="tx1">
                    <a:lumMod val="75000"/>
                    <a:lumOff val="25000"/>
                  </a:schemeClr>
                </a:solidFill>
              </a:rPr>
              <a:t>Level 4 – Portfolio-based approach</a:t>
            </a:r>
          </a:p>
          <a:p>
            <a:endParaRPr lang="en-US" sz="1200" dirty="0">
              <a:solidFill>
                <a:schemeClr val="tx1">
                  <a:lumMod val="75000"/>
                  <a:lumOff val="25000"/>
                </a:schemeClr>
              </a:solidFill>
            </a:endParaRPr>
          </a:p>
          <a:p>
            <a:r>
              <a:rPr lang="en-US" sz="1200" dirty="0">
                <a:solidFill>
                  <a:schemeClr val="tx1">
                    <a:lumMod val="75000"/>
                    <a:lumOff val="25000"/>
                  </a:schemeClr>
                </a:solidFill>
              </a:rPr>
              <a:t>Level 5 – Maturation: absolute advantages to comparative advantages</a:t>
            </a:r>
          </a:p>
        </p:txBody>
      </p:sp>
      <p:sp>
        <p:nvSpPr>
          <p:cNvPr id="4" name="Slide Number Placeholder 3"/>
          <p:cNvSpPr>
            <a:spLocks noGrp="1"/>
          </p:cNvSpPr>
          <p:nvPr>
            <p:ph type="sldNum" idx="12"/>
          </p:nvPr>
        </p:nvSpPr>
        <p:spPr/>
        <p:txBody>
          <a:bodyPr/>
          <a:lstStyle/>
          <a:p>
            <a:fld id="{00000000-1234-1234-1234-123412341234}" type="slidenum">
              <a:rPr lang="en" smtClean="0"/>
              <a:pPr/>
              <a:t>6</a:t>
            </a:fld>
            <a:endParaRPr lang="en" dirty="0"/>
          </a:p>
        </p:txBody>
      </p:sp>
    </p:spTree>
    <p:extLst>
      <p:ext uri="{BB962C8B-B14F-4D97-AF65-F5344CB8AC3E}">
        <p14:creationId xmlns:p14="http://schemas.microsoft.com/office/powerpoint/2010/main" val="476720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hidden="1">
            <a:extLst>
              <a:ext uri="{FF2B5EF4-FFF2-40B4-BE49-F238E27FC236}">
                <a16:creationId xmlns:a16="http://schemas.microsoft.com/office/drawing/2014/main" id="{843181CC-3843-44F0-ABF5-E8B07D936B31}"/>
              </a:ext>
            </a:extLst>
          </p:cNvPr>
          <p:cNvSpPr>
            <a:spLocks noGrp="1"/>
          </p:cNvSpPr>
          <p:nvPr>
            <p:ph type="title"/>
          </p:nvPr>
        </p:nvSpPr>
        <p:spPr/>
        <p:txBody>
          <a:bodyPr/>
          <a:lstStyle/>
          <a:p>
            <a:r>
              <a:rPr lang="en-US" dirty="0"/>
              <a:t>Grants Prior 2015</a:t>
            </a:r>
          </a:p>
        </p:txBody>
      </p:sp>
      <p:sp>
        <p:nvSpPr>
          <p:cNvPr id="2" name="Text Placeholder 1">
            <a:extLst>
              <a:ext uri="{FF2B5EF4-FFF2-40B4-BE49-F238E27FC236}">
                <a16:creationId xmlns:a16="http://schemas.microsoft.com/office/drawing/2014/main" id="{9FAE5E05-2BC2-4692-A830-E88F6AA9465A}"/>
              </a:ext>
            </a:extLst>
          </p:cNvPr>
          <p:cNvSpPr>
            <a:spLocks noGrp="1"/>
          </p:cNvSpPr>
          <p:nvPr>
            <p:ph type="body" sz="quarter" idx="13"/>
          </p:nvPr>
        </p:nvSpPr>
        <p:spPr/>
        <p:txBody>
          <a:bodyPr/>
          <a:lstStyle/>
          <a:p>
            <a:r>
              <a:rPr lang="en-US" sz="2400" dirty="0"/>
              <a:t>Grants Prior to 2015</a:t>
            </a:r>
          </a:p>
        </p:txBody>
      </p:sp>
      <p:sp>
        <p:nvSpPr>
          <p:cNvPr id="3" name="Text Placeholder 2">
            <a:extLst>
              <a:ext uri="{FF2B5EF4-FFF2-40B4-BE49-F238E27FC236}">
                <a16:creationId xmlns:a16="http://schemas.microsoft.com/office/drawing/2014/main" id="{E92D1229-9058-4581-A3DC-1376047A7CDA}"/>
              </a:ext>
            </a:extLst>
          </p:cNvPr>
          <p:cNvSpPr>
            <a:spLocks noGrp="1"/>
          </p:cNvSpPr>
          <p:nvPr>
            <p:ph type="body" sz="quarter" idx="14"/>
          </p:nvPr>
        </p:nvSpPr>
        <p:spPr>
          <a:xfrm>
            <a:off x="415637" y="1152525"/>
            <a:ext cx="7547956" cy="3217863"/>
          </a:xfrm>
        </p:spPr>
        <p:txBody>
          <a:bodyPr/>
          <a:lstStyle/>
          <a:p>
            <a:pPr>
              <a:spcAft>
                <a:spcPts val="0"/>
              </a:spcAft>
            </a:pPr>
            <a:r>
              <a:rPr lang="en-US" sz="2000" dirty="0"/>
              <a:t>2009 Grant - Mississippi’s PK16 Longitudinal Data Initiative:</a:t>
            </a:r>
          </a:p>
          <a:p>
            <a:pPr marL="0" indent="0">
              <a:spcAft>
                <a:spcPts val="0"/>
              </a:spcAft>
              <a:buNone/>
            </a:pPr>
            <a:r>
              <a:rPr lang="en-US" dirty="0"/>
              <a:t>	</a:t>
            </a:r>
            <a:r>
              <a:rPr lang="en-US" sz="1800" dirty="0"/>
              <a:t>Expanded existing K-12 statewide data systems, and integrate the 	systems 	and related data of Mississippi's Workforce Performance 	Management System.</a:t>
            </a:r>
          </a:p>
          <a:p>
            <a:pPr marL="0" indent="0">
              <a:spcAft>
                <a:spcPts val="0"/>
              </a:spcAft>
              <a:buNone/>
            </a:pPr>
            <a:endParaRPr lang="en-US" sz="1800" dirty="0"/>
          </a:p>
          <a:p>
            <a:pPr marL="0" indent="0">
              <a:spcAft>
                <a:spcPts val="0"/>
              </a:spcAft>
              <a:buNone/>
            </a:pPr>
            <a:endParaRPr lang="en-US" sz="1800" dirty="0"/>
          </a:p>
          <a:p>
            <a:pPr>
              <a:spcAft>
                <a:spcPts val="0"/>
              </a:spcAft>
            </a:pPr>
            <a:r>
              <a:rPr lang="en-US" sz="2000" dirty="0"/>
              <a:t>2009 ARRA Grant - Mississippi Integrated Education and Workforce Longitudinal Data System:</a:t>
            </a:r>
          </a:p>
          <a:p>
            <a:pPr marL="0" indent="0">
              <a:spcAft>
                <a:spcPts val="0"/>
              </a:spcAft>
              <a:buNone/>
            </a:pPr>
            <a:r>
              <a:rPr lang="en-US" sz="1600" dirty="0"/>
              <a:t>	Created a relational database linking all education (K-20) and workforce 	data 	through a unique common identifier, and Include all the necessary data 	to link PK with K-20</a:t>
            </a:r>
          </a:p>
          <a:p>
            <a:endParaRPr lang="en-US" dirty="0"/>
          </a:p>
        </p:txBody>
      </p:sp>
      <p:sp>
        <p:nvSpPr>
          <p:cNvPr id="4" name="Slide Number Placeholder 3" descr="Page 7">
            <a:extLst>
              <a:ext uri="{FF2B5EF4-FFF2-40B4-BE49-F238E27FC236}">
                <a16:creationId xmlns:a16="http://schemas.microsoft.com/office/drawing/2014/main" id="{0EA091BC-BC84-4736-B2CA-B2DFF6EB8CAA}"/>
              </a:ext>
            </a:extLst>
          </p:cNvPr>
          <p:cNvSpPr>
            <a:spLocks noGrp="1"/>
          </p:cNvSpPr>
          <p:nvPr>
            <p:ph type="sldNum" idx="12"/>
          </p:nvPr>
        </p:nvSpPr>
        <p:spPr/>
        <p:txBody>
          <a:bodyPr/>
          <a:lstStyle/>
          <a:p>
            <a:fld id="{00000000-1234-1234-1234-123412341234}" type="slidenum">
              <a:rPr lang="en" smtClean="0"/>
              <a:pPr/>
              <a:t>7</a:t>
            </a:fld>
            <a:endParaRPr lang="en" dirty="0"/>
          </a:p>
        </p:txBody>
      </p:sp>
    </p:spTree>
    <p:extLst>
      <p:ext uri="{BB962C8B-B14F-4D97-AF65-F5344CB8AC3E}">
        <p14:creationId xmlns:p14="http://schemas.microsoft.com/office/powerpoint/2010/main" val="3171199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C3643D49-C89E-4AC1-82A8-5257E868F664}"/>
              </a:ext>
            </a:extLst>
          </p:cNvPr>
          <p:cNvSpPr>
            <a:spLocks noGrp="1"/>
          </p:cNvSpPr>
          <p:nvPr>
            <p:ph type="title"/>
          </p:nvPr>
        </p:nvSpPr>
        <p:spPr/>
        <p:txBody>
          <a:bodyPr/>
          <a:lstStyle/>
          <a:p>
            <a:r>
              <a:rPr lang="en-US" dirty="0"/>
              <a:t>2015-SLDS</a:t>
            </a:r>
          </a:p>
        </p:txBody>
      </p:sp>
      <p:sp>
        <p:nvSpPr>
          <p:cNvPr id="6" name="Text Placeholder 5" descr="Blue Box with Blue text spelling 2015 Mississippi SLDS Grant"/>
          <p:cNvSpPr>
            <a:spLocks noGrp="1"/>
          </p:cNvSpPr>
          <p:nvPr>
            <p:ph type="body" sz="quarter" idx="13"/>
          </p:nvPr>
        </p:nvSpPr>
        <p:spPr/>
        <p:txBody>
          <a:bodyPr/>
          <a:lstStyle/>
          <a:p>
            <a:r>
              <a:rPr lang="en-US" sz="2400" dirty="0"/>
              <a:t>2015 Mississippi SLDS Grant</a:t>
            </a:r>
          </a:p>
        </p:txBody>
      </p:sp>
      <p:sp>
        <p:nvSpPr>
          <p:cNvPr id="7" name="Text Placeholder 6" descr="Bulleted List with text Grant Period&#10;September 2015 – September 2019&#10;&#10;Grant Priorities&#10;1. Research and Evaluation&#10;2. Early Learning&#10;&#10;Grant Expected Outcomes&#10;1. Creating data dashboard and establishing a research office&#10;2. Completing the Early Childhood Education component of the P-20W SLDS&#10;"/>
          <p:cNvSpPr>
            <a:spLocks noGrp="1"/>
          </p:cNvSpPr>
          <p:nvPr>
            <p:ph type="body" sz="quarter" idx="14"/>
          </p:nvPr>
        </p:nvSpPr>
        <p:spPr>
          <a:xfrm>
            <a:off x="415637" y="1152525"/>
            <a:ext cx="7406640" cy="3217863"/>
          </a:xfrm>
        </p:spPr>
        <p:txBody>
          <a:bodyPr/>
          <a:lstStyle/>
          <a:p>
            <a:pPr>
              <a:spcAft>
                <a:spcPts val="0"/>
              </a:spcAft>
              <a:buFont typeface="Arial" panose="020B0604020202020204" pitchFamily="34" charset="0"/>
              <a:buChar char="•"/>
            </a:pPr>
            <a:r>
              <a:rPr lang="en-US" sz="2000" dirty="0"/>
              <a:t>Grant Period</a:t>
            </a:r>
          </a:p>
          <a:p>
            <a:pPr marL="0" indent="0">
              <a:spcAft>
                <a:spcPts val="0"/>
              </a:spcAft>
              <a:buNone/>
            </a:pPr>
            <a:r>
              <a:rPr lang="en-US" dirty="0"/>
              <a:t>		</a:t>
            </a:r>
            <a:r>
              <a:rPr lang="en-US" sz="1800" dirty="0"/>
              <a:t>September 2015 – September 2019</a:t>
            </a:r>
          </a:p>
          <a:p>
            <a:pPr marL="0" indent="0">
              <a:spcAft>
                <a:spcPts val="0"/>
              </a:spcAft>
              <a:buNone/>
            </a:pPr>
            <a:endParaRPr lang="en-US" sz="2000" dirty="0"/>
          </a:p>
          <a:p>
            <a:pPr>
              <a:spcAft>
                <a:spcPts val="0"/>
              </a:spcAft>
              <a:buFont typeface="Arial" panose="020B0604020202020204" pitchFamily="34" charset="0"/>
              <a:buChar char="•"/>
            </a:pPr>
            <a:r>
              <a:rPr lang="en-US" sz="2000" dirty="0"/>
              <a:t>Grant Priorities</a:t>
            </a:r>
          </a:p>
          <a:p>
            <a:pPr marL="0" indent="0">
              <a:spcAft>
                <a:spcPts val="0"/>
              </a:spcAft>
              <a:buNone/>
            </a:pPr>
            <a:r>
              <a:rPr lang="en-US" dirty="0"/>
              <a:t>		</a:t>
            </a:r>
            <a:r>
              <a:rPr lang="en-US" sz="1800" dirty="0"/>
              <a:t>1. </a:t>
            </a:r>
            <a:r>
              <a:rPr lang="en-US" sz="1800" dirty="0">
                <a:solidFill>
                  <a:schemeClr val="tx1">
                    <a:lumMod val="75000"/>
                    <a:lumOff val="25000"/>
                  </a:schemeClr>
                </a:solidFill>
              </a:rPr>
              <a:t>Research and Evaluation</a:t>
            </a:r>
          </a:p>
          <a:p>
            <a:pPr marL="0" indent="0">
              <a:spcAft>
                <a:spcPts val="0"/>
              </a:spcAft>
              <a:buNone/>
            </a:pPr>
            <a:r>
              <a:rPr lang="en-US" sz="1800" dirty="0"/>
              <a:t>		2. Early Learning</a:t>
            </a:r>
          </a:p>
          <a:p>
            <a:pPr marL="0" indent="0">
              <a:spcAft>
                <a:spcPts val="0"/>
              </a:spcAft>
              <a:buNone/>
            </a:pPr>
            <a:endParaRPr lang="en-US" sz="2000" dirty="0"/>
          </a:p>
          <a:p>
            <a:pPr>
              <a:spcAft>
                <a:spcPts val="0"/>
              </a:spcAft>
            </a:pPr>
            <a:r>
              <a:rPr lang="en-US" sz="2000" dirty="0"/>
              <a:t>Grant Expected Outcomes</a:t>
            </a:r>
          </a:p>
          <a:p>
            <a:pPr marL="0" indent="0">
              <a:spcAft>
                <a:spcPts val="0"/>
              </a:spcAft>
              <a:buNone/>
            </a:pPr>
            <a:r>
              <a:rPr lang="en-US" sz="1800" dirty="0"/>
              <a:t>		1. Creating data dashboard and establishing a research office</a:t>
            </a:r>
          </a:p>
          <a:p>
            <a:pPr marL="0" indent="0">
              <a:spcAft>
                <a:spcPts val="0"/>
              </a:spcAft>
              <a:buNone/>
            </a:pPr>
            <a:r>
              <a:rPr lang="en-US" sz="1800" dirty="0"/>
              <a:t>		2. Completing the Early Childhood Education component of 		the P-20W SLDS</a:t>
            </a:r>
          </a:p>
          <a:p>
            <a:pPr marL="0" indent="0">
              <a:buNone/>
              <a:tabLst/>
            </a:pPr>
            <a:endParaRPr lang="en-US" dirty="0"/>
          </a:p>
        </p:txBody>
      </p:sp>
      <p:sp>
        <p:nvSpPr>
          <p:cNvPr id="2" name="TextBox 1">
            <a:extLst>
              <a:ext uri="{FF2B5EF4-FFF2-40B4-BE49-F238E27FC236}">
                <a16:creationId xmlns:a16="http://schemas.microsoft.com/office/drawing/2014/main" id="{B1A8CA08-A25E-44DE-B3DA-B19880406019}"/>
              </a:ext>
            </a:extLst>
          </p:cNvPr>
          <p:cNvSpPr txBox="1"/>
          <p:nvPr/>
        </p:nvSpPr>
        <p:spPr>
          <a:xfrm>
            <a:off x="4636928" y="4642338"/>
            <a:ext cx="3844155" cy="600164"/>
          </a:xfrm>
          <a:prstGeom prst="rect">
            <a:avLst/>
          </a:prstGeom>
          <a:noFill/>
        </p:spPr>
        <p:txBody>
          <a:bodyPr wrap="square" rtlCol="0">
            <a:spAutoFit/>
          </a:bodyPr>
          <a:lstStyle/>
          <a:p>
            <a:pPr algn="r"/>
            <a:r>
              <a:rPr lang="en-US" sz="1100" dirty="0"/>
              <a:t>For more information:</a:t>
            </a:r>
          </a:p>
          <a:p>
            <a:pPr algn="r"/>
            <a:r>
              <a:rPr lang="en-US" sz="1100" dirty="0">
                <a:hlinkClick r:id="rId3"/>
              </a:rPr>
              <a:t>Statewide Longitudinal Data Systems Grant Program</a:t>
            </a:r>
            <a:endParaRPr lang="en-US" sz="1100" dirty="0"/>
          </a:p>
          <a:p>
            <a:endParaRPr lang="en-US" sz="1100" dirty="0"/>
          </a:p>
        </p:txBody>
      </p:sp>
      <p:sp>
        <p:nvSpPr>
          <p:cNvPr id="4" name="Slide Number Placeholder 3" descr="Page 8"/>
          <p:cNvSpPr>
            <a:spLocks noGrp="1"/>
          </p:cNvSpPr>
          <p:nvPr>
            <p:ph type="sldNum" idx="12"/>
          </p:nvPr>
        </p:nvSpPr>
        <p:spPr/>
        <p:txBody>
          <a:bodyPr/>
          <a:lstStyle/>
          <a:p>
            <a:fld id="{00000000-1234-1234-1234-123412341234}" type="slidenum">
              <a:rPr lang="en" smtClean="0"/>
              <a:pPr/>
              <a:t>8</a:t>
            </a:fld>
            <a:endParaRPr lang="en" dirty="0"/>
          </a:p>
        </p:txBody>
      </p:sp>
    </p:spTree>
    <p:extLst>
      <p:ext uri="{BB962C8B-B14F-4D97-AF65-F5344CB8AC3E}">
        <p14:creationId xmlns:p14="http://schemas.microsoft.com/office/powerpoint/2010/main" val="1900481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085813A5-8303-4DEC-AF19-1A8DA61D1DB8}"/>
              </a:ext>
            </a:extLst>
          </p:cNvPr>
          <p:cNvSpPr>
            <a:spLocks noGrp="1"/>
          </p:cNvSpPr>
          <p:nvPr>
            <p:ph type="title"/>
          </p:nvPr>
        </p:nvSpPr>
        <p:spPr/>
        <p:txBody>
          <a:bodyPr/>
          <a:lstStyle/>
          <a:p>
            <a:r>
              <a:rPr lang="en-US" dirty="0"/>
              <a:t>MDE’s Research</a:t>
            </a:r>
          </a:p>
        </p:txBody>
      </p:sp>
      <p:sp>
        <p:nvSpPr>
          <p:cNvPr id="2" name="Text Placeholder 1"/>
          <p:cNvSpPr>
            <a:spLocks noGrp="1"/>
          </p:cNvSpPr>
          <p:nvPr>
            <p:ph type="body" sz="quarter" idx="13"/>
          </p:nvPr>
        </p:nvSpPr>
        <p:spPr/>
        <p:txBody>
          <a:bodyPr/>
          <a:lstStyle/>
          <a:p>
            <a:r>
              <a:rPr lang="en-US" sz="2400" dirty="0"/>
              <a:t>MDE’s Research State</a:t>
            </a:r>
          </a:p>
        </p:txBody>
      </p:sp>
      <p:pic>
        <p:nvPicPr>
          <p:cNvPr id="5" name="Picture 4" descr="An Overview of Research Maturity State at the Mississippi Department of Education&#10;Before the 2008 SLDS grant, the research project was at the Level 1 according the research capacity maturity model. Based on the SLDS grants since 2008, the research at MDE transitioned from Level 1 to Level 2, and has reached Level 2 since the establishment of the Office of Research and Analytics in January 2017. As the Office of Research and Analytics developing its research framework and agenda, and strengthening its partnership with external researchers, the research state has transitioned from Level 2 to Level 3. The future goal is to arrive at the Level 5."/>
          <p:cNvPicPr>
            <a:picLocks noChangeAspect="1"/>
          </p:cNvPicPr>
          <p:nvPr/>
        </p:nvPicPr>
        <p:blipFill>
          <a:blip r:embed="rId3">
            <a:lum bright="3000" contrast="10000"/>
          </a:blip>
          <a:stretch>
            <a:fillRect/>
          </a:stretch>
        </p:blipFill>
        <p:spPr>
          <a:xfrm>
            <a:off x="649224" y="846962"/>
            <a:ext cx="7065100" cy="3633057"/>
          </a:xfrm>
          <a:prstGeom prst="rect">
            <a:avLst/>
          </a:prstGeom>
        </p:spPr>
      </p:pic>
      <p:sp>
        <p:nvSpPr>
          <p:cNvPr id="3" name="Slide Number Placeholder 2"/>
          <p:cNvSpPr>
            <a:spLocks noGrp="1"/>
          </p:cNvSpPr>
          <p:nvPr>
            <p:ph type="sldNum" idx="12"/>
          </p:nvPr>
        </p:nvSpPr>
        <p:spPr/>
        <p:txBody>
          <a:bodyPr/>
          <a:lstStyle/>
          <a:p>
            <a:fld id="{00000000-1234-1234-1234-123412341234}" type="slidenum">
              <a:rPr lang="en" smtClean="0"/>
              <a:pPr/>
              <a:t>9</a:t>
            </a:fld>
            <a:endParaRPr lang="en" dirty="0"/>
          </a:p>
        </p:txBody>
      </p:sp>
    </p:spTree>
    <p:extLst>
      <p:ext uri="{BB962C8B-B14F-4D97-AF65-F5344CB8AC3E}">
        <p14:creationId xmlns:p14="http://schemas.microsoft.com/office/powerpoint/2010/main" val="1014034929"/>
      </p:ext>
    </p:extLst>
  </p:cSld>
  <p:clrMapOvr>
    <a:masterClrMapping/>
  </p:clrMapOvr>
</p:sld>
</file>

<file path=ppt/theme/theme1.xml><?xml version="1.0" encoding="utf-8"?>
<a:theme xmlns:a="http://schemas.openxmlformats.org/drawingml/2006/main" name="simple-light-2">
  <a:themeElements>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E_blank template" id="{A72772A2-276F-5A4A-AF91-CCDCB75C27E9}" vid="{D5DF34BD-99C2-DE4E-BC83-08FF9AC52062}"/>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MDE_blank template</Template>
  <TotalTime>6433</TotalTime>
  <Words>1727</Words>
  <Application>Microsoft Office PowerPoint</Application>
  <PresentationFormat>On-screen Show (16:9)</PresentationFormat>
  <Paragraphs>308</Paragraphs>
  <Slides>29</Slides>
  <Notes>29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Cambria</vt:lpstr>
      <vt:lpstr>Cambria Math</vt:lpstr>
      <vt:lpstr>Times New Roman</vt:lpstr>
      <vt:lpstr>simple-light-2</vt:lpstr>
      <vt:lpstr>Document</vt:lpstr>
      <vt:lpstr>Impact of Pre-Kindergarten Programs on Student Performance in Early Schooling in the State of Mississippi </vt:lpstr>
      <vt:lpstr>Outlines</vt:lpstr>
      <vt:lpstr>Outline-Bullets</vt:lpstr>
      <vt:lpstr>Introduction</vt:lpstr>
      <vt:lpstr>Goals</vt:lpstr>
      <vt:lpstr>Research Capacity</vt:lpstr>
      <vt:lpstr>Grants Prior 2015</vt:lpstr>
      <vt:lpstr>2015-SLDS</vt:lpstr>
      <vt:lpstr>MDE’s Research</vt:lpstr>
      <vt:lpstr>Early learning</vt:lpstr>
      <vt:lpstr>Act 2013</vt:lpstr>
      <vt:lpstr>ELCs</vt:lpstr>
      <vt:lpstr>Facts</vt:lpstr>
      <vt:lpstr>Research Study</vt:lpstr>
      <vt:lpstr>Capacity</vt:lpstr>
      <vt:lpstr>Alignment</vt:lpstr>
      <vt:lpstr>Questions</vt:lpstr>
      <vt:lpstr>Kindergarten</vt:lpstr>
      <vt:lpstr>Data</vt:lpstr>
      <vt:lpstr>Overview</vt:lpstr>
      <vt:lpstr>Descriptive</vt:lpstr>
      <vt:lpstr>Table 2</vt:lpstr>
      <vt:lpstr>Table 4</vt:lpstr>
      <vt:lpstr>Methodology</vt:lpstr>
      <vt:lpstr>Findings</vt:lpstr>
      <vt:lpstr>Pool OLS</vt:lpstr>
      <vt:lpstr>Policy</vt:lpstr>
      <vt:lpstr>Conclusions</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Banks</dc:creator>
  <cp:lastModifiedBy>Gary Ragsdale</cp:lastModifiedBy>
  <cp:revision>367</cp:revision>
  <cp:lastPrinted>2018-02-27T22:48:16Z</cp:lastPrinted>
  <dcterms:created xsi:type="dcterms:W3CDTF">2017-07-07T21:24:14Z</dcterms:created>
  <dcterms:modified xsi:type="dcterms:W3CDTF">2019-02-04T19:22:19Z</dcterms:modified>
</cp:coreProperties>
</file>