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818" r:id="rId5"/>
    <p:sldMasterId id="2147483820" r:id="rId6"/>
    <p:sldMasterId id="2147483835" r:id="rId7"/>
  </p:sldMasterIdLst>
  <p:notesMasterIdLst>
    <p:notesMasterId r:id="rId50"/>
  </p:notesMasterIdLst>
  <p:handoutMasterIdLst>
    <p:handoutMasterId r:id="rId51"/>
  </p:handoutMasterIdLst>
  <p:sldIdLst>
    <p:sldId id="495" r:id="rId8"/>
    <p:sldId id="496" r:id="rId9"/>
    <p:sldId id="337" r:id="rId10"/>
    <p:sldId id="593" r:id="rId11"/>
    <p:sldId id="500" r:id="rId12"/>
    <p:sldId id="663" r:id="rId13"/>
    <p:sldId id="664" r:id="rId14"/>
    <p:sldId id="665" r:id="rId15"/>
    <p:sldId id="666" r:id="rId16"/>
    <p:sldId id="667" r:id="rId17"/>
    <p:sldId id="622" r:id="rId18"/>
    <p:sldId id="623" r:id="rId19"/>
    <p:sldId id="624" r:id="rId20"/>
    <p:sldId id="625" r:id="rId21"/>
    <p:sldId id="626" r:id="rId22"/>
    <p:sldId id="627" r:id="rId23"/>
    <p:sldId id="628" r:id="rId24"/>
    <p:sldId id="660" r:id="rId25"/>
    <p:sldId id="652" r:id="rId26"/>
    <p:sldId id="653" r:id="rId27"/>
    <p:sldId id="654" r:id="rId28"/>
    <p:sldId id="655" r:id="rId29"/>
    <p:sldId id="656" r:id="rId30"/>
    <p:sldId id="657" r:id="rId31"/>
    <p:sldId id="658" r:id="rId32"/>
    <p:sldId id="659" r:id="rId33"/>
    <p:sldId id="661" r:id="rId34"/>
    <p:sldId id="642" r:id="rId35"/>
    <p:sldId id="637" r:id="rId36"/>
    <p:sldId id="638" r:id="rId37"/>
    <p:sldId id="640" r:id="rId38"/>
    <p:sldId id="641" r:id="rId39"/>
    <p:sldId id="643" r:id="rId40"/>
    <p:sldId id="644" r:id="rId41"/>
    <p:sldId id="520" r:id="rId42"/>
    <p:sldId id="517" r:id="rId43"/>
    <p:sldId id="668" r:id="rId44"/>
    <p:sldId id="669" r:id="rId45"/>
    <p:sldId id="670" r:id="rId46"/>
    <p:sldId id="621" r:id="rId47"/>
    <p:sldId id="651" r:id="rId48"/>
    <p:sldId id="526"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FDF"/>
    <a:srgbClr val="494949"/>
    <a:srgbClr val="DDDDDD"/>
    <a:srgbClr val="068744"/>
    <a:srgbClr val="502871"/>
    <a:srgbClr val="0D809D"/>
    <a:srgbClr val="8AA33B"/>
    <a:srgbClr val="45496B"/>
    <a:srgbClr val="7980A3"/>
    <a:srgbClr val="ED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8" autoAdjust="0"/>
    <p:restoredTop sz="56052" autoAdjust="0"/>
  </p:normalViewPr>
  <p:slideViewPr>
    <p:cSldViewPr>
      <p:cViewPr varScale="1">
        <p:scale>
          <a:sx n="64" d="100"/>
          <a:sy n="64" d="100"/>
        </p:scale>
        <p:origin x="1770" y="48"/>
      </p:cViewPr>
      <p:guideLst>
        <p:guide orient="horz" pos="2160"/>
        <p:guide pos="2880"/>
      </p:guideLst>
    </p:cSldViewPr>
  </p:slideViewPr>
  <p:outlineViewPr>
    <p:cViewPr>
      <p:scale>
        <a:sx n="33" d="100"/>
        <a:sy n="33" d="100"/>
      </p:scale>
      <p:origin x="0" y="-2218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925" tIns="46463" rIns="92925" bIns="4646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2925" tIns="46463" rIns="92925" bIns="46463" rtlCol="0"/>
          <a:lstStyle>
            <a:lvl1pPr algn="r">
              <a:defRPr sz="1200"/>
            </a:lvl1pPr>
          </a:lstStyle>
          <a:p>
            <a:fld id="{560A2D4F-B318-416E-85DE-94090A87EE67}" type="datetimeFigureOut">
              <a:rPr lang="en-US" smtClean="0"/>
              <a:t>2/4/2019</a:t>
            </a:fld>
            <a:endParaRPr lang="en-US"/>
          </a:p>
        </p:txBody>
      </p:sp>
      <p:sp>
        <p:nvSpPr>
          <p:cNvPr id="4" name="Footer Placeholder 3"/>
          <p:cNvSpPr>
            <a:spLocks noGrp="1"/>
          </p:cNvSpPr>
          <p:nvPr>
            <p:ph type="ftr" sz="quarter" idx="2"/>
          </p:nvPr>
        </p:nvSpPr>
        <p:spPr>
          <a:xfrm>
            <a:off x="0" y="8829969"/>
            <a:ext cx="3037840" cy="466434"/>
          </a:xfrm>
          <a:prstGeom prst="rect">
            <a:avLst/>
          </a:prstGeom>
        </p:spPr>
        <p:txBody>
          <a:bodyPr vert="horz" lIns="92925" tIns="46463" rIns="92925" bIns="4646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6434"/>
          </a:xfrm>
          <a:prstGeom prst="rect">
            <a:avLst/>
          </a:prstGeom>
        </p:spPr>
        <p:txBody>
          <a:bodyPr vert="horz" lIns="92925" tIns="46463" rIns="92925" bIns="46463" rtlCol="0" anchor="b"/>
          <a:lstStyle>
            <a:lvl1pPr algn="r">
              <a:defRPr sz="1200"/>
            </a:lvl1pPr>
          </a:lstStyle>
          <a:p>
            <a:fld id="{80112950-3CA3-4DF6-815C-53D8BD31DA29}" type="slidenum">
              <a:rPr lang="en-US" smtClean="0"/>
              <a:t>‹#›</a:t>
            </a:fld>
            <a:endParaRPr lang="en-US"/>
          </a:p>
        </p:txBody>
      </p:sp>
    </p:spTree>
    <p:extLst>
      <p:ext uri="{BB962C8B-B14F-4D97-AF65-F5344CB8AC3E}">
        <p14:creationId xmlns:p14="http://schemas.microsoft.com/office/powerpoint/2010/main" val="2236936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925" tIns="46463" rIns="92925" bIns="46463"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2925" tIns="46463" rIns="92925" bIns="46463" rtlCol="0"/>
          <a:lstStyle>
            <a:lvl1pPr algn="r">
              <a:defRPr sz="1200"/>
            </a:lvl1pPr>
          </a:lstStyle>
          <a:p>
            <a:fld id="{AD1A7DB7-73B3-4AE0-A842-AAAEEC7C0C42}" type="datetimeFigureOut">
              <a:rPr lang="en-US" smtClean="0"/>
              <a:pPr/>
              <a:t>2/4/2019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25" tIns="46463" rIns="92925" bIns="46463"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25" tIns="46463" rIns="92925" bIns="464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925" tIns="46463" rIns="92925" bIns="4646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2925" tIns="46463" rIns="92925" bIns="46463"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98276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a:t>
            </a:fld>
            <a:endParaRPr lang="en-US"/>
          </a:p>
        </p:txBody>
      </p:sp>
    </p:spTree>
    <p:extLst>
      <p:ext uri="{BB962C8B-B14F-4D97-AF65-F5344CB8AC3E}">
        <p14:creationId xmlns:p14="http://schemas.microsoft.com/office/powerpoint/2010/main" val="429162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5325"/>
            <a:ext cx="4643437"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559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18</a:t>
            </a:fld>
            <a:endParaRPr lang="en-US"/>
          </a:p>
        </p:txBody>
      </p:sp>
    </p:spTree>
    <p:extLst>
      <p:ext uri="{BB962C8B-B14F-4D97-AF65-F5344CB8AC3E}">
        <p14:creationId xmlns:p14="http://schemas.microsoft.com/office/powerpoint/2010/main" val="12634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5325"/>
            <a:ext cx="4643437"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296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5325"/>
            <a:ext cx="4643437"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383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5325"/>
            <a:ext cx="4643437" cy="3481388"/>
          </a:xfrm>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2781940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5325"/>
            <a:ext cx="4643437"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9677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23</a:t>
            </a:fld>
            <a:endParaRPr lang="en-US"/>
          </a:p>
        </p:txBody>
      </p:sp>
    </p:spTree>
    <p:extLst>
      <p:ext uri="{BB962C8B-B14F-4D97-AF65-F5344CB8AC3E}">
        <p14:creationId xmlns:p14="http://schemas.microsoft.com/office/powerpoint/2010/main" val="3663951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24</a:t>
            </a:fld>
            <a:endParaRPr lang="en-US"/>
          </a:p>
        </p:txBody>
      </p:sp>
    </p:spTree>
    <p:extLst>
      <p:ext uri="{BB962C8B-B14F-4D97-AF65-F5344CB8AC3E}">
        <p14:creationId xmlns:p14="http://schemas.microsoft.com/office/powerpoint/2010/main" val="355208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25</a:t>
            </a:fld>
            <a:endParaRPr lang="en-US"/>
          </a:p>
        </p:txBody>
      </p:sp>
    </p:spTree>
    <p:extLst>
      <p:ext uri="{BB962C8B-B14F-4D97-AF65-F5344CB8AC3E}">
        <p14:creationId xmlns:p14="http://schemas.microsoft.com/office/powerpoint/2010/main" val="2928099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26</a:t>
            </a:fld>
            <a:endParaRPr lang="en-US"/>
          </a:p>
        </p:txBody>
      </p:sp>
    </p:spTree>
    <p:extLst>
      <p:ext uri="{BB962C8B-B14F-4D97-AF65-F5344CB8AC3E}">
        <p14:creationId xmlns:p14="http://schemas.microsoft.com/office/powerpoint/2010/main" val="276478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extLst>
      <p:ext uri="{BB962C8B-B14F-4D97-AF65-F5344CB8AC3E}">
        <p14:creationId xmlns:p14="http://schemas.microsoft.com/office/powerpoint/2010/main" val="472136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27</a:t>
            </a:fld>
            <a:endParaRPr lang="en-US"/>
          </a:p>
        </p:txBody>
      </p:sp>
    </p:spTree>
    <p:extLst>
      <p:ext uri="{BB962C8B-B14F-4D97-AF65-F5344CB8AC3E}">
        <p14:creationId xmlns:p14="http://schemas.microsoft.com/office/powerpoint/2010/main" val="4263288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28</a:t>
            </a:fld>
            <a:endParaRPr lang="en-US"/>
          </a:p>
        </p:txBody>
      </p:sp>
    </p:spTree>
    <p:extLst>
      <p:ext uri="{BB962C8B-B14F-4D97-AF65-F5344CB8AC3E}">
        <p14:creationId xmlns:p14="http://schemas.microsoft.com/office/powerpoint/2010/main" val="710545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29</a:t>
            </a:fld>
            <a:endParaRPr lang="en-US"/>
          </a:p>
        </p:txBody>
      </p:sp>
    </p:spTree>
    <p:extLst>
      <p:ext uri="{BB962C8B-B14F-4D97-AF65-F5344CB8AC3E}">
        <p14:creationId xmlns:p14="http://schemas.microsoft.com/office/powerpoint/2010/main" val="923303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30</a:t>
            </a:fld>
            <a:endParaRPr lang="en-US"/>
          </a:p>
        </p:txBody>
      </p:sp>
    </p:spTree>
    <p:extLst>
      <p:ext uri="{BB962C8B-B14F-4D97-AF65-F5344CB8AC3E}">
        <p14:creationId xmlns:p14="http://schemas.microsoft.com/office/powerpoint/2010/main" val="886885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31</a:t>
            </a:fld>
            <a:endParaRPr lang="en-US"/>
          </a:p>
        </p:txBody>
      </p:sp>
    </p:spTree>
    <p:extLst>
      <p:ext uri="{BB962C8B-B14F-4D97-AF65-F5344CB8AC3E}">
        <p14:creationId xmlns:p14="http://schemas.microsoft.com/office/powerpoint/2010/main" val="4040457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32</a:t>
            </a:fld>
            <a:endParaRPr lang="en-US"/>
          </a:p>
        </p:txBody>
      </p:sp>
    </p:spTree>
    <p:extLst>
      <p:ext uri="{BB962C8B-B14F-4D97-AF65-F5344CB8AC3E}">
        <p14:creationId xmlns:p14="http://schemas.microsoft.com/office/powerpoint/2010/main" val="3259709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930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34</a:t>
            </a:fld>
            <a:endParaRPr lang="en-US"/>
          </a:p>
        </p:txBody>
      </p:sp>
    </p:spTree>
    <p:extLst>
      <p:ext uri="{BB962C8B-B14F-4D97-AF65-F5344CB8AC3E}">
        <p14:creationId xmlns:p14="http://schemas.microsoft.com/office/powerpoint/2010/main" val="3528305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35</a:t>
            </a:fld>
            <a:endParaRPr lang="en-US"/>
          </a:p>
        </p:txBody>
      </p:sp>
    </p:spTree>
    <p:extLst>
      <p:ext uri="{BB962C8B-B14F-4D97-AF65-F5344CB8AC3E}">
        <p14:creationId xmlns:p14="http://schemas.microsoft.com/office/powerpoint/2010/main" val="3783445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42</a:t>
            </a:fld>
            <a:endParaRPr lang="en-US"/>
          </a:p>
        </p:txBody>
      </p:sp>
    </p:spTree>
    <p:extLst>
      <p:ext uri="{BB962C8B-B14F-4D97-AF65-F5344CB8AC3E}">
        <p14:creationId xmlns:p14="http://schemas.microsoft.com/office/powerpoint/2010/main" val="371863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a:p>
        </p:txBody>
      </p:sp>
    </p:spTree>
    <p:extLst>
      <p:ext uri="{BB962C8B-B14F-4D97-AF65-F5344CB8AC3E}">
        <p14:creationId xmlns:p14="http://schemas.microsoft.com/office/powerpoint/2010/main" val="64999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5325"/>
            <a:ext cx="4643437"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345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126249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58882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5325"/>
            <a:ext cx="4643437"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778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5325"/>
            <a:ext cx="4643437" cy="3481388"/>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56538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5325"/>
            <a:ext cx="4643437" cy="3481388"/>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580348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binar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1981200" y="1295400"/>
            <a:ext cx="6705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1" name="Footer Placeholder 4"/>
          <p:cNvSpPr>
            <a:spLocks noGrp="1"/>
          </p:cNvSpPr>
          <p:nvPr>
            <p:ph type="ftr" sz="quarter" idx="11"/>
          </p:nvPr>
        </p:nvSpPr>
        <p:spPr>
          <a:xfrm>
            <a:off x="1916875" y="6356350"/>
            <a:ext cx="28956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45496B"/>
                </a:solidFill>
                <a:latin typeface="Calibri"/>
                <a:cs typeface="Calibri"/>
              </a:defRPr>
            </a:lvl1pPr>
          </a:lstStyle>
          <a:p>
            <a:pPr>
              <a:defRPr/>
            </a:pPr>
            <a:r>
              <a:rPr lang="en-US"/>
              <a:t>Strategies for Building Capacity and Evaluating Stakeholder Data Use, October 2017</a:t>
            </a:r>
            <a:endParaRPr lang="en-US" dirty="0"/>
          </a:p>
        </p:txBody>
      </p:sp>
      <p:sp>
        <p:nvSpPr>
          <p:cNvPr id="12"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Calibri"/>
                <a:cs typeface="Calibri"/>
              </a:defRPr>
            </a:lvl1pPr>
          </a:lstStyle>
          <a:p>
            <a:fld id="{78085499-22F0-4E30-BA6A-ED84175C6FDF}" type="slidenum">
              <a:rPr lang="en-US" smtClean="0"/>
              <a:pPr/>
              <a:t>‹#›</a:t>
            </a:fld>
            <a:endParaRPr lang="en-US" dirty="0"/>
          </a:p>
        </p:txBody>
      </p:sp>
      <p:sp>
        <p:nvSpPr>
          <p:cNvPr id="16" name="Title 1"/>
          <p:cNvSpPr txBox="1">
            <a:spLocks/>
          </p:cNvSpPr>
          <p:nvPr userDrawn="1"/>
        </p:nvSpPr>
        <p:spPr>
          <a:xfrm>
            <a:off x="1905000" y="281050"/>
            <a:ext cx="6629400" cy="715962"/>
          </a:xfrm>
          <a:prstGeom prst="rect">
            <a:avLst/>
          </a:prstGeom>
        </p:spPr>
        <p:txBody>
          <a:bodyPr vert="horz" lIns="91440" tIns="45720" rIns="91440" bIns="45720" rtlCol="0" anchor="ct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7980A3"/>
                </a:solidFill>
                <a:effectLst/>
                <a:uLnTx/>
                <a:uFillTx/>
                <a:latin typeface="+mj-lt"/>
                <a:ea typeface="+mj-ea"/>
                <a:cs typeface="+mj-cs"/>
              </a:rPr>
              <a:t>SLDS Webinar</a:t>
            </a:r>
          </a:p>
        </p:txBody>
      </p:sp>
      <p:pic>
        <p:nvPicPr>
          <p:cNvPr id="1026" name="Picture 2" descr="C:\Users\Corey\Documents\Consulting Business\State Support Team\SST_logo4i.jpg"/>
          <p:cNvPicPr>
            <a:picLocks noChangeAspect="1" noChangeArrowheads="1"/>
          </p:cNvPicPr>
          <p:nvPr userDrawn="1"/>
        </p:nvPicPr>
        <p:blipFill>
          <a:blip r:embed="rId3" cstate="print"/>
          <a:srcRect/>
          <a:stretch>
            <a:fillRect/>
          </a:stretch>
        </p:blipFill>
        <p:spPr bwMode="auto">
          <a:xfrm>
            <a:off x="6705600" y="228600"/>
            <a:ext cx="1988694" cy="947737"/>
          </a:xfrm>
          <a:prstGeom prst="rect">
            <a:avLst/>
          </a:prstGeom>
          <a:noFill/>
        </p:spPr>
      </p:pic>
    </p:spTree>
    <p:extLst>
      <p:ext uri="{BB962C8B-B14F-4D97-AF65-F5344CB8AC3E}">
        <p14:creationId xmlns:p14="http://schemas.microsoft.com/office/powerpoint/2010/main" val="161027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457200" y="2052960"/>
            <a:ext cx="6324600" cy="1828800"/>
          </a:xfrm>
        </p:spPr>
        <p:txBody>
          <a:bodyPr/>
          <a:lstStyle>
            <a:lvl1pPr algn="r">
              <a:defRPr sz="4400" spc="150" baseline="0"/>
            </a:lvl1pPr>
          </a:lstStyle>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362200"/>
            <a:ext cx="1896968" cy="1371600"/>
          </a:xfrm>
          <a:prstGeom prst="rect">
            <a:avLst/>
          </a:prstGeom>
        </p:spPr>
      </p:pic>
      <p:sp>
        <p:nvSpPr>
          <p:cNvPr id="26" name="Text Placeholder 25"/>
          <p:cNvSpPr>
            <a:spLocks noGrp="1"/>
          </p:cNvSpPr>
          <p:nvPr>
            <p:ph type="body" sz="quarter" idx="11"/>
          </p:nvPr>
        </p:nvSpPr>
        <p:spPr>
          <a:xfrm>
            <a:off x="457200" y="4114800"/>
            <a:ext cx="6309360" cy="1371600"/>
          </a:xfrm>
        </p:spPr>
        <p:txBody>
          <a:bodyPr>
            <a:noAutofit/>
          </a:bodyPr>
          <a:lstStyle>
            <a:lvl1pPr marL="45720" indent="0" algn="r">
              <a:buNone/>
              <a:defRPr sz="1800" b="0" i="1" baseline="0">
                <a:solidFill>
                  <a:schemeClr val="bg1"/>
                </a:solidFill>
              </a:defRPr>
            </a:lvl1pPr>
          </a:lstStyle>
          <a:p>
            <a:pPr lvl="0"/>
            <a:endParaRPr lang="en-US" dirty="0"/>
          </a:p>
        </p:txBody>
      </p:sp>
      <p:sp>
        <p:nvSpPr>
          <p:cNvPr id="28" name="Text Placeholder 27"/>
          <p:cNvSpPr>
            <a:spLocks noGrp="1"/>
          </p:cNvSpPr>
          <p:nvPr>
            <p:ph type="body" sz="quarter" idx="12" hasCustomPrompt="1"/>
          </p:nvPr>
        </p:nvSpPr>
        <p:spPr>
          <a:xfrm>
            <a:off x="152400" y="6402259"/>
            <a:ext cx="6705600" cy="306388"/>
          </a:xfrm>
          <a:solidFill>
            <a:schemeClr val="accent1"/>
          </a:solidFill>
        </p:spPr>
        <p:txBody>
          <a:bodyPr anchor="ctr">
            <a:normAutofit/>
          </a:bodyPr>
          <a:lstStyle>
            <a:lvl1pPr marL="45720" indent="0" algn="ctr">
              <a:buNone/>
              <a:defRPr sz="1200">
                <a:solidFill>
                  <a:schemeClr val="bg1"/>
                </a:solidFill>
              </a:defRPr>
            </a:lvl1pPr>
          </a:lstStyle>
          <a:p>
            <a:pPr lvl="0"/>
            <a:r>
              <a:rPr lang="en-US" dirty="0"/>
              <a:t>Conference Name   | Conference Location   | Date</a:t>
            </a:r>
          </a:p>
        </p:txBody>
      </p:sp>
    </p:spTree>
    <p:extLst>
      <p:ext uri="{BB962C8B-B14F-4D97-AF65-F5344CB8AC3E}">
        <p14:creationId xmlns:p14="http://schemas.microsoft.com/office/powerpoint/2010/main" val="340019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hasCustomPrompt="1"/>
          </p:nvPr>
        </p:nvSpPr>
        <p:spPr>
          <a:xfrm>
            <a:off x="457200" y="2052960"/>
            <a:ext cx="6324600" cy="1828800"/>
          </a:xfrm>
        </p:spPr>
        <p:txBody>
          <a:bodyPr/>
          <a:lstStyle>
            <a:lvl1pPr algn="r">
              <a:defRPr sz="4200" spc="150" baseline="0"/>
            </a:lvl1pPr>
          </a:lstStyle>
          <a:p>
            <a:r>
              <a:rPr lang="en-US" dirty="0"/>
              <a:t>Presentation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362200"/>
            <a:ext cx="1896968" cy="1371600"/>
          </a:xfrm>
          <a:prstGeom prst="rect">
            <a:avLst/>
          </a:prstGeom>
        </p:spPr>
      </p:pic>
      <p:sp>
        <p:nvSpPr>
          <p:cNvPr id="26" name="Text Placeholder 25"/>
          <p:cNvSpPr>
            <a:spLocks noGrp="1"/>
          </p:cNvSpPr>
          <p:nvPr>
            <p:ph type="body" sz="quarter" idx="11" hasCustomPrompt="1"/>
          </p:nvPr>
        </p:nvSpPr>
        <p:spPr>
          <a:xfrm>
            <a:off x="457200" y="4114800"/>
            <a:ext cx="6309360" cy="1371600"/>
          </a:xfrm>
        </p:spPr>
        <p:txBody>
          <a:bodyPr>
            <a:noAutofit/>
          </a:bodyPr>
          <a:lstStyle>
            <a:lvl1pPr marL="45720" indent="0" algn="r">
              <a:buNone/>
              <a:defRPr sz="1800" b="0" i="1" baseline="0">
                <a:solidFill>
                  <a:schemeClr val="bg1"/>
                </a:solidFill>
              </a:defRPr>
            </a:lvl1pPr>
          </a:lstStyle>
          <a:p>
            <a:pPr lvl="0"/>
            <a:r>
              <a:rPr lang="en-US" dirty="0"/>
              <a:t>Presenter Name</a:t>
            </a:r>
            <a:br>
              <a:rPr lang="en-US" dirty="0"/>
            </a:br>
            <a:r>
              <a:rPr lang="en-US" dirty="0"/>
              <a:t>Presenter Title</a:t>
            </a:r>
            <a:br>
              <a:rPr lang="en-US" dirty="0"/>
            </a:br>
            <a:r>
              <a:rPr lang="en-US" dirty="0"/>
              <a:t>Presenter Affiliation</a:t>
            </a:r>
            <a:br>
              <a:rPr lang="en-US" dirty="0"/>
            </a:br>
            <a:r>
              <a:rPr lang="en-US" dirty="0"/>
              <a:t>Presenter Email</a:t>
            </a:r>
          </a:p>
          <a:p>
            <a:pPr lvl="0"/>
            <a:endParaRPr lang="en-US" dirty="0"/>
          </a:p>
        </p:txBody>
      </p:sp>
      <p:sp>
        <p:nvSpPr>
          <p:cNvPr id="28" name="Text Placeholder 27"/>
          <p:cNvSpPr>
            <a:spLocks noGrp="1"/>
          </p:cNvSpPr>
          <p:nvPr>
            <p:ph type="body" sz="quarter" idx="12"/>
          </p:nvPr>
        </p:nvSpPr>
        <p:spPr>
          <a:xfrm>
            <a:off x="152400" y="6402259"/>
            <a:ext cx="8839200" cy="306388"/>
          </a:xfrm>
          <a:solidFill>
            <a:schemeClr val="accent1"/>
          </a:solidFill>
        </p:spPr>
        <p:txBody>
          <a:bodyPr anchor="ctr">
            <a:normAutofit/>
          </a:bodyPr>
          <a:lstStyle>
            <a:lvl1pPr marL="45720" indent="0" algn="ctr">
              <a:buNone/>
              <a:defRPr sz="1200">
                <a:solidFill>
                  <a:schemeClr val="bg1"/>
                </a:solidFill>
              </a:defRPr>
            </a:lvl1pPr>
          </a:lstStyle>
          <a:p>
            <a:pPr lvl="0"/>
            <a:endParaRPr lang="en-US" dirty="0"/>
          </a:p>
        </p:txBody>
      </p:sp>
      <p:sp>
        <p:nvSpPr>
          <p:cNvPr id="30" name="TextBox 29"/>
          <p:cNvSpPr txBox="1"/>
          <p:nvPr userDrawn="1"/>
        </p:nvSpPr>
        <p:spPr>
          <a:xfrm>
            <a:off x="152400" y="152400"/>
            <a:ext cx="8839200" cy="310896"/>
          </a:xfrm>
          <a:prstGeom prst="rect">
            <a:avLst/>
          </a:prstGeom>
          <a:solidFill>
            <a:schemeClr val="accent1"/>
          </a:solidFill>
        </p:spPr>
        <p:txBody>
          <a:bodyPr wrap="square" rtlCol="0">
            <a:spAutoFit/>
          </a:bodyPr>
          <a:lstStyle/>
          <a:p>
            <a:endParaRPr lang="en-US" dirty="0"/>
          </a:p>
        </p:txBody>
      </p:sp>
      <p:sp>
        <p:nvSpPr>
          <p:cNvPr id="32" name="Text Placeholder 27"/>
          <p:cNvSpPr>
            <a:spLocks noGrp="1"/>
          </p:cNvSpPr>
          <p:nvPr>
            <p:ph type="body" sz="quarter" idx="13" hasCustomPrompt="1"/>
          </p:nvPr>
        </p:nvSpPr>
        <p:spPr>
          <a:xfrm>
            <a:off x="152400" y="6400800"/>
            <a:ext cx="6705600" cy="306388"/>
          </a:xfrm>
          <a:solidFill>
            <a:schemeClr val="accent1"/>
          </a:solidFill>
        </p:spPr>
        <p:txBody>
          <a:bodyPr anchor="ctr">
            <a:normAutofit/>
          </a:bodyPr>
          <a:lstStyle>
            <a:lvl1pPr marL="45720" indent="0" algn="ctr">
              <a:buNone/>
              <a:defRPr sz="1200">
                <a:solidFill>
                  <a:schemeClr val="bg1"/>
                </a:solidFill>
              </a:defRPr>
            </a:lvl1pPr>
          </a:lstStyle>
          <a:p>
            <a:pPr lvl="0"/>
            <a:r>
              <a:rPr lang="en-US" dirty="0"/>
              <a:t>Conference Name   | Conference Location   | Date</a:t>
            </a:r>
          </a:p>
        </p:txBody>
      </p:sp>
    </p:spTree>
    <p:extLst>
      <p:ext uri="{BB962C8B-B14F-4D97-AF65-F5344CB8AC3E}">
        <p14:creationId xmlns:p14="http://schemas.microsoft.com/office/powerpoint/2010/main" val="349820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hasCustomPrompt="1"/>
          </p:nvPr>
        </p:nvSpPr>
        <p:spPr>
          <a:xfrm>
            <a:off x="457200" y="2052960"/>
            <a:ext cx="6324600" cy="1828800"/>
          </a:xfrm>
        </p:spPr>
        <p:txBody>
          <a:bodyPr/>
          <a:lstStyle>
            <a:lvl1pPr algn="r">
              <a:defRPr sz="4200" spc="150" baseline="0"/>
            </a:lvl1pPr>
          </a:lstStyle>
          <a:p>
            <a:r>
              <a:rPr lang="en-US" dirty="0"/>
              <a:t>Presentation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362200"/>
            <a:ext cx="1896968" cy="1371600"/>
          </a:xfrm>
          <a:prstGeom prst="rect">
            <a:avLst/>
          </a:prstGeom>
        </p:spPr>
      </p:pic>
      <p:sp>
        <p:nvSpPr>
          <p:cNvPr id="26" name="Text Placeholder 25"/>
          <p:cNvSpPr>
            <a:spLocks noGrp="1"/>
          </p:cNvSpPr>
          <p:nvPr>
            <p:ph type="body" sz="quarter" idx="11" hasCustomPrompt="1"/>
          </p:nvPr>
        </p:nvSpPr>
        <p:spPr>
          <a:xfrm>
            <a:off x="457200" y="4114800"/>
            <a:ext cx="6309360" cy="1371600"/>
          </a:xfrm>
        </p:spPr>
        <p:txBody>
          <a:bodyPr>
            <a:noAutofit/>
          </a:bodyPr>
          <a:lstStyle>
            <a:lvl1pPr marL="45720" indent="0" algn="r">
              <a:buNone/>
              <a:defRPr sz="1800" b="0" i="1" baseline="0">
                <a:solidFill>
                  <a:schemeClr val="bg1"/>
                </a:solidFill>
              </a:defRPr>
            </a:lvl1pPr>
          </a:lstStyle>
          <a:p>
            <a:pPr lvl="0"/>
            <a:r>
              <a:rPr lang="en-US" dirty="0"/>
              <a:t>Presenter Name</a:t>
            </a:r>
            <a:br>
              <a:rPr lang="en-US" dirty="0"/>
            </a:br>
            <a:r>
              <a:rPr lang="en-US" dirty="0"/>
              <a:t>Presenter Title</a:t>
            </a:r>
            <a:br>
              <a:rPr lang="en-US" dirty="0"/>
            </a:br>
            <a:r>
              <a:rPr lang="en-US" dirty="0"/>
              <a:t>Presenter Affiliation</a:t>
            </a:r>
            <a:br>
              <a:rPr lang="en-US" dirty="0"/>
            </a:br>
            <a:r>
              <a:rPr lang="en-US" dirty="0"/>
              <a:t>Presenter Email</a:t>
            </a:r>
          </a:p>
          <a:p>
            <a:pPr lvl="0"/>
            <a:endParaRPr lang="en-US" dirty="0"/>
          </a:p>
        </p:txBody>
      </p:sp>
      <p:sp>
        <p:nvSpPr>
          <p:cNvPr id="28" name="Text Placeholder 27"/>
          <p:cNvSpPr>
            <a:spLocks noGrp="1"/>
          </p:cNvSpPr>
          <p:nvPr>
            <p:ph type="body" sz="quarter" idx="12" hasCustomPrompt="1"/>
          </p:nvPr>
        </p:nvSpPr>
        <p:spPr>
          <a:xfrm>
            <a:off x="152400" y="6402259"/>
            <a:ext cx="6705600" cy="306388"/>
          </a:xfrm>
          <a:noFill/>
        </p:spPr>
        <p:txBody>
          <a:bodyPr anchor="ctr">
            <a:normAutofit/>
          </a:bodyPr>
          <a:lstStyle>
            <a:lvl1pPr marL="45720" indent="0" algn="ctr">
              <a:buNone/>
              <a:defRPr sz="1200">
                <a:solidFill>
                  <a:schemeClr val="bg1"/>
                </a:solidFill>
              </a:defRPr>
            </a:lvl1pPr>
          </a:lstStyle>
          <a:p>
            <a:pPr lvl="0"/>
            <a:r>
              <a:rPr lang="en-US" dirty="0"/>
              <a:t>Conference Name   | Conference Location   | Date</a:t>
            </a:r>
          </a:p>
        </p:txBody>
      </p:sp>
      <p:sp>
        <p:nvSpPr>
          <p:cNvPr id="31" name="TextBox 30"/>
          <p:cNvSpPr txBox="1"/>
          <p:nvPr userDrawn="1"/>
        </p:nvSpPr>
        <p:spPr>
          <a:xfrm>
            <a:off x="6858000" y="6394704"/>
            <a:ext cx="2133600" cy="310896"/>
          </a:xfrm>
          <a:prstGeom prst="rect">
            <a:avLst/>
          </a:prstGeom>
          <a:solidFill>
            <a:schemeClr val="accent1"/>
          </a:solidFill>
        </p:spPr>
        <p:txBody>
          <a:bodyPr wrap="square" rtlCol="0">
            <a:spAutoFit/>
          </a:bodyPr>
          <a:lstStyle/>
          <a:p>
            <a:endParaRPr lang="en-US" dirty="0"/>
          </a:p>
        </p:txBody>
      </p:sp>
      <p:sp>
        <p:nvSpPr>
          <p:cNvPr id="10" name="TextBox 9"/>
          <p:cNvSpPr txBox="1"/>
          <p:nvPr userDrawn="1"/>
        </p:nvSpPr>
        <p:spPr>
          <a:xfrm>
            <a:off x="6858000" y="152400"/>
            <a:ext cx="2133600" cy="310896"/>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336054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11.15.2012</a:t>
            </a:r>
          </a:p>
        </p:txBody>
      </p:sp>
      <p:sp>
        <p:nvSpPr>
          <p:cNvPr id="6" name="Slide Number Placeholder 5"/>
          <p:cNvSpPr>
            <a:spLocks noGrp="1"/>
          </p:cNvSpPr>
          <p:nvPr>
            <p:ph type="sldNum" sz="quarter" idx="12"/>
          </p:nvPr>
        </p:nvSpPr>
        <p:spPr/>
        <p:txBody>
          <a:bodyPr/>
          <a:lstStyle/>
          <a:p>
            <a:fld id="{4994C8FF-C277-4639-AF6B-F68CE7EB1A12}"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152400" y="6096000"/>
            <a:ext cx="88239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71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r>
              <a:rPr lang="en-US" dirty="0"/>
              <a:t>11.15.2012</a:t>
            </a: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994C8FF-C277-4639-AF6B-F68CE7EB1A12}" type="slidenum">
              <a:rPr lang="en-US" smtClean="0"/>
              <a:t>‹#›</a:t>
            </a:fld>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val="114595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11.15.2012</a:t>
            </a:r>
          </a:p>
        </p:txBody>
      </p:sp>
      <p:sp>
        <p:nvSpPr>
          <p:cNvPr id="7" name="Slide Number Placeholder 6"/>
          <p:cNvSpPr>
            <a:spLocks noGrp="1"/>
          </p:cNvSpPr>
          <p:nvPr>
            <p:ph type="sldNum" sz="quarter" idx="12"/>
          </p:nvPr>
        </p:nvSpPr>
        <p:spPr/>
        <p:txBody>
          <a:bodyPr/>
          <a:lstStyle/>
          <a:p>
            <a:fld id="{4994C8FF-C277-4639-AF6B-F68CE7EB1A12}"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7101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11.15.2012</a:t>
            </a:r>
          </a:p>
        </p:txBody>
      </p:sp>
      <p:sp>
        <p:nvSpPr>
          <p:cNvPr id="9" name="Slide Number Placeholder 8"/>
          <p:cNvSpPr>
            <a:spLocks noGrp="1"/>
          </p:cNvSpPr>
          <p:nvPr>
            <p:ph type="sldNum" sz="quarter" idx="12"/>
          </p:nvPr>
        </p:nvSpPr>
        <p:spPr/>
        <p:txBody>
          <a:bodyPr/>
          <a:lstStyle/>
          <a:p>
            <a:fld id="{4994C8FF-C277-4639-AF6B-F68CE7EB1A1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7185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11.15.2012</a:t>
            </a:r>
          </a:p>
        </p:txBody>
      </p:sp>
      <p:sp>
        <p:nvSpPr>
          <p:cNvPr id="5" name="Slide Number Placeholder 4"/>
          <p:cNvSpPr>
            <a:spLocks noGrp="1"/>
          </p:cNvSpPr>
          <p:nvPr>
            <p:ph type="sldNum" sz="quarter" idx="12"/>
          </p:nvPr>
        </p:nvSpPr>
        <p:spPr/>
        <p:txBody>
          <a:bodyPr/>
          <a:lstStyle/>
          <a:p>
            <a:fld id="{4994C8FF-C277-4639-AF6B-F68CE7EB1A12}"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338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11.15.2012</a:t>
            </a:r>
          </a:p>
        </p:txBody>
      </p:sp>
      <p:sp>
        <p:nvSpPr>
          <p:cNvPr id="4" name="Slide Number Placeholder 3"/>
          <p:cNvSpPr>
            <a:spLocks noGrp="1"/>
          </p:cNvSpPr>
          <p:nvPr>
            <p:ph type="sldNum" sz="quarter" idx="12"/>
          </p:nvPr>
        </p:nvSpPr>
        <p:spPr/>
        <p:txBody>
          <a:bodyPr/>
          <a:lstStyle/>
          <a:p>
            <a:fld id="{4994C8FF-C277-4639-AF6B-F68CE7EB1A12}" type="slidenum">
              <a:rPr lang="en-US" smtClean="0"/>
              <a:t>‹#›</a:t>
            </a:fld>
            <a:endParaRPr lang="en-US" dirty="0"/>
          </a:p>
        </p:txBody>
      </p:sp>
    </p:spTree>
    <p:extLst>
      <p:ext uri="{BB962C8B-B14F-4D97-AF65-F5344CB8AC3E}">
        <p14:creationId xmlns:p14="http://schemas.microsoft.com/office/powerpoint/2010/main" val="1915967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useBgFill="1">
        <p:nvSpPr>
          <p:cNvPr id="13" name="Rectangle 12"/>
          <p:cNvSpPr/>
          <p:nvPr userDrawn="1"/>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11.15.2012</a:t>
            </a: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994C8FF-C277-4639-AF6B-F68CE7EB1A12}"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dirty="0"/>
              <a:t>Click to edit Master title style</a:t>
            </a:r>
          </a:p>
        </p:txBody>
      </p:sp>
      <p:sp>
        <p:nvSpPr>
          <p:cNvPr id="14" name="Rectangle 13"/>
          <p:cNvSpPr/>
          <p:nvPr userDrawn="1"/>
        </p:nvSpPr>
        <p:spPr>
          <a:xfrm>
            <a:off x="6851904" y="150876"/>
            <a:ext cx="1981200" cy="6556248"/>
          </a:xfrm>
          <a:prstGeom prst="rect">
            <a:avLst/>
          </a:prstGeom>
          <a:solidFill>
            <a:srgbClr val="5B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5749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binar_Content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1000" y="6356350"/>
            <a:ext cx="28956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45496B"/>
                </a:solidFill>
                <a:latin typeface="Calibri"/>
                <a:cs typeface="Calibri"/>
              </a:defRPr>
            </a:lvl1pPr>
          </a:lstStyle>
          <a:p>
            <a:pPr>
              <a:defRPr/>
            </a:pPr>
            <a:r>
              <a:rPr lang="en-US"/>
              <a:t>Strategies for Building Capacity and Evaluating Stakeholder Data Use, October 2017</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Calibri"/>
                <a:cs typeface="Calibri"/>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a:ln>
                <a:noFill/>
              </a:ln>
              <a:solidFill>
                <a:srgbClr val="7980A3"/>
              </a:solidFill>
              <a:effectLst/>
              <a:uLnTx/>
              <a:uFillTx/>
              <a:latin typeface="+mj-lt"/>
              <a:ea typeface="+mj-ea"/>
              <a:cs typeface="+mj-cs"/>
            </a:endParaRPr>
          </a:p>
        </p:txBody>
      </p:sp>
      <p:pic>
        <p:nvPicPr>
          <p:cNvPr id="10" name="Picture 2" descr="C:\Users\Corey\Documents\Consulting Business\State Support Team\SST_logo4i.jpg"/>
          <p:cNvPicPr>
            <a:picLocks noChangeAspect="1" noChangeArrowheads="1"/>
          </p:cNvPicPr>
          <p:nvPr userDrawn="1"/>
        </p:nvPicPr>
        <p:blipFill>
          <a:blip r:embed="rId2" cstate="print"/>
          <a:srcRect/>
          <a:stretch>
            <a:fillRect/>
          </a:stretch>
        </p:blipFill>
        <p:spPr bwMode="auto">
          <a:xfrm>
            <a:off x="6705600" y="228600"/>
            <a:ext cx="1988694" cy="947737"/>
          </a:xfrm>
          <a:prstGeom prst="rect">
            <a:avLst/>
          </a:prstGeom>
          <a:noFill/>
        </p:spPr>
      </p:pic>
      <p:sp>
        <p:nvSpPr>
          <p:cNvPr id="2" name="Title 1"/>
          <p:cNvSpPr>
            <a:spLocks noGrp="1"/>
          </p:cNvSpPr>
          <p:nvPr>
            <p:ph type="title" hasCustomPrompt="1"/>
          </p:nvPr>
        </p:nvSpPr>
        <p:spPr/>
        <p:txBody>
          <a:bodyPr>
            <a:normAutofit/>
          </a:bodyPr>
          <a:lstStyle>
            <a:lvl1pPr algn="l">
              <a:defRPr sz="3600" cap="small">
                <a:solidFill>
                  <a:srgbClr val="45496B"/>
                </a:solidFill>
                <a:latin typeface="Gill Sans MT"/>
                <a:cs typeface="Gill Sans MT"/>
              </a:defRPr>
            </a:lvl1pPr>
          </a:lstStyle>
          <a:p>
            <a:r>
              <a:rPr lang="en-US" dirty="0"/>
              <a:t>Click to edit title</a:t>
            </a:r>
          </a:p>
        </p:txBody>
      </p:sp>
    </p:spTree>
    <p:extLst>
      <p:ext uri="{BB962C8B-B14F-4D97-AF65-F5344CB8AC3E}">
        <p14:creationId xmlns:p14="http://schemas.microsoft.com/office/powerpoint/2010/main" val="293968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010400" y="150876"/>
            <a:ext cx="1981200" cy="6556248"/>
          </a:xfrm>
          <a:prstGeom prst="rect">
            <a:avLst/>
          </a:prstGeom>
          <a:solidFill>
            <a:srgbClr val="5B6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11.15.2012</a:t>
            </a:r>
          </a:p>
        </p:txBody>
      </p:sp>
      <p:sp>
        <p:nvSpPr>
          <p:cNvPr id="7" name="Slide Number Placeholder 6"/>
          <p:cNvSpPr>
            <a:spLocks noGrp="1"/>
          </p:cNvSpPr>
          <p:nvPr>
            <p:ph type="sldNum" sz="quarter" idx="12"/>
          </p:nvPr>
        </p:nvSpPr>
        <p:spPr/>
        <p:txBody>
          <a:bodyPr/>
          <a:lstStyle/>
          <a:p>
            <a:fld id="{4994C8FF-C277-4639-AF6B-F68CE7EB1A12}"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17952740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11.15.2012</a:t>
            </a:r>
          </a:p>
        </p:txBody>
      </p:sp>
      <p:sp>
        <p:nvSpPr>
          <p:cNvPr id="6" name="Slide Number Placeholder 5"/>
          <p:cNvSpPr>
            <a:spLocks noGrp="1"/>
          </p:cNvSpPr>
          <p:nvPr>
            <p:ph type="sldNum" sz="quarter" idx="12"/>
          </p:nvPr>
        </p:nvSpPr>
        <p:spPr/>
        <p:txBody>
          <a:bodyPr/>
          <a:lstStyle/>
          <a:p>
            <a:fld id="{4994C8FF-C277-4639-AF6B-F68CE7EB1A12}" type="slidenum">
              <a:rPr lang="en-US" smtClean="0"/>
              <a:t>‹#›</a:t>
            </a:fld>
            <a:endParaRPr lang="en-US" dirty="0"/>
          </a:p>
        </p:txBody>
      </p:sp>
    </p:spTree>
    <p:extLst>
      <p:ext uri="{BB962C8B-B14F-4D97-AF65-F5344CB8AC3E}">
        <p14:creationId xmlns:p14="http://schemas.microsoft.com/office/powerpoint/2010/main" val="247314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11.15.2012</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994C8FF-C277-4639-AF6B-F68CE7EB1A12}" type="slidenum">
              <a:rPr lang="en-US" smtClean="0"/>
              <a:t>‹#›</a:t>
            </a:fld>
            <a:endParaRPr lang="en-US" dirty="0"/>
          </a:p>
        </p:txBody>
      </p:sp>
    </p:spTree>
    <p:extLst>
      <p:ext uri="{BB962C8B-B14F-4D97-AF65-F5344CB8AC3E}">
        <p14:creationId xmlns:p14="http://schemas.microsoft.com/office/powerpoint/2010/main" val="335540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2644130"/>
            <a:ext cx="5080200" cy="965196"/>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sz="1800">
              <a:solidFill>
                <a:srgbClr val="00B0F0"/>
              </a:solidFill>
            </a:endParaRPr>
          </a:p>
        </p:txBody>
      </p:sp>
      <p:sp>
        <p:nvSpPr>
          <p:cNvPr id="8" name="Shape 59"/>
          <p:cNvSpPr/>
          <p:nvPr userDrawn="1"/>
        </p:nvSpPr>
        <p:spPr>
          <a:xfrm>
            <a:off x="0" y="3742027"/>
            <a:ext cx="4663440" cy="1328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sz="1800"/>
          </a:p>
        </p:txBody>
      </p:sp>
      <p:pic>
        <p:nvPicPr>
          <p:cNvPr id="9" name="Shape 61"/>
          <p:cNvPicPr preferRelativeResize="0"/>
          <p:nvPr userDrawn="1"/>
        </p:nvPicPr>
        <p:blipFill>
          <a:blip r:embed="rId2">
            <a:alphaModFix/>
          </a:blip>
          <a:stretch>
            <a:fillRect/>
          </a:stretch>
        </p:blipFill>
        <p:spPr>
          <a:xfrm>
            <a:off x="450200" y="5012165"/>
            <a:ext cx="2130850" cy="1372200"/>
          </a:xfrm>
          <a:prstGeom prst="rect">
            <a:avLst/>
          </a:prstGeom>
          <a:noFill/>
          <a:ln>
            <a:noFill/>
          </a:ln>
        </p:spPr>
      </p:pic>
      <p:sp>
        <p:nvSpPr>
          <p:cNvPr id="3" name="Text Placeholder 2"/>
          <p:cNvSpPr>
            <a:spLocks noGrp="1" noChangeAspect="1"/>
          </p:cNvSpPr>
          <p:nvPr>
            <p:ph type="body" sz="quarter" idx="10" hasCustomPrompt="1"/>
          </p:nvPr>
        </p:nvSpPr>
        <p:spPr>
          <a:xfrm>
            <a:off x="412750" y="654051"/>
            <a:ext cx="6600525" cy="1904468"/>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732617"/>
            <a:ext cx="4618038" cy="810683"/>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3874828"/>
            <a:ext cx="4083050" cy="665424"/>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1" y="5294201"/>
            <a:ext cx="4450615" cy="403865"/>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5628904"/>
            <a:ext cx="4451350" cy="754963"/>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extLst>
      <p:ext uri="{BB962C8B-B14F-4D97-AF65-F5344CB8AC3E}">
        <p14:creationId xmlns:p14="http://schemas.microsoft.com/office/powerpoint/2010/main" val="1273116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7172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sz="1800">
              <a:solidFill>
                <a:srgbClr val="CCCCCC"/>
              </a:solidFill>
            </a:endParaRPr>
          </a:p>
        </p:txBody>
      </p:sp>
      <p:sp>
        <p:nvSpPr>
          <p:cNvPr id="19" name="Shape 86"/>
          <p:cNvSpPr/>
          <p:nvPr userDrawn="1"/>
        </p:nvSpPr>
        <p:spPr>
          <a:xfrm>
            <a:off x="0" y="816305"/>
            <a:ext cx="7589520" cy="51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sz="1800"/>
          </a:p>
        </p:txBody>
      </p:sp>
      <p:grpSp>
        <p:nvGrpSpPr>
          <p:cNvPr id="4" name="Group 3"/>
          <p:cNvGrpSpPr/>
          <p:nvPr userDrawn="1"/>
        </p:nvGrpSpPr>
        <p:grpSpPr>
          <a:xfrm>
            <a:off x="1809800" y="1457430"/>
            <a:ext cx="5961600" cy="1950329"/>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3769940"/>
            <a:ext cx="5762242" cy="1789232"/>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1" y="6064333"/>
            <a:ext cx="1014449" cy="653267"/>
          </a:xfrm>
          <a:prstGeom prst="rect">
            <a:avLst/>
          </a:prstGeom>
          <a:noFill/>
          <a:ln>
            <a:noFill/>
          </a:ln>
        </p:spPr>
      </p:pic>
      <p:sp>
        <p:nvSpPr>
          <p:cNvPr id="15" name="Shape 89"/>
          <p:cNvSpPr txBox="1"/>
          <p:nvPr userDrawn="1"/>
        </p:nvSpPr>
        <p:spPr>
          <a:xfrm>
            <a:off x="266675" y="90400"/>
            <a:ext cx="8397600" cy="533736"/>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6516409"/>
            <a:ext cx="548700" cy="31156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9963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7172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sz="1800">
              <a:solidFill>
                <a:srgbClr val="CCCCCC"/>
              </a:solidFill>
            </a:endParaRPr>
          </a:p>
        </p:txBody>
      </p:sp>
      <p:sp>
        <p:nvSpPr>
          <p:cNvPr id="14" name="Shape 86"/>
          <p:cNvSpPr/>
          <p:nvPr userDrawn="1"/>
        </p:nvSpPr>
        <p:spPr>
          <a:xfrm>
            <a:off x="0" y="816305"/>
            <a:ext cx="7589520" cy="51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sz="1800"/>
          </a:p>
        </p:txBody>
      </p:sp>
      <p:pic>
        <p:nvPicPr>
          <p:cNvPr id="7" name="Shape 79"/>
          <p:cNvPicPr preferRelativeResize="0"/>
          <p:nvPr userDrawn="1"/>
        </p:nvPicPr>
        <p:blipFill>
          <a:blip r:embed="rId2">
            <a:alphaModFix/>
          </a:blip>
          <a:stretch>
            <a:fillRect/>
          </a:stretch>
        </p:blipFill>
        <p:spPr>
          <a:xfrm>
            <a:off x="133551" y="6064333"/>
            <a:ext cx="1014449" cy="653267"/>
          </a:xfrm>
          <a:prstGeom prst="rect">
            <a:avLst/>
          </a:prstGeom>
          <a:noFill/>
          <a:ln>
            <a:noFill/>
          </a:ln>
        </p:spPr>
      </p:pic>
      <p:sp>
        <p:nvSpPr>
          <p:cNvPr id="8" name="Shape 87"/>
          <p:cNvSpPr txBox="1"/>
          <p:nvPr userDrawn="1"/>
        </p:nvSpPr>
        <p:spPr>
          <a:xfrm>
            <a:off x="999986" y="1305514"/>
            <a:ext cx="7566965" cy="4662167"/>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63057"/>
            <a:ext cx="8397600" cy="579575"/>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6516409"/>
            <a:ext cx="548700" cy="31156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9470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2270071"/>
            <a:ext cx="6004410" cy="11392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sz="1800"/>
          </a:p>
        </p:txBody>
      </p:sp>
      <p:sp>
        <p:nvSpPr>
          <p:cNvPr id="6" name="Shape 224"/>
          <p:cNvSpPr/>
          <p:nvPr userDrawn="1"/>
        </p:nvSpPr>
        <p:spPr>
          <a:xfrm>
            <a:off x="0" y="3541971"/>
            <a:ext cx="5080200" cy="1328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sz="1800"/>
          </a:p>
        </p:txBody>
      </p:sp>
      <p:pic>
        <p:nvPicPr>
          <p:cNvPr id="7" name="Shape 225"/>
          <p:cNvPicPr preferRelativeResize="0"/>
          <p:nvPr userDrawn="1"/>
        </p:nvPicPr>
        <p:blipFill>
          <a:blip r:embed="rId2">
            <a:alphaModFix/>
          </a:blip>
          <a:stretch>
            <a:fillRect/>
          </a:stretch>
        </p:blipFill>
        <p:spPr>
          <a:xfrm>
            <a:off x="133551" y="6064333"/>
            <a:ext cx="1014449" cy="653267"/>
          </a:xfrm>
          <a:prstGeom prst="rect">
            <a:avLst/>
          </a:prstGeom>
          <a:noFill/>
          <a:ln>
            <a:noFill/>
          </a:ln>
        </p:spPr>
      </p:pic>
      <p:sp>
        <p:nvSpPr>
          <p:cNvPr id="10" name="Text Placeholder 9"/>
          <p:cNvSpPr>
            <a:spLocks noGrp="1" noChangeAspect="1"/>
          </p:cNvSpPr>
          <p:nvPr>
            <p:ph type="body" sz="quarter" idx="13" hasCustomPrompt="1"/>
          </p:nvPr>
        </p:nvSpPr>
        <p:spPr>
          <a:xfrm>
            <a:off x="401639" y="2269067"/>
            <a:ext cx="5602287" cy="1140884"/>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9" y="965201"/>
            <a:ext cx="5602287" cy="1171167"/>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3837518"/>
            <a:ext cx="4678362" cy="1325033"/>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6516409"/>
            <a:ext cx="548700" cy="31156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202256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7172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sz="1800">
              <a:solidFill>
                <a:srgbClr val="CCCCCC"/>
              </a:solidFill>
            </a:endParaRPr>
          </a:p>
        </p:txBody>
      </p:sp>
      <p:sp>
        <p:nvSpPr>
          <p:cNvPr id="6" name="Shape 86"/>
          <p:cNvSpPr/>
          <p:nvPr userDrawn="1"/>
        </p:nvSpPr>
        <p:spPr>
          <a:xfrm>
            <a:off x="0" y="816305"/>
            <a:ext cx="7589520" cy="51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sz="1800"/>
          </a:p>
        </p:txBody>
      </p:sp>
      <p:pic>
        <p:nvPicPr>
          <p:cNvPr id="8" name="Shape 79"/>
          <p:cNvPicPr preferRelativeResize="0"/>
          <p:nvPr userDrawn="1"/>
        </p:nvPicPr>
        <p:blipFill>
          <a:blip r:embed="rId2">
            <a:alphaModFix/>
          </a:blip>
          <a:stretch>
            <a:fillRect/>
          </a:stretch>
        </p:blipFill>
        <p:spPr>
          <a:xfrm>
            <a:off x="133551" y="6064333"/>
            <a:ext cx="1014449" cy="653267"/>
          </a:xfrm>
          <a:prstGeom prst="rect">
            <a:avLst/>
          </a:prstGeom>
          <a:noFill/>
          <a:ln>
            <a:noFill/>
          </a:ln>
        </p:spPr>
      </p:pic>
      <p:sp>
        <p:nvSpPr>
          <p:cNvPr id="3" name="Text Placeholder 2"/>
          <p:cNvSpPr>
            <a:spLocks noGrp="1" noChangeAspect="1"/>
          </p:cNvSpPr>
          <p:nvPr>
            <p:ph type="body" sz="quarter" idx="13" hasCustomPrompt="1"/>
          </p:nvPr>
        </p:nvSpPr>
        <p:spPr>
          <a:xfrm>
            <a:off x="311700" y="42042"/>
            <a:ext cx="8255250" cy="600591"/>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7" y="1536701"/>
            <a:ext cx="8294915" cy="4290484"/>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6516409"/>
            <a:ext cx="548700" cy="31156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37781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7172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sz="1800">
              <a:solidFill>
                <a:srgbClr val="CCCCCC"/>
              </a:solidFill>
            </a:endParaRPr>
          </a:p>
        </p:txBody>
      </p:sp>
      <p:sp>
        <p:nvSpPr>
          <p:cNvPr id="14" name="Shape 86"/>
          <p:cNvSpPr/>
          <p:nvPr userDrawn="1"/>
        </p:nvSpPr>
        <p:spPr>
          <a:xfrm>
            <a:off x="0" y="816305"/>
            <a:ext cx="7589520" cy="51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sz="1800"/>
          </a:p>
        </p:txBody>
      </p:sp>
      <p:pic>
        <p:nvPicPr>
          <p:cNvPr id="8" name="Shape 79"/>
          <p:cNvPicPr preferRelativeResize="0"/>
          <p:nvPr userDrawn="1"/>
        </p:nvPicPr>
        <p:blipFill>
          <a:blip r:embed="rId2">
            <a:alphaModFix/>
          </a:blip>
          <a:stretch>
            <a:fillRect/>
          </a:stretch>
        </p:blipFill>
        <p:spPr>
          <a:xfrm>
            <a:off x="133551" y="6064333"/>
            <a:ext cx="1014449" cy="653267"/>
          </a:xfrm>
          <a:prstGeom prst="rect">
            <a:avLst/>
          </a:prstGeom>
          <a:noFill/>
          <a:ln>
            <a:noFill/>
          </a:ln>
        </p:spPr>
      </p:pic>
      <p:sp>
        <p:nvSpPr>
          <p:cNvPr id="3" name="Text Placeholder 2"/>
          <p:cNvSpPr>
            <a:spLocks noGrp="1" noChangeAspect="1"/>
          </p:cNvSpPr>
          <p:nvPr>
            <p:ph type="body" sz="quarter" idx="13" hasCustomPrompt="1"/>
          </p:nvPr>
        </p:nvSpPr>
        <p:spPr>
          <a:xfrm>
            <a:off x="311700" y="42042"/>
            <a:ext cx="8255250" cy="600591"/>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6516409"/>
            <a:ext cx="548700" cy="31156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821585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7" y="378427"/>
            <a:ext cx="2630919" cy="1694212"/>
          </a:xfrm>
          <a:prstGeom prst="rect">
            <a:avLst/>
          </a:prstGeom>
          <a:noFill/>
          <a:ln>
            <a:noFill/>
          </a:ln>
        </p:spPr>
      </p:pic>
      <p:sp>
        <p:nvSpPr>
          <p:cNvPr id="5" name="Shape 86"/>
          <p:cNvSpPr/>
          <p:nvPr userDrawn="1"/>
        </p:nvSpPr>
        <p:spPr>
          <a:xfrm>
            <a:off x="0" y="2218385"/>
            <a:ext cx="7589520" cy="51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sz="1800"/>
          </a:p>
        </p:txBody>
      </p:sp>
      <p:sp>
        <p:nvSpPr>
          <p:cNvPr id="6" name="Text Placeholder 5"/>
          <p:cNvSpPr>
            <a:spLocks noGrp="1"/>
          </p:cNvSpPr>
          <p:nvPr>
            <p:ph type="body" sz="quarter" idx="13" hasCustomPrompt="1"/>
          </p:nvPr>
        </p:nvSpPr>
        <p:spPr>
          <a:xfrm>
            <a:off x="947739" y="2692401"/>
            <a:ext cx="5278437" cy="903817"/>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9" y="3746501"/>
            <a:ext cx="5278437" cy="2011449"/>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6516409"/>
            <a:ext cx="548700" cy="31156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410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binar_Transition Slide">
    <p:spTree>
      <p:nvGrpSpPr>
        <p:cNvPr id="1" name=""/>
        <p:cNvGrpSpPr/>
        <p:nvPr/>
      </p:nvGrpSpPr>
      <p:grpSpPr>
        <a:xfrm>
          <a:off x="0" y="0"/>
          <a:ext cx="0" cy="0"/>
          <a:chOff x="0" y="0"/>
          <a:chExt cx="0" cy="0"/>
        </a:xfrm>
      </p:grpSpPr>
      <p:sp>
        <p:nvSpPr>
          <p:cNvPr id="6" name="Rectangle 5"/>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7" name="Rounded Rectangle 6"/>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ectangle 7"/>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0" name="Footer Placeholder 4"/>
          <p:cNvSpPr>
            <a:spLocks noGrp="1"/>
          </p:cNvSpPr>
          <p:nvPr>
            <p:ph type="ftr" sz="quarter" idx="11"/>
          </p:nvPr>
        </p:nvSpPr>
        <p:spPr>
          <a:xfrm>
            <a:off x="381000" y="6356350"/>
            <a:ext cx="28956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rgbClr val="45496B"/>
                </a:solidFill>
                <a:latin typeface="Calibri"/>
                <a:cs typeface="Calibri"/>
              </a:defRPr>
            </a:lvl1pPr>
          </a:lstStyle>
          <a:p>
            <a:pPr>
              <a:defRPr/>
            </a:pPr>
            <a:r>
              <a:rPr lang="en-US"/>
              <a:t>Strategies for Building Capacity and Evaluating Stakeholder Data Use, October 2017</a:t>
            </a:r>
            <a:endParaRPr lang="en-US" dirty="0"/>
          </a:p>
        </p:txBody>
      </p:sp>
      <p:sp>
        <p:nvSpPr>
          <p:cNvPr id="11"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Calibri"/>
                <a:cs typeface="Calibri"/>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a:ln>
                <a:noFill/>
              </a:ln>
              <a:solidFill>
                <a:srgbClr val="7980A3"/>
              </a:solidFill>
              <a:effectLst/>
              <a:uLnTx/>
              <a:uFillTx/>
              <a:latin typeface="+mj-lt"/>
              <a:ea typeface="+mj-ea"/>
              <a:cs typeface="+mj-cs"/>
            </a:endParaRPr>
          </a:p>
        </p:txBody>
      </p:sp>
      <p:pic>
        <p:nvPicPr>
          <p:cNvPr id="13" name="Picture 2" descr="C:\Users\Corey\Documents\Consulting Business\State Support Team\SST_logo4i.jpg"/>
          <p:cNvPicPr>
            <a:picLocks noChangeAspect="1" noChangeArrowheads="1"/>
          </p:cNvPicPr>
          <p:nvPr userDrawn="1"/>
        </p:nvPicPr>
        <p:blipFill>
          <a:blip r:embed="rId2" cstate="print"/>
          <a:srcRect/>
          <a:stretch>
            <a:fillRect/>
          </a:stretch>
        </p:blipFill>
        <p:spPr bwMode="auto">
          <a:xfrm>
            <a:off x="6705600" y="228600"/>
            <a:ext cx="1988694" cy="947737"/>
          </a:xfrm>
          <a:prstGeom prst="rect">
            <a:avLst/>
          </a:prstGeom>
          <a:noFill/>
        </p:spPr>
      </p:pic>
      <p:sp>
        <p:nvSpPr>
          <p:cNvPr id="14" name="Title 1"/>
          <p:cNvSpPr>
            <a:spLocks noGrp="1"/>
          </p:cNvSpPr>
          <p:nvPr>
            <p:ph type="title" hasCustomPrompt="1"/>
          </p:nvPr>
        </p:nvSpPr>
        <p:spPr>
          <a:xfrm>
            <a:off x="457200" y="274638"/>
            <a:ext cx="8229600" cy="1143000"/>
          </a:xfrm>
        </p:spPr>
        <p:txBody>
          <a:bodyPr>
            <a:normAutofit/>
          </a:bodyPr>
          <a:lstStyle>
            <a:lvl1pPr algn="l">
              <a:defRPr sz="3600" cap="small">
                <a:solidFill>
                  <a:srgbClr val="45496B"/>
                </a:solidFill>
                <a:latin typeface="Gill Sans MT"/>
                <a:cs typeface="Gill Sans MT"/>
              </a:defRPr>
            </a:lvl1pPr>
          </a:lstStyle>
          <a:p>
            <a:r>
              <a:rPr lang="en-US" dirty="0"/>
              <a:t>Click to edit title</a:t>
            </a:r>
          </a:p>
        </p:txBody>
      </p:sp>
      <p:sp>
        <p:nvSpPr>
          <p:cNvPr id="16" name="Text Placeholder 15"/>
          <p:cNvSpPr>
            <a:spLocks noGrp="1"/>
          </p:cNvSpPr>
          <p:nvPr>
            <p:ph type="body" sz="quarter" idx="13" hasCustomPrompt="1"/>
          </p:nvPr>
        </p:nvSpPr>
        <p:spPr>
          <a:xfrm>
            <a:off x="457200" y="2971800"/>
            <a:ext cx="8229600" cy="1371600"/>
          </a:xfrm>
        </p:spPr>
        <p:txBody>
          <a:bodyPr>
            <a:normAutofit/>
          </a:bodyPr>
          <a:lstStyle>
            <a:lvl1pPr marL="0" indent="0" algn="ctr">
              <a:buNone/>
              <a:defRPr sz="5400" cap="small" baseline="0">
                <a:solidFill>
                  <a:srgbClr val="45496B"/>
                </a:solidFill>
                <a:latin typeface="Gill Sans MT"/>
                <a:cs typeface="Gill Sans MT"/>
              </a:defRPr>
            </a:lvl1pPr>
          </a:lstStyle>
          <a:p>
            <a:pPr lvl="0"/>
            <a:r>
              <a:rPr lang="en-US" dirty="0"/>
              <a:t>Transition Title</a:t>
            </a:r>
          </a:p>
        </p:txBody>
      </p:sp>
    </p:spTree>
    <p:extLst>
      <p:ext uri="{BB962C8B-B14F-4D97-AF65-F5344CB8AC3E}">
        <p14:creationId xmlns:p14="http://schemas.microsoft.com/office/powerpoint/2010/main" val="344086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binar_Blank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Calibri"/>
                <a:cs typeface="Calibri"/>
              </a:defRPr>
            </a:lvl1pPr>
          </a:lstStyle>
          <a:p>
            <a:r>
              <a:rPr lang="en-US"/>
              <a:t>Strategies for Building Capacity and Evaluating Stakeholder Data Use, October 2017</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Calibri"/>
                <a:cs typeface="Calibri"/>
              </a:defRPr>
            </a:lvl1pPr>
          </a:lstStyle>
          <a:p>
            <a:fld id="{78085499-22F0-4E30-BA6A-ED84175C6FDF}" type="slidenum">
              <a:rPr lang="en-US" smtClean="0"/>
              <a:pPr/>
              <a:t>‹#›</a:t>
            </a:fld>
            <a:endParaRPr lang="en-US" dirty="0"/>
          </a:p>
        </p:txBody>
      </p:sp>
      <p:sp>
        <p:nvSpPr>
          <p:cNvPr id="2" name="Title 1"/>
          <p:cNvSpPr>
            <a:spLocks noGrp="1"/>
          </p:cNvSpPr>
          <p:nvPr>
            <p:ph type="title"/>
          </p:nvPr>
        </p:nvSpPr>
        <p:spPr>
          <a:xfrm>
            <a:off x="457200" y="2514600"/>
            <a:ext cx="8229600" cy="1600200"/>
          </a:xfrm>
        </p:spPr>
        <p:txBody>
          <a:bodyPr>
            <a:normAutofit/>
          </a:bodyPr>
          <a:lstStyle>
            <a:lvl1pPr>
              <a:defRPr sz="5400" cap="small">
                <a:solidFill>
                  <a:srgbClr val="45496B"/>
                </a:solidFill>
                <a:latin typeface="Gill Sans MT"/>
                <a:cs typeface="Gill Sans MT"/>
              </a:defRPr>
            </a:lvl1pPr>
          </a:lstStyle>
          <a:p>
            <a:r>
              <a:rPr lang="en-US" dirty="0"/>
              <a:t>Click to edit Master title style</a:t>
            </a:r>
          </a:p>
        </p:txBody>
      </p:sp>
    </p:spTree>
    <p:extLst>
      <p:ext uri="{BB962C8B-B14F-4D97-AF65-F5344CB8AC3E}">
        <p14:creationId xmlns:p14="http://schemas.microsoft.com/office/powerpoint/2010/main" val="235726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Rectangle 7" descr="background element" title="background element">
            <a:extLst>
              <a:ext uri="{FF2B5EF4-FFF2-40B4-BE49-F238E27FC236}">
                <a16:creationId xmlns:a16="http://schemas.microsoft.com/office/drawing/2014/main" id="{B800506F-17F0-42F3-85EB-873BE2E50CED}"/>
              </a:ext>
            </a:extLst>
          </p:cNvPr>
          <p:cNvSpPr/>
          <p:nvPr userDrawn="1"/>
        </p:nvSpPr>
        <p:spPr>
          <a:xfrm>
            <a:off x="0" y="6248400"/>
            <a:ext cx="9144000" cy="609600"/>
          </a:xfrm>
          <a:prstGeom prst="rect">
            <a:avLst/>
          </a:prstGeom>
          <a:solidFill>
            <a:srgbClr val="3B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element" title="background element">
            <a:extLst>
              <a:ext uri="{FF2B5EF4-FFF2-40B4-BE49-F238E27FC236}">
                <a16:creationId xmlns:a16="http://schemas.microsoft.com/office/drawing/2014/main" id="{601FA2BA-0F1C-4DE1-BFF1-55BC72C46F5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670"/>
          <a:stretch/>
        </p:blipFill>
        <p:spPr>
          <a:xfrm>
            <a:off x="0" y="0"/>
            <a:ext cx="9144000" cy="347662"/>
          </a:xfrm>
          <a:prstGeom prst="rect">
            <a:avLst/>
          </a:prstGeom>
        </p:spPr>
      </p:pic>
      <p:sp>
        <p:nvSpPr>
          <p:cNvPr id="2" name="Title 1">
            <a:extLst>
              <a:ext uri="{FF2B5EF4-FFF2-40B4-BE49-F238E27FC236}">
                <a16:creationId xmlns:a16="http://schemas.microsoft.com/office/drawing/2014/main" id="{4EBA964D-B25D-4B2D-A3F7-914F5AF8891A}"/>
              </a:ext>
            </a:extLst>
          </p:cNvPr>
          <p:cNvSpPr>
            <a:spLocks noGrp="1"/>
          </p:cNvSpPr>
          <p:nvPr>
            <p:ph type="title"/>
          </p:nvPr>
        </p:nvSpPr>
        <p:spPr>
          <a:xfrm>
            <a:off x="304800" y="457200"/>
            <a:ext cx="8610600" cy="914400"/>
          </a:xfrm>
        </p:spPr>
        <p:txBody>
          <a:bodyPr>
            <a:normAutofit/>
          </a:bodyPr>
          <a:lstStyle>
            <a:lvl1pPr>
              <a:defRPr sz="4000">
                <a:solidFill>
                  <a:srgbClr val="3B66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1D0852-2579-4C1E-860B-503E85040DCE}"/>
              </a:ext>
            </a:extLst>
          </p:cNvPr>
          <p:cNvSpPr>
            <a:spLocks noGrp="1"/>
          </p:cNvSpPr>
          <p:nvPr>
            <p:ph idx="1"/>
          </p:nvPr>
        </p:nvSpPr>
        <p:spPr>
          <a:xfrm>
            <a:off x="304800" y="1479549"/>
            <a:ext cx="8610600" cy="469741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ADB57B5-7068-44EB-86AF-6972E852A569}"/>
              </a:ext>
            </a:extLst>
          </p:cNvPr>
          <p:cNvSpPr>
            <a:spLocks noGrp="1"/>
          </p:cNvSpPr>
          <p:nvPr>
            <p:ph type="ftr" sz="quarter" idx="11"/>
          </p:nvPr>
        </p:nvSpPr>
        <p:spPr>
          <a:xfrm>
            <a:off x="381000" y="6356350"/>
            <a:ext cx="5410200"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r>
              <a:rPr lang="en-US" i="1" dirty="0">
                <a:solidFill>
                  <a:prstClr val="white"/>
                </a:solidFill>
              </a:rPr>
              <a:t>Conducting Teacher-Labor Market Analyses, November 2017</a:t>
            </a:r>
            <a:endParaRPr lang="en-US" dirty="0">
              <a:solidFill>
                <a:prstClr val="white"/>
              </a:solidFill>
            </a:endParaRPr>
          </a:p>
        </p:txBody>
      </p:sp>
      <p:sp>
        <p:nvSpPr>
          <p:cNvPr id="6" name="Slide Number Placeholder 5">
            <a:extLst>
              <a:ext uri="{FF2B5EF4-FFF2-40B4-BE49-F238E27FC236}">
                <a16:creationId xmlns:a16="http://schemas.microsoft.com/office/drawing/2014/main" id="{972FFB44-D7CF-4B15-91A9-4D8C2C736D89}"/>
              </a:ext>
            </a:extLst>
          </p:cNvPr>
          <p:cNvSpPr>
            <a:spLocks noGrp="1"/>
          </p:cNvSpPr>
          <p:nvPr>
            <p:ph type="sldNum" sz="quarter" idx="12"/>
          </p:nvPr>
        </p:nvSpPr>
        <p:spPr>
          <a:xfrm>
            <a:off x="6096000" y="6356350"/>
            <a:ext cx="609600" cy="365125"/>
          </a:xfrm>
        </p:spPr>
        <p:txBody>
          <a:bodyPr/>
          <a:lstStyle>
            <a:lvl1pPr>
              <a:defRPr>
                <a:solidFill>
                  <a:schemeClr val="bg1"/>
                </a:solidFill>
              </a:defRPr>
            </a:lvl1pPr>
          </a:lstStyle>
          <a:p>
            <a:fld id="{461BB35B-4A28-45BF-BD78-385B0D89E1BC}" type="slidenum">
              <a:rPr lang="en-US" smtClean="0"/>
              <a:pPr/>
              <a:t>‹#›</a:t>
            </a:fld>
            <a:endParaRPr lang="en-US"/>
          </a:p>
        </p:txBody>
      </p:sp>
      <p:sp>
        <p:nvSpPr>
          <p:cNvPr id="9" name="Pentagon 12">
            <a:extLst>
              <a:ext uri="{FF2B5EF4-FFF2-40B4-BE49-F238E27FC236}">
                <a16:creationId xmlns:a16="http://schemas.microsoft.com/office/drawing/2014/main" id="{D8CA66DF-42B8-4218-BF5A-8B4018637813}"/>
              </a:ext>
            </a:extLst>
          </p:cNvPr>
          <p:cNvSpPr/>
          <p:nvPr userDrawn="1"/>
        </p:nvSpPr>
        <p:spPr>
          <a:xfrm>
            <a:off x="6781687" y="6127415"/>
            <a:ext cx="705183" cy="736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3CD9A78-52E4-4D6A-AA42-A1A284D029A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91"/>
          <a:stretch/>
        </p:blipFill>
        <p:spPr>
          <a:xfrm>
            <a:off x="6807808" y="4885509"/>
            <a:ext cx="2336192" cy="1989910"/>
          </a:xfrm>
          <a:prstGeom prst="rect">
            <a:avLst/>
          </a:prstGeom>
        </p:spPr>
      </p:pic>
    </p:spTree>
    <p:extLst>
      <p:ext uri="{BB962C8B-B14F-4D97-AF65-F5344CB8AC3E}">
        <p14:creationId xmlns:p14="http://schemas.microsoft.com/office/powerpoint/2010/main" val="84578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5767E0-AFB6-404D-BECD-10AFA42F3132}"/>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998D02A4-656A-4A9A-A53B-69DD2800EFB3}"/>
              </a:ext>
            </a:extLst>
          </p:cNvPr>
          <p:cNvSpPr>
            <a:spLocks noGrp="1"/>
          </p:cNvSpPr>
          <p:nvPr>
            <p:ph type="ftr" sz="quarter" idx="11"/>
          </p:nvPr>
        </p:nvSpPr>
        <p:spPr/>
        <p:txBody>
          <a:bodyPr/>
          <a:lstStyle>
            <a:lvl1pPr>
              <a:defRPr>
                <a:solidFill>
                  <a:schemeClr val="bg1"/>
                </a:solidFill>
              </a:defRPr>
            </a:lvl1pPr>
          </a:lstStyle>
          <a:p>
            <a:r>
              <a:rPr lang="en-US"/>
              <a:t>Strategies for Building Capacity and Evaluating Stakeholder Data Use, October 2017</a:t>
            </a:r>
          </a:p>
        </p:txBody>
      </p:sp>
      <p:sp>
        <p:nvSpPr>
          <p:cNvPr id="6" name="Slide Number Placeholder 5">
            <a:extLst>
              <a:ext uri="{FF2B5EF4-FFF2-40B4-BE49-F238E27FC236}">
                <a16:creationId xmlns:a16="http://schemas.microsoft.com/office/drawing/2014/main" id="{0639C3AB-FABA-4A30-8D04-B20117AA6A4E}"/>
              </a:ext>
            </a:extLst>
          </p:cNvPr>
          <p:cNvSpPr>
            <a:spLocks noGrp="1"/>
          </p:cNvSpPr>
          <p:nvPr>
            <p:ph type="sldNum" sz="quarter" idx="12"/>
          </p:nvPr>
        </p:nvSpPr>
        <p:spPr/>
        <p:txBody>
          <a:bodyPr/>
          <a:lstStyle>
            <a:lvl1pPr>
              <a:defRPr>
                <a:solidFill>
                  <a:schemeClr val="bg1"/>
                </a:solidFill>
              </a:defRPr>
            </a:lvl1pPr>
          </a:lstStyle>
          <a:p>
            <a:fld id="{461BB35B-4A28-45BF-BD78-385B0D89E1BC}" type="slidenum">
              <a:rPr lang="en-US" smtClean="0"/>
              <a:pPr/>
              <a:t>‹#›</a:t>
            </a:fld>
            <a:endParaRPr lang="en-US"/>
          </a:p>
        </p:txBody>
      </p:sp>
      <p:sp>
        <p:nvSpPr>
          <p:cNvPr id="2" name="Title 1">
            <a:extLst>
              <a:ext uri="{FF2B5EF4-FFF2-40B4-BE49-F238E27FC236}">
                <a16:creationId xmlns:a16="http://schemas.microsoft.com/office/drawing/2014/main" id="{31C21341-1D39-48D1-9E93-9C249019F5CC}"/>
              </a:ext>
            </a:extLst>
          </p:cNvPr>
          <p:cNvSpPr>
            <a:spLocks noGrp="1"/>
          </p:cNvSpPr>
          <p:nvPr>
            <p:ph type="ctrTitle"/>
          </p:nvPr>
        </p:nvSpPr>
        <p:spPr>
          <a:xfrm>
            <a:off x="533400" y="1828799"/>
            <a:ext cx="8153400" cy="1681163"/>
          </a:xfrm>
        </p:spPr>
        <p:txBody>
          <a:bodyPr anchor="b">
            <a:normAutofit/>
          </a:bodyPr>
          <a:lstStyle>
            <a:lvl1pPr algn="l">
              <a:defRPr sz="4800">
                <a:solidFill>
                  <a:srgbClr val="45496B"/>
                </a:solidFill>
              </a:defRPr>
            </a:lvl1pPr>
          </a:lstStyle>
          <a:p>
            <a:r>
              <a:rPr lang="en-US" dirty="0"/>
              <a:t>Click to edit Master title style</a:t>
            </a:r>
          </a:p>
        </p:txBody>
      </p:sp>
      <p:sp>
        <p:nvSpPr>
          <p:cNvPr id="3" name="Subtitle 2">
            <a:extLst>
              <a:ext uri="{FF2B5EF4-FFF2-40B4-BE49-F238E27FC236}">
                <a16:creationId xmlns:a16="http://schemas.microsoft.com/office/drawing/2014/main" id="{B96256FE-2AF7-47C5-BF5F-EB913AC6734B}"/>
              </a:ext>
            </a:extLst>
          </p:cNvPr>
          <p:cNvSpPr>
            <a:spLocks noGrp="1"/>
          </p:cNvSpPr>
          <p:nvPr>
            <p:ph type="subTitle" idx="1"/>
          </p:nvPr>
        </p:nvSpPr>
        <p:spPr>
          <a:xfrm>
            <a:off x="533400" y="3602038"/>
            <a:ext cx="7467600"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6974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2/4/2019</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850" y="6092977"/>
            <a:ext cx="1295400" cy="330200"/>
          </a:xfrm>
          <a:prstGeom prst="rect">
            <a:avLst/>
          </a:prstGeom>
        </p:spPr>
      </p:pic>
    </p:spTree>
    <p:extLst>
      <p:ext uri="{BB962C8B-B14F-4D97-AF65-F5344CB8AC3E}">
        <p14:creationId xmlns:p14="http://schemas.microsoft.com/office/powerpoint/2010/main" val="270619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descr="background element" title="background element">
            <a:extLst>
              <a:ext uri="{FF2B5EF4-FFF2-40B4-BE49-F238E27FC236}">
                <a16:creationId xmlns:a16="http://schemas.microsoft.com/office/drawing/2014/main" id="{B800506F-17F0-42F3-85EB-873BE2E50CED}"/>
              </a:ext>
            </a:extLst>
          </p:cNvPr>
          <p:cNvSpPr/>
          <p:nvPr userDrawn="1"/>
        </p:nvSpPr>
        <p:spPr>
          <a:xfrm>
            <a:off x="0" y="6248400"/>
            <a:ext cx="9144000" cy="609600"/>
          </a:xfrm>
          <a:prstGeom prst="rect">
            <a:avLst/>
          </a:prstGeom>
          <a:solidFill>
            <a:srgbClr val="3B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background element" title="background element">
            <a:extLst>
              <a:ext uri="{FF2B5EF4-FFF2-40B4-BE49-F238E27FC236}">
                <a16:creationId xmlns:a16="http://schemas.microsoft.com/office/drawing/2014/main" id="{601FA2BA-0F1C-4DE1-BFF1-55BC72C46F5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670"/>
          <a:stretch/>
        </p:blipFill>
        <p:spPr>
          <a:xfrm>
            <a:off x="0" y="0"/>
            <a:ext cx="9144000" cy="347662"/>
          </a:xfrm>
          <a:prstGeom prst="rect">
            <a:avLst/>
          </a:prstGeom>
        </p:spPr>
      </p:pic>
      <p:sp>
        <p:nvSpPr>
          <p:cNvPr id="2" name="Title 1">
            <a:extLst>
              <a:ext uri="{FF2B5EF4-FFF2-40B4-BE49-F238E27FC236}">
                <a16:creationId xmlns:a16="http://schemas.microsoft.com/office/drawing/2014/main" id="{4EBA964D-B25D-4B2D-A3F7-914F5AF8891A}"/>
              </a:ext>
            </a:extLst>
          </p:cNvPr>
          <p:cNvSpPr>
            <a:spLocks noGrp="1"/>
          </p:cNvSpPr>
          <p:nvPr>
            <p:ph type="title"/>
          </p:nvPr>
        </p:nvSpPr>
        <p:spPr>
          <a:xfrm>
            <a:off x="304800" y="457200"/>
            <a:ext cx="8610600" cy="914400"/>
          </a:xfrm>
        </p:spPr>
        <p:txBody>
          <a:bodyPr>
            <a:normAutofit/>
          </a:bodyPr>
          <a:lstStyle>
            <a:lvl1pPr>
              <a:defRPr sz="4000">
                <a:solidFill>
                  <a:srgbClr val="3B66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1D0852-2579-4C1E-860B-503E85040DCE}"/>
              </a:ext>
            </a:extLst>
          </p:cNvPr>
          <p:cNvSpPr>
            <a:spLocks noGrp="1"/>
          </p:cNvSpPr>
          <p:nvPr>
            <p:ph idx="1"/>
          </p:nvPr>
        </p:nvSpPr>
        <p:spPr>
          <a:xfrm>
            <a:off x="304800" y="1479549"/>
            <a:ext cx="8610600" cy="469741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ADB57B5-7068-44EB-86AF-6972E852A569}"/>
              </a:ext>
            </a:extLst>
          </p:cNvPr>
          <p:cNvSpPr>
            <a:spLocks noGrp="1"/>
          </p:cNvSpPr>
          <p:nvPr>
            <p:ph type="ftr" sz="quarter" idx="11"/>
          </p:nvPr>
        </p:nvSpPr>
        <p:spPr>
          <a:xfrm>
            <a:off x="304800" y="6370637"/>
            <a:ext cx="5410200" cy="365125"/>
          </a:xfrm>
        </p:spPr>
        <p:txBody>
          <a:bodyPr/>
          <a:lstStyle>
            <a:lvl1pPr algn="l">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prstClr val="white"/>
                </a:solidFill>
              </a:rPr>
              <a:t>Research Agenda Progress  |  May 2018</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72FFB44-D7CF-4B15-91A9-4D8C2C736D89}"/>
              </a:ext>
            </a:extLst>
          </p:cNvPr>
          <p:cNvSpPr>
            <a:spLocks noGrp="1"/>
          </p:cNvSpPr>
          <p:nvPr>
            <p:ph type="sldNum" sz="quarter" idx="12"/>
          </p:nvPr>
        </p:nvSpPr>
        <p:spPr>
          <a:xfrm>
            <a:off x="6096000" y="6356350"/>
            <a:ext cx="609600"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1BB35B-4A28-45BF-BD78-385B0D89E1BC}"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4502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28" name="Text Placeholder 27"/>
          <p:cNvSpPr>
            <a:spLocks noGrp="1"/>
          </p:cNvSpPr>
          <p:nvPr>
            <p:ph type="body" sz="quarter" idx="12"/>
          </p:nvPr>
        </p:nvSpPr>
        <p:spPr>
          <a:xfrm>
            <a:off x="152400" y="6402259"/>
            <a:ext cx="8839200" cy="306388"/>
          </a:xfrm>
          <a:solidFill>
            <a:schemeClr val="tx2"/>
          </a:solidFill>
        </p:spPr>
        <p:txBody>
          <a:bodyPr anchor="ctr">
            <a:normAutofit/>
          </a:bodyPr>
          <a:lstStyle>
            <a:lvl1pPr marL="45720" indent="0" algn="ctr">
              <a:buNone/>
              <a:defRPr sz="1200">
                <a:solidFill>
                  <a:schemeClr val="bg1"/>
                </a:solidFill>
              </a:defRPr>
            </a:lvl1pPr>
          </a:lstStyle>
          <a:p>
            <a:pPr lvl="0"/>
            <a:endParaRPr lang="en-US" dirty="0"/>
          </a:p>
        </p:txBody>
      </p:sp>
      <p:sp>
        <p:nvSpPr>
          <p:cNvPr id="30" name="TextBox 29"/>
          <p:cNvSpPr txBox="1"/>
          <p:nvPr userDrawn="1"/>
        </p:nvSpPr>
        <p:spPr>
          <a:xfrm>
            <a:off x="152400" y="152400"/>
            <a:ext cx="8839200" cy="310896"/>
          </a:xfrm>
          <a:prstGeom prst="rect">
            <a:avLst/>
          </a:prstGeom>
          <a:solidFill>
            <a:schemeClr val="tx2"/>
          </a:solidFill>
        </p:spPr>
        <p:txBody>
          <a:bodyPr wrap="square" rtlCol="0">
            <a:spAutoFit/>
          </a:bodyPr>
          <a:lstStyle/>
          <a:p>
            <a:endParaRPr lang="en-US" dirty="0"/>
          </a:p>
        </p:txBody>
      </p:sp>
      <p:sp>
        <p:nvSpPr>
          <p:cNvPr id="7" name="Rectangle 6"/>
          <p:cNvSpPr/>
          <p:nvPr/>
        </p:nvSpPr>
        <p:spPr>
          <a:xfrm>
            <a:off x="6855068" y="150941"/>
            <a:ext cx="2288931" cy="6556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49469" y="150941"/>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en-US" dirty="0"/>
          </a:p>
        </p:txBody>
      </p:sp>
      <p:sp>
        <p:nvSpPr>
          <p:cNvPr id="13" name="Title 12"/>
          <p:cNvSpPr>
            <a:spLocks noGrp="1"/>
          </p:cNvSpPr>
          <p:nvPr>
            <p:ph type="title" hasCustomPrompt="1"/>
          </p:nvPr>
        </p:nvSpPr>
        <p:spPr>
          <a:xfrm>
            <a:off x="457200" y="2052960"/>
            <a:ext cx="6324600" cy="1828800"/>
          </a:xfrm>
        </p:spPr>
        <p:txBody>
          <a:bodyPr/>
          <a:lstStyle>
            <a:lvl1pPr algn="r">
              <a:defRPr sz="3200" spc="150" baseline="0"/>
            </a:lvl1pPr>
          </a:lstStyle>
          <a:p>
            <a:r>
              <a:rPr lang="en-US" dirty="0"/>
              <a:t>OERC Research Related to Student Growth Measures and Educator Effectiveness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362200"/>
            <a:ext cx="1896968" cy="1371600"/>
          </a:xfrm>
          <a:prstGeom prst="rect">
            <a:avLst/>
          </a:prstGeom>
        </p:spPr>
      </p:pic>
      <p:sp>
        <p:nvSpPr>
          <p:cNvPr id="26" name="Text Placeholder 25"/>
          <p:cNvSpPr>
            <a:spLocks noGrp="1"/>
          </p:cNvSpPr>
          <p:nvPr>
            <p:ph type="body" sz="quarter" idx="11" hasCustomPrompt="1"/>
          </p:nvPr>
        </p:nvSpPr>
        <p:spPr>
          <a:xfrm>
            <a:off x="457200" y="4114800"/>
            <a:ext cx="6309360" cy="1371600"/>
          </a:xfrm>
        </p:spPr>
        <p:txBody>
          <a:bodyPr>
            <a:noAutofit/>
          </a:bodyPr>
          <a:lstStyle>
            <a:lvl1pPr marL="45720" indent="0" algn="r">
              <a:buNone/>
              <a:defRPr sz="1800" b="0" i="1" baseline="0">
                <a:solidFill>
                  <a:schemeClr val="bg1"/>
                </a:solidFill>
              </a:defRPr>
            </a:lvl1pPr>
          </a:lstStyle>
          <a:p>
            <a:r>
              <a:rPr lang="en-US" i="0" dirty="0"/>
              <a:t>Jill Lindsey, PhD</a:t>
            </a:r>
          </a:p>
          <a:p>
            <a:r>
              <a:rPr lang="en-US" i="0" dirty="0"/>
              <a:t>Wright State University</a:t>
            </a:r>
          </a:p>
          <a:p>
            <a:r>
              <a:rPr lang="en-US" i="0" dirty="0"/>
              <a:t>Marsha Lewis, PhD</a:t>
            </a:r>
          </a:p>
          <a:p>
            <a:r>
              <a:rPr lang="en-US" i="0" dirty="0"/>
              <a:t>Ohio University</a:t>
            </a:r>
          </a:p>
          <a:p>
            <a:pPr lvl="0"/>
            <a:endParaRPr lang="en-US" dirty="0"/>
          </a:p>
          <a:p>
            <a:pPr lvl="0"/>
            <a:endParaRPr lang="en-US" dirty="0"/>
          </a:p>
        </p:txBody>
      </p:sp>
      <p:sp>
        <p:nvSpPr>
          <p:cNvPr id="10" name="Text Placeholder 27"/>
          <p:cNvSpPr>
            <a:spLocks noGrp="1"/>
          </p:cNvSpPr>
          <p:nvPr>
            <p:ph type="body" sz="quarter" idx="13" hasCustomPrompt="1"/>
          </p:nvPr>
        </p:nvSpPr>
        <p:spPr>
          <a:xfrm>
            <a:off x="152400" y="6400800"/>
            <a:ext cx="6705600" cy="306388"/>
          </a:xfrm>
          <a:solidFill>
            <a:schemeClr val="tx2"/>
          </a:solidFill>
        </p:spPr>
        <p:txBody>
          <a:bodyPr anchor="ctr">
            <a:normAutofit/>
          </a:bodyPr>
          <a:lstStyle>
            <a:lvl1pPr marL="45720" indent="0" algn="ctr">
              <a:buNone/>
              <a:defRPr sz="1000" baseline="0">
                <a:solidFill>
                  <a:schemeClr val="bg1"/>
                </a:solidFill>
              </a:defRPr>
            </a:lvl1pPr>
          </a:lstStyle>
          <a:p>
            <a:pPr lvl="0"/>
            <a:r>
              <a:rPr lang="en-US" dirty="0"/>
              <a:t>Extending Your Knowledge Through Research That Works!| Columbus, OH| June 18, 2014</a:t>
            </a:r>
          </a:p>
        </p:txBody>
      </p:sp>
    </p:spTree>
    <p:extLst>
      <p:ext uri="{BB962C8B-B14F-4D97-AF65-F5344CB8AC3E}">
        <p14:creationId xmlns:p14="http://schemas.microsoft.com/office/powerpoint/2010/main" val="41394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Strategies for Building Capacity and Evaluating Stakeholder Data Use, October 2017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a:p>
        </p:txBody>
      </p:sp>
    </p:spTree>
    <p:extLst>
      <p:ext uri="{BB962C8B-B14F-4D97-AF65-F5344CB8AC3E}">
        <p14:creationId xmlns:p14="http://schemas.microsoft.com/office/powerpoint/2010/main" val="181091981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91" r:id="rId5"/>
    <p:sldLayoutId id="2147483792" r:id="rId6"/>
    <p:sldLayoutId id="2147483843"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Strategies for Building Capacity and Evaluating Stakeholder Data Use, October 2017</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085499-22F0-4E30-BA6A-ED84175C6FD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0773585"/>
      </p:ext>
    </p:extLst>
  </p:cSld>
  <p:clrMap bg1="lt1" tx1="dk1" bg2="lt2" tx2="dk2" accent1="accent1" accent2="accent2" accent3="accent3" accent4="accent4" accent5="accent5" accent6="accent6" hlink="hlink" folHlink="folHlink"/>
  <p:sldLayoutIdLst>
    <p:sldLayoutId id="2147483819"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1468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6324600"/>
            <a:ext cx="1066800" cy="274320"/>
          </a:xfrm>
          <a:prstGeom prst="rect">
            <a:avLst/>
          </a:prstGeom>
          <a:solidFill>
            <a:schemeClr val="accent1">
              <a:lumMod val="60000"/>
              <a:lumOff val="40000"/>
            </a:schemeClr>
          </a:solidFill>
        </p:spPr>
        <p:txBody>
          <a:bodyPr vert="horz" lIns="91440" tIns="45720" rIns="91440" bIns="45720" rtlCol="0" anchor="ctr"/>
          <a:lstStyle>
            <a:lvl1pPr algn="l">
              <a:defRPr sz="1100">
                <a:solidFill>
                  <a:schemeClr val="tx2"/>
                </a:solidFill>
              </a:defRPr>
            </a:lvl1pPr>
          </a:lstStyle>
          <a:p>
            <a:r>
              <a:rPr lang="en-US" dirty="0"/>
              <a:t>11.15.2012</a:t>
            </a:r>
          </a:p>
        </p:txBody>
      </p:sp>
      <p:sp>
        <p:nvSpPr>
          <p:cNvPr id="6" name="Slide Number Placeholder 5"/>
          <p:cNvSpPr>
            <a:spLocks noGrp="1"/>
          </p:cNvSpPr>
          <p:nvPr>
            <p:ph type="sldNum" sz="quarter" idx="4"/>
          </p:nvPr>
        </p:nvSpPr>
        <p:spPr>
          <a:xfrm>
            <a:off x="8234680" y="6324600"/>
            <a:ext cx="582966" cy="274320"/>
          </a:xfrm>
          <a:prstGeom prst="rect">
            <a:avLst/>
          </a:prstGeom>
          <a:solidFill>
            <a:schemeClr val="accent1">
              <a:lumMod val="60000"/>
              <a:lumOff val="40000"/>
            </a:schemeClr>
          </a:solidFill>
          <a:ln w="19050">
            <a:noFill/>
          </a:ln>
        </p:spPr>
        <p:txBody>
          <a:bodyPr vert="horz" lIns="91440" tIns="45720" rIns="91440" bIns="45720" rtlCol="0" anchor="ctr"/>
          <a:lstStyle>
            <a:lvl1pPr algn="ctr">
              <a:defRPr sz="1100">
                <a:solidFill>
                  <a:schemeClr val="tx2"/>
                </a:solidFill>
              </a:defRPr>
            </a:lvl1pPr>
          </a:lstStyle>
          <a:p>
            <a:fld id="{4994C8FF-C277-4639-AF6B-F68CE7EB1A12}" type="slidenum">
              <a:rPr lang="en-US" smtClean="0"/>
              <a:t>‹#›</a:t>
            </a:fld>
            <a:endParaRPr lang="en-US" dirty="0"/>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36520" y="6172200"/>
            <a:ext cx="2763880" cy="548640"/>
          </a:xfrm>
          <a:prstGeom prst="rect">
            <a:avLst/>
          </a:prstGeom>
        </p:spPr>
      </p:pic>
    </p:spTree>
    <p:extLst>
      <p:ext uri="{BB962C8B-B14F-4D97-AF65-F5344CB8AC3E}">
        <p14:creationId xmlns:p14="http://schemas.microsoft.com/office/powerpoint/2010/main" val="350310294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1"/>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smtClean="0">
                <a:solidFill>
                  <a:schemeClr val="dk2"/>
                </a:solidFill>
              </a:rPr>
              <a:pPr algn="r"/>
              <a:t>‹#›</a:t>
            </a:fld>
            <a:endParaRPr lang="en" sz="1000">
              <a:solidFill>
                <a:schemeClr val="dk2"/>
              </a:solidFill>
            </a:endParaRPr>
          </a:p>
        </p:txBody>
      </p:sp>
    </p:spTree>
    <p:extLst>
      <p:ext uri="{BB962C8B-B14F-4D97-AF65-F5344CB8AC3E}">
        <p14:creationId xmlns:p14="http://schemas.microsoft.com/office/powerpoint/2010/main" val="3089946167"/>
      </p:ext>
    </p:extLst>
  </p:cSld>
  <p:clrMap bg1="lt1" tx1="dk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lds.grads360.or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Yli@mdek12.org"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hyperlink" Target="http://nces.grads360.org/" TargetMode="External"/><Relationship Id="rId3" Type="http://schemas.openxmlformats.org/officeDocument/2006/relationships/hyperlink" Target="https://nces.ed.gov/forum/pub_2014801.asp" TargetMode="External"/><Relationship Id="rId7" Type="http://schemas.openxmlformats.org/officeDocument/2006/relationships/hyperlink" Target="mailto:support@sst0slds.org" TargetMode="External"/><Relationship Id="rId2" Type="http://schemas.openxmlformats.org/officeDocument/2006/relationships/hyperlink" Target="https://nces.ed.gov/forum/pub_2012809.asp" TargetMode="External"/><Relationship Id="rId1" Type="http://schemas.openxmlformats.org/officeDocument/2006/relationships/slideLayout" Target="../slideLayouts/slideLayout5.xml"/><Relationship Id="rId6" Type="http://schemas.openxmlformats.org/officeDocument/2006/relationships/hyperlink" Target="https://slds.grads360.org/#communities/pdc/documents/14522" TargetMode="External"/><Relationship Id="rId5" Type="http://schemas.openxmlformats.org/officeDocument/2006/relationships/hyperlink" Target="https://ceds.ed.gov/Researchers.aspx" TargetMode="External"/><Relationship Id="rId4" Type="http://schemas.openxmlformats.org/officeDocument/2006/relationships/hyperlink" Target="https://slds.grads360.org/#program/research-toolkit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Carla.Howe@sst-slds.org" TargetMode="External"/><Relationship Id="rId2" Type="http://schemas.openxmlformats.org/officeDocument/2006/relationships/hyperlink" Target="mailto:Kathy.Gosa@sst-slds.org" TargetMode="External"/><Relationship Id="rId1" Type="http://schemas.openxmlformats.org/officeDocument/2006/relationships/slideLayout" Target="../slideLayouts/slideLayout5.xml"/><Relationship Id="rId5" Type="http://schemas.openxmlformats.org/officeDocument/2006/relationships/hyperlink" Target="mailto:YLi@mdek12.org" TargetMode="External"/><Relationship Id="rId4" Type="http://schemas.openxmlformats.org/officeDocument/2006/relationships/hyperlink" Target="mailto:BCarter2@mt.gov"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A5BC-68EE-49ED-B348-B621F3F96004}"/>
              </a:ext>
            </a:extLst>
          </p:cNvPr>
          <p:cNvSpPr>
            <a:spLocks noGrp="1"/>
          </p:cNvSpPr>
          <p:nvPr>
            <p:ph type="title"/>
          </p:nvPr>
        </p:nvSpPr>
        <p:spPr/>
        <p:txBody>
          <a:bodyPr>
            <a:normAutofit fontScale="90000"/>
          </a:bodyPr>
          <a:lstStyle/>
          <a:p>
            <a:r>
              <a:rPr lang="en-US" cap="small" dirty="0">
                <a:solidFill>
                  <a:srgbClr val="45496B"/>
                </a:solidFill>
                <a:latin typeface="Gill Sans MT"/>
                <a:cs typeface="Gill Sans MT"/>
              </a:rPr>
              <a:t>Research Agenda Progress: What’s happened since implementation?</a:t>
            </a:r>
            <a:endParaRPr lang="en-US" dirty="0"/>
          </a:p>
        </p:txBody>
      </p:sp>
      <p:sp>
        <p:nvSpPr>
          <p:cNvPr id="3" name="Content Placeholder 2">
            <a:extLst>
              <a:ext uri="{FF2B5EF4-FFF2-40B4-BE49-F238E27FC236}">
                <a16:creationId xmlns:a16="http://schemas.microsoft.com/office/drawing/2014/main" id="{2176A72D-41CF-4925-BEB4-F1C431C07297}"/>
              </a:ext>
            </a:extLst>
          </p:cNvPr>
          <p:cNvSpPr>
            <a:spLocks noGrp="1"/>
          </p:cNvSpPr>
          <p:nvPr>
            <p:ph idx="1"/>
          </p:nvPr>
        </p:nvSpPr>
        <p:spPr/>
        <p:txBody>
          <a:bodyPr>
            <a:normAutofit/>
          </a:bodyPr>
          <a:lstStyle/>
          <a:p>
            <a:pPr marL="0" indent="0">
              <a:spcAft>
                <a:spcPts val="600"/>
              </a:spcAft>
              <a:buNone/>
            </a:pPr>
            <a:r>
              <a:rPr lang="en-US" sz="2200" dirty="0">
                <a:latin typeface="+mj-lt"/>
              </a:rPr>
              <a:t>The presentation will begin at approximately </a:t>
            </a:r>
            <a:r>
              <a:rPr lang="en-US" sz="2200" dirty="0">
                <a:solidFill>
                  <a:srgbClr val="FF0000"/>
                </a:solidFill>
                <a:latin typeface="+mj-lt"/>
              </a:rPr>
              <a:t>3:00 p.m. ET</a:t>
            </a:r>
          </a:p>
          <a:p>
            <a:pPr marL="0" indent="0">
              <a:spcAft>
                <a:spcPts val="600"/>
              </a:spcAft>
              <a:buNone/>
            </a:pPr>
            <a:r>
              <a:rPr lang="en-US" sz="2200" dirty="0">
                <a:latin typeface="+mj-lt"/>
              </a:rPr>
              <a:t>Information on joining the teleconference can be found on the “Info” tab in the upper left of this screen. Be sure to use the “Attendee ID” number on the Info tab when dialing in to associate your name with your phone.</a:t>
            </a:r>
          </a:p>
          <a:p>
            <a:pPr marL="0" indent="0">
              <a:spcAft>
                <a:spcPts val="600"/>
              </a:spcAft>
              <a:buNone/>
            </a:pPr>
            <a:r>
              <a:rPr lang="en-US" sz="2200" dirty="0">
                <a:latin typeface="+mj-lt"/>
              </a:rPr>
              <a:t>In order to cut down on background noise, we have placed you on mute upon entry into the meeting. </a:t>
            </a:r>
          </a:p>
          <a:p>
            <a:pPr marL="0" indent="0">
              <a:spcAft>
                <a:spcPts val="600"/>
              </a:spcAft>
              <a:buNone/>
            </a:pPr>
            <a:r>
              <a:rPr lang="en-US" sz="2200" dirty="0">
                <a:latin typeface="+mj-lt"/>
              </a:rPr>
              <a:t>During the question and answer portion of this presentation, type your question into the Q&amp;A panel below the participant list and click “Send.”</a:t>
            </a:r>
          </a:p>
          <a:p>
            <a:pPr marL="0" indent="0">
              <a:spcAft>
                <a:spcPts val="600"/>
              </a:spcAft>
              <a:buNone/>
            </a:pPr>
            <a:r>
              <a:rPr lang="en-US" sz="2200" dirty="0">
                <a:latin typeface="+mj-lt"/>
              </a:rPr>
              <a:t>A copy of this presentation and a link to the recording will be shared </a:t>
            </a:r>
            <a:br>
              <a:rPr lang="en-US" sz="2200" dirty="0">
                <a:latin typeface="+mj-lt"/>
              </a:rPr>
            </a:br>
            <a:r>
              <a:rPr lang="en-US" sz="2200" dirty="0">
                <a:latin typeface="+mj-lt"/>
              </a:rPr>
              <a:t>on the SLDS GRADS360° site at </a:t>
            </a:r>
            <a:r>
              <a:rPr lang="en-US" sz="2200" dirty="0">
                <a:latin typeface="+mj-lt"/>
                <a:hlinkClick r:id="rId3"/>
              </a:rPr>
              <a:t>https://slds.grads360.org</a:t>
            </a:r>
            <a:r>
              <a:rPr lang="en-US" sz="2200" dirty="0">
                <a:latin typeface="+mj-lt"/>
              </a:rPr>
              <a:t>. </a:t>
            </a:r>
          </a:p>
        </p:txBody>
      </p:sp>
      <p:sp>
        <p:nvSpPr>
          <p:cNvPr id="7" name="Footer Placeholder 2"/>
          <p:cNvSpPr>
            <a:spLocks noGrp="1"/>
          </p:cNvSpPr>
          <p:nvPr>
            <p:ph type="ftr" sz="quarter" idx="11"/>
          </p:nvPr>
        </p:nvSpPr>
        <p:spPr>
          <a:xfrm>
            <a:off x="76200" y="6349854"/>
            <a:ext cx="5410200" cy="365125"/>
          </a:xfrm>
        </p:spPr>
        <p:txBody>
          <a:bodyPr/>
          <a:lstStyle/>
          <a:p>
            <a:pPr lvl="0">
              <a:defRPr/>
            </a:pPr>
            <a:r>
              <a:rPr lang="en-US" i="1" dirty="0">
                <a:solidFill>
                  <a:prstClr val="white"/>
                </a:solidFill>
              </a:rPr>
              <a:t>Research Agenda Progress | May 4, 2018</a:t>
            </a:r>
            <a:endParaRPr lang="en-US" dirty="0">
              <a:solidFill>
                <a:prstClr val="white"/>
              </a:solidFill>
            </a:endParaRPr>
          </a:p>
        </p:txBody>
      </p:sp>
      <p:sp>
        <p:nvSpPr>
          <p:cNvPr id="6" name="Slide Number Placeholder 5">
            <a:extLst>
              <a:ext uri="{FF2B5EF4-FFF2-40B4-BE49-F238E27FC236}">
                <a16:creationId xmlns:a16="http://schemas.microsoft.com/office/drawing/2014/main" id="{ECDDFF4F-21E5-49D1-BF1D-93DA33D27AAF}"/>
              </a:ext>
            </a:extLst>
          </p:cNvPr>
          <p:cNvSpPr>
            <a:spLocks noGrp="1"/>
          </p:cNvSpPr>
          <p:nvPr>
            <p:ph type="sldNum" sz="quarter" idx="12"/>
          </p:nvPr>
        </p:nvSpPr>
        <p:spPr/>
        <p:txBody>
          <a:bodyPr/>
          <a:lstStyle/>
          <a:p>
            <a:fld id="{461BB35B-4A28-45BF-BD78-385B0D89E1BC}" type="slidenum">
              <a:rPr lang="en-US" smtClean="0"/>
              <a:pPr/>
              <a:t>1</a:t>
            </a:fld>
            <a:endParaRPr lang="en-US"/>
          </a:p>
        </p:txBody>
      </p:sp>
    </p:spTree>
    <p:extLst>
      <p:ext uri="{BB962C8B-B14F-4D97-AF65-F5344CB8AC3E}">
        <p14:creationId xmlns:p14="http://schemas.microsoft.com/office/powerpoint/2010/main" val="288209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D207-1FFC-4AD5-98E4-AC8300916672}"/>
              </a:ext>
            </a:extLst>
          </p:cNvPr>
          <p:cNvSpPr>
            <a:spLocks noGrp="1"/>
          </p:cNvSpPr>
          <p:nvPr>
            <p:ph type="title"/>
          </p:nvPr>
        </p:nvSpPr>
        <p:spPr>
          <a:xfrm>
            <a:off x="863347" y="0"/>
            <a:ext cx="7290054" cy="1499616"/>
          </a:xfrm>
        </p:spPr>
        <p:txBody>
          <a:bodyPr/>
          <a:lstStyle/>
          <a:p>
            <a:r>
              <a:rPr lang="en-US" dirty="0"/>
              <a:t>Future Directions</a:t>
            </a:r>
          </a:p>
        </p:txBody>
      </p:sp>
      <p:sp>
        <p:nvSpPr>
          <p:cNvPr id="5" name="TextBox 4">
            <a:extLst>
              <a:ext uri="{FF2B5EF4-FFF2-40B4-BE49-F238E27FC236}">
                <a16:creationId xmlns:a16="http://schemas.microsoft.com/office/drawing/2014/main" id="{D38D7D0F-EB3F-463D-866E-4528303D7D10}"/>
              </a:ext>
            </a:extLst>
          </p:cNvPr>
          <p:cNvSpPr txBox="1"/>
          <p:nvPr/>
        </p:nvSpPr>
        <p:spPr>
          <a:xfrm>
            <a:off x="714519" y="1355988"/>
            <a:ext cx="7587710" cy="3978012"/>
          </a:xfrm>
          <a:prstGeom prst="rect">
            <a:avLst/>
          </a:prstGeom>
          <a:noFill/>
        </p:spPr>
        <p:txBody>
          <a:bodyPr wrap="square" rtlCol="0">
            <a:spAutoFit/>
          </a:bodyPr>
          <a:lstStyle/>
          <a:p>
            <a:pPr marL="214313" indent="-214313" defTabSz="685800">
              <a:spcAft>
                <a:spcPts val="600"/>
              </a:spcAft>
              <a:buFont typeface="Arial" panose="020B0604020202020204" pitchFamily="34" charset="0"/>
              <a:buChar char="•"/>
            </a:pPr>
            <a:r>
              <a:rPr lang="en-US" sz="2800" dirty="0">
                <a:solidFill>
                  <a:srgbClr val="2E2B21"/>
                </a:solidFill>
                <a:latin typeface="Arial" panose="020B0604020202020204"/>
              </a:rPr>
              <a:t>Continue to work with Data Governance to update these priorities</a:t>
            </a:r>
          </a:p>
          <a:p>
            <a:pPr marL="214313" indent="-214313" defTabSz="685800">
              <a:spcAft>
                <a:spcPts val="600"/>
              </a:spcAft>
              <a:buFont typeface="Arial" panose="020B0604020202020204" pitchFamily="34" charset="0"/>
              <a:buChar char="•"/>
            </a:pPr>
            <a:r>
              <a:rPr lang="en-US" sz="2800" dirty="0">
                <a:solidFill>
                  <a:srgbClr val="2E2B21"/>
                </a:solidFill>
                <a:latin typeface="Arial" panose="020B0604020202020204"/>
              </a:rPr>
              <a:t>There is a need to update leadership as turnover happens to make sure there is buy-in from the top</a:t>
            </a:r>
          </a:p>
          <a:p>
            <a:pPr marL="214313" indent="-214313" defTabSz="685800">
              <a:spcAft>
                <a:spcPts val="600"/>
              </a:spcAft>
              <a:buFont typeface="Arial" panose="020B0604020202020204" pitchFamily="34" charset="0"/>
              <a:buChar char="•"/>
            </a:pPr>
            <a:r>
              <a:rPr lang="en-US" sz="2800" dirty="0">
                <a:solidFill>
                  <a:srgbClr val="2E2B21"/>
                </a:solidFill>
                <a:latin typeface="Arial" panose="020B0604020202020204"/>
              </a:rPr>
              <a:t>These priorities may change over time depending on new goals and existing research outcomes</a:t>
            </a:r>
          </a:p>
          <a:p>
            <a:pPr marL="214313" indent="-214313" defTabSz="685800">
              <a:buFont typeface="Arial" panose="020B0604020202020204" pitchFamily="34" charset="0"/>
              <a:buChar char="•"/>
            </a:pPr>
            <a:endParaRPr lang="en-US" sz="1350" dirty="0">
              <a:solidFill>
                <a:srgbClr val="2E2B21"/>
              </a:solidFill>
              <a:latin typeface="Arial" panose="020B0604020202020204"/>
            </a:endParaRPr>
          </a:p>
        </p:txBody>
      </p:sp>
    </p:spTree>
    <p:extLst>
      <p:ext uri="{BB962C8B-B14F-4D97-AF65-F5344CB8AC3E}">
        <p14:creationId xmlns:p14="http://schemas.microsoft.com/office/powerpoint/2010/main" val="46040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z="2800" dirty="0"/>
              <a:t>Where Are We Now?</a:t>
            </a:r>
          </a:p>
        </p:txBody>
      </p:sp>
      <p:sp>
        <p:nvSpPr>
          <p:cNvPr id="8" name="Text Placeholder 7"/>
          <p:cNvSpPr>
            <a:spLocks noGrp="1"/>
          </p:cNvSpPr>
          <p:nvPr>
            <p:ph type="body" sz="quarter" idx="11"/>
          </p:nvPr>
        </p:nvSpPr>
        <p:spPr/>
        <p:txBody>
          <a:bodyPr/>
          <a:lstStyle/>
          <a:p>
            <a:r>
              <a:rPr lang="en-US" dirty="0"/>
              <a:t>Mississippi Research Agenda Progress</a:t>
            </a:r>
          </a:p>
        </p:txBody>
      </p:sp>
      <p:sp>
        <p:nvSpPr>
          <p:cNvPr id="9" name="Text Placeholder 8"/>
          <p:cNvSpPr>
            <a:spLocks noGrp="1"/>
          </p:cNvSpPr>
          <p:nvPr>
            <p:ph type="body" sz="quarter" idx="12"/>
          </p:nvPr>
        </p:nvSpPr>
        <p:spPr/>
        <p:txBody>
          <a:bodyPr/>
          <a:lstStyle/>
          <a:p>
            <a:r>
              <a:rPr lang="en-US" dirty="0"/>
              <a:t>May 4, 2018</a:t>
            </a:r>
          </a:p>
        </p:txBody>
      </p:sp>
      <p:sp>
        <p:nvSpPr>
          <p:cNvPr id="10" name="Text Placeholder 9"/>
          <p:cNvSpPr>
            <a:spLocks noGrp="1"/>
          </p:cNvSpPr>
          <p:nvPr>
            <p:ph type="body" sz="quarter" idx="14"/>
          </p:nvPr>
        </p:nvSpPr>
        <p:spPr>
          <a:xfrm>
            <a:off x="2721770" y="4771446"/>
            <a:ext cx="4450615" cy="302899"/>
          </a:xfrm>
        </p:spPr>
        <p:txBody>
          <a:bodyPr/>
          <a:lstStyle/>
          <a:p>
            <a:r>
              <a:rPr lang="en-US" sz="1400" dirty="0"/>
              <a:t>Yan Li, Ph.D.</a:t>
            </a:r>
          </a:p>
        </p:txBody>
      </p:sp>
      <p:sp>
        <p:nvSpPr>
          <p:cNvPr id="11" name="Text Placeholder 10"/>
          <p:cNvSpPr>
            <a:spLocks noGrp="1"/>
          </p:cNvSpPr>
          <p:nvPr>
            <p:ph type="body" sz="quarter" idx="15"/>
          </p:nvPr>
        </p:nvSpPr>
        <p:spPr>
          <a:xfrm>
            <a:off x="2721034" y="5018357"/>
            <a:ext cx="4451350" cy="566222"/>
          </a:xfrm>
        </p:spPr>
        <p:txBody>
          <a:bodyPr/>
          <a:lstStyle/>
          <a:p>
            <a:r>
              <a:rPr lang="en-US" sz="1100" dirty="0"/>
              <a:t>Director</a:t>
            </a:r>
          </a:p>
          <a:p>
            <a:r>
              <a:rPr lang="en-US" sz="1100" dirty="0"/>
              <a:t>Office of Research and Development</a:t>
            </a:r>
          </a:p>
          <a:p>
            <a:r>
              <a:rPr lang="en-US" sz="1100" dirty="0">
                <a:hlinkClick r:id="rId3"/>
              </a:rPr>
              <a:t>Yli@mdek12.org</a:t>
            </a:r>
            <a:endParaRPr lang="en-US" sz="1100" dirty="0"/>
          </a:p>
          <a:p>
            <a:endParaRPr lang="en-US" sz="1100" dirty="0"/>
          </a:p>
        </p:txBody>
      </p:sp>
    </p:spTree>
    <p:extLst>
      <p:ext uri="{BB962C8B-B14F-4D97-AF65-F5344CB8AC3E}">
        <p14:creationId xmlns:p14="http://schemas.microsoft.com/office/powerpoint/2010/main" val="139777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32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03357" y="152400"/>
            <a:ext cx="8255250" cy="439933"/>
          </a:xfrm>
        </p:spPr>
        <p:txBody>
          <a:bodyPr/>
          <a:lstStyle/>
          <a:p>
            <a:r>
              <a:rPr lang="en-US" sz="2400" dirty="0"/>
              <a:t>State Board of Education Goals  </a:t>
            </a:r>
            <a:r>
              <a:rPr lang="en-US" sz="1200" dirty="0"/>
              <a:t>FIVE-YEAR STRATEGIC PLAN FOR 2016-2020</a:t>
            </a:r>
          </a:p>
        </p:txBody>
      </p:sp>
      <p:sp>
        <p:nvSpPr>
          <p:cNvPr id="7" name="Text Placeholder 6"/>
          <p:cNvSpPr>
            <a:spLocks noGrp="1"/>
          </p:cNvSpPr>
          <p:nvPr>
            <p:ph type="body" sz="quarter" idx="14"/>
          </p:nvPr>
        </p:nvSpPr>
        <p:spPr>
          <a:xfrm>
            <a:off x="1019505" y="1295400"/>
            <a:ext cx="6622955" cy="3835986"/>
          </a:xfrm>
        </p:spPr>
        <p:txBody>
          <a:bodyPr/>
          <a:lstStyle/>
          <a:p>
            <a:pPr marL="457200">
              <a:spcBef>
                <a:spcPts val="500"/>
              </a:spcBef>
              <a:spcAft>
                <a:spcPts val="600"/>
              </a:spcAft>
              <a:buFont typeface="+mj-lt"/>
              <a:buAutoNum type="arabicPeriod"/>
            </a:pPr>
            <a:r>
              <a:rPr lang="en" sz="2000" dirty="0">
                <a:ea typeface="Open Sans"/>
                <a:cs typeface="Open Sans"/>
                <a:sym typeface="Open Sans"/>
              </a:rPr>
              <a:t>All Students Proficient and Showing Growth in All Assessed Areas</a:t>
            </a:r>
          </a:p>
          <a:p>
            <a:pPr marL="457200">
              <a:spcBef>
                <a:spcPts val="500"/>
              </a:spcBef>
              <a:spcAft>
                <a:spcPts val="600"/>
              </a:spcAft>
              <a:buFont typeface="+mj-lt"/>
              <a:buAutoNum type="arabicPeriod"/>
            </a:pPr>
            <a:r>
              <a:rPr lang="en" sz="2000" dirty="0">
                <a:ea typeface="Open Sans"/>
                <a:cs typeface="Open Sans"/>
                <a:sym typeface="Open Sans"/>
              </a:rPr>
              <a:t>Every Student Graduates from High School and is Ready for College and Career</a:t>
            </a:r>
          </a:p>
          <a:p>
            <a:pPr marL="457200">
              <a:spcBef>
                <a:spcPts val="500"/>
              </a:spcBef>
              <a:spcAft>
                <a:spcPts val="600"/>
              </a:spcAft>
              <a:buFont typeface="+mj-lt"/>
              <a:buAutoNum type="arabicPeriod"/>
            </a:pPr>
            <a:r>
              <a:rPr lang="en" sz="2000" dirty="0">
                <a:ea typeface="Open Sans"/>
                <a:cs typeface="Open Sans"/>
                <a:sym typeface="Open Sans"/>
              </a:rPr>
              <a:t>Every Child Has Access to a High-Quality Early Childhood Program</a:t>
            </a:r>
          </a:p>
          <a:p>
            <a:pPr marL="457200">
              <a:spcBef>
                <a:spcPts val="500"/>
              </a:spcBef>
              <a:spcAft>
                <a:spcPts val="600"/>
              </a:spcAft>
              <a:buFont typeface="+mj-lt"/>
              <a:buAutoNum type="arabicPeriod"/>
            </a:pPr>
            <a:r>
              <a:rPr lang="en" sz="2000" dirty="0">
                <a:ea typeface="Open Sans"/>
                <a:cs typeface="Open Sans"/>
                <a:sym typeface="Open Sans"/>
              </a:rPr>
              <a:t>Every School Has Effective Teachers and Leaders</a:t>
            </a:r>
          </a:p>
          <a:p>
            <a:pPr marL="457200">
              <a:spcBef>
                <a:spcPts val="500"/>
              </a:spcBef>
              <a:spcAft>
                <a:spcPts val="600"/>
              </a:spcAft>
              <a:buFont typeface="+mj-lt"/>
              <a:buAutoNum type="arabicPeriod"/>
            </a:pPr>
            <a:r>
              <a:rPr lang="en" sz="2000" dirty="0">
                <a:ea typeface="Open Sans"/>
                <a:cs typeface="Open Sans"/>
                <a:sym typeface="Open Sans"/>
              </a:rPr>
              <a:t>Every Community Effectively Uses a World-Class Data System to Improve Student Outcomes</a:t>
            </a:r>
            <a:endParaRPr lang="en-US" sz="2000" dirty="0">
              <a:ea typeface="Open Sans"/>
              <a:cs typeface="Open Sans"/>
              <a:sym typeface="Open Sans"/>
            </a:endParaRPr>
          </a:p>
          <a:p>
            <a:pPr marL="457200">
              <a:spcBef>
                <a:spcPts val="500"/>
              </a:spcBef>
              <a:spcAft>
                <a:spcPts val="600"/>
              </a:spcAft>
              <a:buFont typeface="+mj-lt"/>
              <a:buAutoNum type="arabicPeriod"/>
            </a:pPr>
            <a:r>
              <a:rPr lang="en-US" sz="2000" dirty="0"/>
              <a:t>Every School and District is Rated “C” or Higher </a:t>
            </a:r>
          </a:p>
          <a:p>
            <a:pPr>
              <a:tabLst/>
            </a:pPr>
            <a:endParaRPr lang="en-US" dirty="0"/>
          </a:p>
        </p:txBody>
      </p:sp>
    </p:spTree>
    <p:extLst>
      <p:ext uri="{BB962C8B-B14F-4D97-AF65-F5344CB8AC3E}">
        <p14:creationId xmlns:p14="http://schemas.microsoft.com/office/powerpoint/2010/main" val="68415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Timeline</a:t>
            </a:r>
          </a:p>
        </p:txBody>
      </p:sp>
      <p:sp>
        <p:nvSpPr>
          <p:cNvPr id="7" name="Text Placeholder 6"/>
          <p:cNvSpPr>
            <a:spLocks noGrp="1"/>
          </p:cNvSpPr>
          <p:nvPr>
            <p:ph type="body" sz="quarter" idx="14"/>
          </p:nvPr>
        </p:nvSpPr>
        <p:spPr>
          <a:xfrm>
            <a:off x="533400" y="1578215"/>
            <a:ext cx="4140687" cy="4006158"/>
          </a:xfrm>
        </p:spPr>
        <p:txBody>
          <a:bodyPr/>
          <a:lstStyle/>
          <a:p>
            <a:pPr marL="0" indent="0">
              <a:buNone/>
              <a:tabLst/>
            </a:pPr>
            <a:r>
              <a:rPr lang="en-US" dirty="0">
                <a:latin typeface="+mj-lt"/>
              </a:rPr>
              <a:t>Mississippi began its efforts to establish an SLDS in the late 1990’s.</a:t>
            </a:r>
          </a:p>
          <a:p>
            <a:pPr marL="0" indent="0">
              <a:buNone/>
              <a:tabLst/>
            </a:pPr>
            <a:r>
              <a:rPr lang="en-US" dirty="0">
                <a:latin typeface="+mj-lt"/>
              </a:rPr>
              <a:t>2008 grant – establishment of the K-12 system</a:t>
            </a:r>
          </a:p>
          <a:p>
            <a:pPr marL="0" indent="0">
              <a:buNone/>
              <a:tabLst/>
            </a:pPr>
            <a:r>
              <a:rPr lang="en-US" dirty="0">
                <a:latin typeface="+mj-lt"/>
              </a:rPr>
              <a:t>2009 grant – </a:t>
            </a:r>
            <a:br>
              <a:rPr lang="en-US" dirty="0">
                <a:latin typeface="+mj-lt"/>
              </a:rPr>
            </a:br>
            <a:r>
              <a:rPr lang="en-US" dirty="0">
                <a:latin typeface="+mj-lt"/>
              </a:rPr>
              <a:t>creation of the P-20w system</a:t>
            </a:r>
          </a:p>
        </p:txBody>
      </p:sp>
      <p:pic>
        <p:nvPicPr>
          <p:cNvPr id="12" name="Picture 11" descr="A picture containing text, for MS Achieves Website&#10;&#10;"/>
          <p:cNvPicPr>
            <a:picLocks noChangeAspect="1"/>
          </p:cNvPicPr>
          <p:nvPr/>
        </p:nvPicPr>
        <p:blipFill>
          <a:blip r:embed="rId3"/>
          <a:stretch>
            <a:fillRect/>
          </a:stretch>
        </p:blipFill>
        <p:spPr>
          <a:xfrm>
            <a:off x="5085957" y="1789291"/>
            <a:ext cx="1777837" cy="1792003"/>
          </a:xfrm>
          <a:prstGeom prst="rect">
            <a:avLst/>
          </a:prstGeom>
        </p:spPr>
      </p:pic>
      <p:pic>
        <p:nvPicPr>
          <p:cNvPr id="2" name="Picture 1" descr="A picture of the state of Mississippi&#10;&#10;"/>
          <p:cNvPicPr>
            <a:picLocks noChangeAspect="1"/>
          </p:cNvPicPr>
          <p:nvPr/>
        </p:nvPicPr>
        <p:blipFill>
          <a:blip r:embed="rId4"/>
          <a:stretch>
            <a:fillRect/>
          </a:stretch>
        </p:blipFill>
        <p:spPr>
          <a:xfrm>
            <a:off x="6745168" y="1828800"/>
            <a:ext cx="1821782" cy="1821782"/>
          </a:xfrm>
          <a:prstGeom prst="rect">
            <a:avLst/>
          </a:prstGeom>
        </p:spPr>
      </p:pic>
      <p:pic>
        <p:nvPicPr>
          <p:cNvPr id="11" name="Picture 10" descr="Picture of the seal of Mississippi"/>
          <p:cNvPicPr>
            <a:picLocks noChangeAspect="1"/>
          </p:cNvPicPr>
          <p:nvPr/>
        </p:nvPicPr>
        <p:blipFill>
          <a:blip r:embed="rId5"/>
          <a:stretch>
            <a:fillRect/>
          </a:stretch>
        </p:blipFill>
        <p:spPr>
          <a:xfrm>
            <a:off x="5778545" y="4019762"/>
            <a:ext cx="1085248" cy="1080425"/>
          </a:xfrm>
          <a:prstGeom prst="rect">
            <a:avLst/>
          </a:prstGeom>
        </p:spPr>
      </p:pic>
      <p:pic>
        <p:nvPicPr>
          <p:cNvPr id="8" name="Picture 7" descr="NSPARC Logo"/>
          <p:cNvPicPr>
            <a:picLocks noChangeAspect="1"/>
          </p:cNvPicPr>
          <p:nvPr/>
        </p:nvPicPr>
        <p:blipFill>
          <a:blip r:embed="rId6"/>
          <a:stretch>
            <a:fillRect/>
          </a:stretch>
        </p:blipFill>
        <p:spPr>
          <a:xfrm>
            <a:off x="7118994" y="4026056"/>
            <a:ext cx="1074131" cy="1074131"/>
          </a:xfrm>
          <a:prstGeom prst="rect">
            <a:avLst/>
          </a:prstGeom>
        </p:spPr>
      </p:pic>
      <p:sp>
        <p:nvSpPr>
          <p:cNvPr id="4" name="Slide Number Placeholder 3" descr="Page 14"/>
          <p:cNvSpPr>
            <a:spLocks noGrp="1"/>
          </p:cNvSpPr>
          <p:nvPr>
            <p:ph type="sldNum" idx="12"/>
          </p:nvPr>
        </p:nvSpPr>
        <p:spPr>
          <a:xfrm>
            <a:off x="8481083" y="5756669"/>
            <a:ext cx="548700" cy="233671"/>
          </a:xfrm>
        </p:spPr>
        <p:txBody>
          <a:bodyPr/>
          <a:lstStyle/>
          <a:p>
            <a:fld id="{00000000-1234-1234-1234-123412341234}" type="slidenum">
              <a:rPr lang="en" kern="0">
                <a:solidFill>
                  <a:srgbClr val="78909C">
                    <a:lumMod val="50000"/>
                  </a:srgbClr>
                </a:solidFill>
                <a:latin typeface="Arial"/>
                <a:cs typeface="Arial"/>
                <a:sym typeface="Arial"/>
              </a:rPr>
              <a:pPr/>
              <a:t>14</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190048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2800" dirty="0"/>
              <a:t>Increase in Demand</a:t>
            </a:r>
          </a:p>
        </p:txBody>
      </p:sp>
      <p:sp>
        <p:nvSpPr>
          <p:cNvPr id="7" name="Text Placeholder 6"/>
          <p:cNvSpPr>
            <a:spLocks noGrp="1"/>
          </p:cNvSpPr>
          <p:nvPr>
            <p:ph type="body" sz="quarter" idx="14"/>
          </p:nvPr>
        </p:nvSpPr>
        <p:spPr>
          <a:xfrm>
            <a:off x="311700" y="1066800"/>
            <a:ext cx="4345003" cy="5181600"/>
          </a:xfrm>
        </p:spPr>
        <p:txBody>
          <a:bodyPr/>
          <a:lstStyle/>
          <a:p>
            <a:pPr marL="0" indent="0">
              <a:spcAft>
                <a:spcPts val="0"/>
              </a:spcAft>
              <a:buNone/>
              <a:tabLst/>
            </a:pPr>
            <a:r>
              <a:rPr lang="en-US" sz="1800" dirty="0">
                <a:latin typeface="+mj-lt"/>
              </a:rPr>
              <a:t>Prior to the 2015 SLDS grant, there was no research agenda.</a:t>
            </a:r>
          </a:p>
          <a:p>
            <a:pPr marL="0" indent="0">
              <a:spcAft>
                <a:spcPts val="0"/>
              </a:spcAft>
              <a:buNone/>
              <a:tabLst/>
            </a:pPr>
            <a:endParaRPr lang="en-US" sz="1400" dirty="0">
              <a:latin typeface="+mj-lt"/>
            </a:endParaRPr>
          </a:p>
          <a:p>
            <a:pPr marL="0" indent="0">
              <a:spcAft>
                <a:spcPts val="0"/>
              </a:spcAft>
              <a:buNone/>
              <a:tabLst/>
            </a:pPr>
            <a:r>
              <a:rPr lang="en-US" sz="1800" dirty="0">
                <a:latin typeface="+mj-lt"/>
              </a:rPr>
              <a:t>The K-12 system was mostly used as a single location producing data reports to meet state and federal reporting requirements.</a:t>
            </a:r>
          </a:p>
          <a:p>
            <a:pPr marL="0" indent="0">
              <a:spcAft>
                <a:spcPts val="0"/>
              </a:spcAft>
              <a:buNone/>
              <a:tabLst/>
            </a:pPr>
            <a:endParaRPr lang="en-US" sz="1400" dirty="0">
              <a:latin typeface="+mj-lt"/>
            </a:endParaRPr>
          </a:p>
          <a:p>
            <a:pPr marL="0" indent="0">
              <a:spcAft>
                <a:spcPts val="0"/>
              </a:spcAft>
              <a:buNone/>
              <a:tabLst/>
            </a:pPr>
            <a:r>
              <a:rPr lang="en-US" sz="1800" dirty="0">
                <a:latin typeface="+mj-lt"/>
              </a:rPr>
              <a:t>Demand grew for more analytical use of the SLDS data to inform decision-making and program implementation.</a:t>
            </a:r>
          </a:p>
          <a:p>
            <a:pPr marL="0" indent="0">
              <a:spcAft>
                <a:spcPts val="0"/>
              </a:spcAft>
              <a:buNone/>
              <a:tabLst/>
            </a:pPr>
            <a:endParaRPr lang="en-US" sz="1400" dirty="0">
              <a:latin typeface="+mj-lt"/>
            </a:endParaRPr>
          </a:p>
          <a:p>
            <a:pPr marL="0" indent="0">
              <a:spcAft>
                <a:spcPts val="0"/>
              </a:spcAft>
              <a:buNone/>
              <a:tabLst/>
            </a:pPr>
            <a:r>
              <a:rPr lang="en-US" sz="1800" dirty="0">
                <a:latin typeface="+mj-lt"/>
              </a:rPr>
              <a:t>However, capacity at MDE to use data in its K-12 data warehouse or data sought from the P-20w system for research and analysis was limited.</a:t>
            </a:r>
            <a:r>
              <a:rPr lang="en-US" sz="1800" dirty="0"/>
              <a:t>		</a:t>
            </a:r>
          </a:p>
        </p:txBody>
      </p:sp>
      <p:pic>
        <p:nvPicPr>
          <p:cNvPr id="13" name="Picture 12" descr="A Graphic Chart of the Demand of Analytical Use of SLDS Data with blue bars and a red Arrow.&#10;&#10;"/>
          <p:cNvPicPr>
            <a:picLocks noChangeAspect="1"/>
          </p:cNvPicPr>
          <p:nvPr/>
        </p:nvPicPr>
        <p:blipFill>
          <a:blip r:embed="rId3"/>
          <a:stretch>
            <a:fillRect/>
          </a:stretch>
        </p:blipFill>
        <p:spPr>
          <a:xfrm>
            <a:off x="4863981" y="1600200"/>
            <a:ext cx="4165802" cy="3594760"/>
          </a:xfrm>
          <a:prstGeom prst="rect">
            <a:avLst/>
          </a:prstGeom>
        </p:spPr>
      </p:pic>
      <p:sp>
        <p:nvSpPr>
          <p:cNvPr id="4" name="Slide Number Placeholder 3"/>
          <p:cNvSpPr>
            <a:spLocks noGrp="1"/>
          </p:cNvSpPr>
          <p:nvPr>
            <p:ph type="sldNum" idx="12"/>
          </p:nvPr>
        </p:nvSpPr>
        <p:spPr>
          <a:xfrm>
            <a:off x="8481083" y="5756669"/>
            <a:ext cx="548700" cy="233671"/>
          </a:xfrm>
        </p:spPr>
        <p:txBody>
          <a:bodyPr/>
          <a:lstStyle/>
          <a:p>
            <a:fld id="{00000000-1234-1234-1234-123412341234}" type="slidenum">
              <a:rPr lang="en" kern="0">
                <a:solidFill>
                  <a:srgbClr val="78909C">
                    <a:lumMod val="50000"/>
                  </a:srgbClr>
                </a:solidFill>
                <a:latin typeface="Arial"/>
                <a:cs typeface="Arial"/>
                <a:sym typeface="Arial"/>
              </a:rPr>
              <a:pPr/>
              <a:t>15</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73600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FY15 SLDS Grant Awarded</a:t>
            </a:r>
          </a:p>
        </p:txBody>
      </p:sp>
      <p:sp>
        <p:nvSpPr>
          <p:cNvPr id="3" name="Text Placeholder 2"/>
          <p:cNvSpPr>
            <a:spLocks noGrp="1"/>
          </p:cNvSpPr>
          <p:nvPr>
            <p:ph type="body" sz="quarter" idx="14"/>
          </p:nvPr>
        </p:nvSpPr>
        <p:spPr>
          <a:xfrm>
            <a:off x="886136" y="1447800"/>
            <a:ext cx="7684970" cy="3962400"/>
          </a:xfrm>
        </p:spPr>
        <p:txBody>
          <a:bodyPr/>
          <a:lstStyle/>
          <a:p>
            <a:pPr marL="0" indent="0">
              <a:buNone/>
            </a:pPr>
            <a:r>
              <a:rPr lang="en-US" sz="3200" b="1" dirty="0">
                <a:solidFill>
                  <a:srgbClr val="1281D4"/>
                </a:solidFill>
                <a:latin typeface="+mj-lt"/>
              </a:rPr>
              <a:t>2015</a:t>
            </a:r>
            <a:r>
              <a:rPr lang="en-US" sz="3200" dirty="0">
                <a:latin typeface="+mj-lt"/>
              </a:rPr>
              <a:t> SLDS grant: October 2015 – September 2019</a:t>
            </a:r>
          </a:p>
          <a:p>
            <a:pPr marL="0" indent="0">
              <a:buNone/>
            </a:pPr>
            <a:r>
              <a:rPr lang="en-US" dirty="0">
                <a:latin typeface="+mj-lt"/>
              </a:rPr>
              <a:t>Priority area #1: Research and Evaluation</a:t>
            </a:r>
          </a:p>
          <a:p>
            <a:pPr marL="0" indent="0">
              <a:buNone/>
            </a:pPr>
            <a:r>
              <a:rPr lang="en-US" dirty="0">
                <a:latin typeface="+mj-lt"/>
              </a:rPr>
              <a:t>Projected outcome: Establishment of the Office of Research and Development</a:t>
            </a:r>
          </a:p>
          <a:p>
            <a:pPr marL="0" indent="0">
              <a:buNone/>
            </a:pPr>
            <a:r>
              <a:rPr lang="en-US" dirty="0">
                <a:latin typeface="+mj-lt"/>
              </a:rPr>
              <a:t>Key mission: </a:t>
            </a:r>
            <a:r>
              <a:rPr lang="en-US" b="1" dirty="0">
                <a:solidFill>
                  <a:srgbClr val="1281D4"/>
                </a:solidFill>
                <a:latin typeface="+mj-lt"/>
              </a:rPr>
              <a:t>Development of a research agenda</a:t>
            </a:r>
            <a:endParaRPr lang="en-US" sz="1600" b="1" dirty="0">
              <a:solidFill>
                <a:srgbClr val="1281D4"/>
              </a:solidFill>
              <a:latin typeface="+mj-lt"/>
            </a:endParaRPr>
          </a:p>
        </p:txBody>
      </p:sp>
      <p:sp>
        <p:nvSpPr>
          <p:cNvPr id="4" name="Slide Number Placeholder 3"/>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16</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4152016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Staffing to increase research capacity"/>
          <p:cNvSpPr>
            <a:spLocks noGrp="1"/>
          </p:cNvSpPr>
          <p:nvPr>
            <p:ph type="body" sz="quarter" idx="13"/>
          </p:nvPr>
        </p:nvSpPr>
        <p:spPr/>
        <p:txBody>
          <a:bodyPr/>
          <a:lstStyle/>
          <a:p>
            <a:r>
              <a:rPr lang="en-US" sz="2800" dirty="0"/>
              <a:t>Staffing to increase research capacity</a:t>
            </a:r>
          </a:p>
        </p:txBody>
      </p:sp>
      <p:sp>
        <p:nvSpPr>
          <p:cNvPr id="3" name="Text Placeholder 2" descr="In February 2017, only 1 researcher was in the office.&#10;Other than developing a research agenda, graduation rate calculations, federal EdFacts student assessment statistics reporting, and other technical support to other program  offices were added to the function of the office.&#10;There was an urgent need to increase the agency’s awareness of what is a research agenda is and why it is needed."/>
          <p:cNvSpPr>
            <a:spLocks noGrp="1"/>
          </p:cNvSpPr>
          <p:nvPr>
            <p:ph type="body" sz="quarter" idx="14"/>
          </p:nvPr>
        </p:nvSpPr>
        <p:spPr>
          <a:xfrm>
            <a:off x="282605" y="1159298"/>
            <a:ext cx="8255250" cy="3537233"/>
          </a:xfrm>
        </p:spPr>
        <p:txBody>
          <a:bodyPr/>
          <a:lstStyle/>
          <a:p>
            <a:pPr marL="0" indent="0">
              <a:buNone/>
            </a:pPr>
            <a:r>
              <a:rPr lang="en-US" dirty="0"/>
              <a:t>In February 2017, only </a:t>
            </a:r>
            <a:r>
              <a:rPr lang="en-US" sz="4800" dirty="0">
                <a:solidFill>
                  <a:srgbClr val="0070C0"/>
                </a:solidFill>
              </a:rPr>
              <a:t>1</a:t>
            </a:r>
            <a:r>
              <a:rPr lang="en-US" dirty="0"/>
              <a:t> researcher was in the office.</a:t>
            </a:r>
          </a:p>
          <a:p>
            <a:pPr marL="0" indent="0">
              <a:buNone/>
            </a:pPr>
            <a:r>
              <a:rPr lang="en-US" dirty="0"/>
              <a:t>Other than developing a research agenda, graduation rate calculations, federal </a:t>
            </a:r>
            <a:r>
              <a:rPr lang="en-US" dirty="0" err="1"/>
              <a:t>EdFacts</a:t>
            </a:r>
            <a:r>
              <a:rPr lang="en-US" dirty="0"/>
              <a:t> student assessment statistics reporting, and other technical support to other program  offices were added to the function of the office.</a:t>
            </a:r>
          </a:p>
          <a:p>
            <a:pPr marL="0" indent="0">
              <a:buNone/>
            </a:pPr>
            <a:r>
              <a:rPr lang="en-US" dirty="0"/>
              <a:t>There was an urgent need to increase the agency’s awareness of what is a research agenda is and why it is needed.</a:t>
            </a:r>
          </a:p>
        </p:txBody>
      </p:sp>
      <p:pic>
        <p:nvPicPr>
          <p:cNvPr id="6" name="Picture 5" descr="A close up of a red pen writing agenda&#10;&#10;"/>
          <p:cNvPicPr>
            <a:picLocks noChangeAspect="1"/>
          </p:cNvPicPr>
          <p:nvPr/>
        </p:nvPicPr>
        <p:blipFill>
          <a:blip r:embed="rId3"/>
          <a:stretch>
            <a:fillRect/>
          </a:stretch>
        </p:blipFill>
        <p:spPr>
          <a:xfrm>
            <a:off x="5943600" y="4696531"/>
            <a:ext cx="2971800" cy="1783080"/>
          </a:xfrm>
          <a:prstGeom prst="rect">
            <a:avLst/>
          </a:prstGeom>
        </p:spPr>
      </p:pic>
      <p:sp>
        <p:nvSpPr>
          <p:cNvPr id="4" name="Slide Number Placeholder 3" descr="Page 17"/>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17</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208561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E946BF-CD11-4F4B-815F-4F00AAFD4FA6}"/>
              </a:ext>
            </a:extLst>
          </p:cNvPr>
          <p:cNvSpPr>
            <a:spLocks noGrp="1"/>
          </p:cNvSpPr>
          <p:nvPr>
            <p:ph type="body" sz="quarter" idx="14"/>
          </p:nvPr>
        </p:nvSpPr>
        <p:spPr>
          <a:xfrm>
            <a:off x="838200" y="2209800"/>
            <a:ext cx="5105401" cy="990599"/>
          </a:xfrm>
        </p:spPr>
        <p:txBody>
          <a:bodyPr/>
          <a:lstStyle/>
          <a:p>
            <a:r>
              <a:rPr lang="en-US" sz="3200" dirty="0">
                <a:solidFill>
                  <a:schemeClr val="bg1"/>
                </a:solidFill>
              </a:rPr>
              <a:t>MDE Research Agenda Development Process </a:t>
            </a:r>
          </a:p>
          <a:p>
            <a:endParaRPr lang="en-US" sz="2000" dirty="0">
              <a:solidFill>
                <a:schemeClr val="bg1"/>
              </a:solidFill>
            </a:endParaRPr>
          </a:p>
        </p:txBody>
      </p:sp>
      <p:sp>
        <p:nvSpPr>
          <p:cNvPr id="4" name="Slide Number Placeholder 3">
            <a:extLst>
              <a:ext uri="{FF2B5EF4-FFF2-40B4-BE49-F238E27FC236}">
                <a16:creationId xmlns:a16="http://schemas.microsoft.com/office/drawing/2014/main" id="{A448D765-9EA7-463A-9538-A016ACD87447}"/>
              </a:ext>
            </a:extLst>
          </p:cNvPr>
          <p:cNvSpPr>
            <a:spLocks noGrp="1"/>
          </p:cNvSpPr>
          <p:nvPr>
            <p:ph type="sldNum" idx="12"/>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65091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Staffing to increase research capacity</a:t>
            </a:r>
          </a:p>
        </p:txBody>
      </p:sp>
      <p:sp>
        <p:nvSpPr>
          <p:cNvPr id="8" name="Rectangle 7">
            <a:extLst>
              <a:ext uri="{FF2B5EF4-FFF2-40B4-BE49-F238E27FC236}">
                <a16:creationId xmlns:a16="http://schemas.microsoft.com/office/drawing/2014/main" id="{AC0CADDA-3492-42C9-B9EE-197E32BEAB03}"/>
              </a:ext>
            </a:extLst>
          </p:cNvPr>
          <p:cNvSpPr/>
          <p:nvPr/>
        </p:nvSpPr>
        <p:spPr>
          <a:xfrm>
            <a:off x="300616" y="1371600"/>
            <a:ext cx="4107900" cy="3822585"/>
          </a:xfrm>
          <a:prstGeom prst="rect">
            <a:avLst/>
          </a:prstGeom>
        </p:spPr>
        <p:txBody>
          <a:bodyPr wrap="square">
            <a:spAutoFit/>
          </a:bodyPr>
          <a:lstStyle/>
          <a:p>
            <a:pPr defTabSz="457200">
              <a:lnSpc>
                <a:spcPct val="115000"/>
              </a:lnSpc>
              <a:spcAft>
                <a:spcPts val="1600"/>
              </a:spcAft>
              <a:buClr>
                <a:srgbClr val="797979"/>
              </a:buClr>
              <a:buSzPct val="100000"/>
              <a:tabLst>
                <a:tab pos="457200" algn="l"/>
              </a:tabLst>
            </a:pPr>
            <a:r>
              <a:rPr lang="en-US" sz="2200" kern="0" dirty="0">
                <a:solidFill>
                  <a:srgbClr val="78909C">
                    <a:lumMod val="50000"/>
                  </a:srgbClr>
                </a:solidFill>
                <a:latin typeface="Arial"/>
                <a:cs typeface="Arial"/>
                <a:sym typeface="Arial"/>
              </a:rPr>
              <a:t>New Hires</a:t>
            </a:r>
          </a:p>
          <a:p>
            <a:pPr marL="342900" indent="-342900" defTabSz="457200">
              <a:lnSpc>
                <a:spcPct val="115000"/>
              </a:lnSpc>
              <a:spcAft>
                <a:spcPts val="1600"/>
              </a:spcAft>
              <a:buClr>
                <a:srgbClr val="797979"/>
              </a:buClr>
              <a:buSzPct val="100000"/>
              <a:buFont typeface="Arial" panose="020B0604020202020204" pitchFamily="34" charset="0"/>
              <a:buChar char="•"/>
              <a:tabLst>
                <a:tab pos="457200" algn="l"/>
              </a:tabLst>
            </a:pPr>
            <a:r>
              <a:rPr lang="en-US" sz="2200" kern="0" dirty="0">
                <a:solidFill>
                  <a:srgbClr val="78909C">
                    <a:lumMod val="50000"/>
                  </a:srgbClr>
                </a:solidFill>
                <a:latin typeface="Arial"/>
                <a:cs typeface="Arial"/>
                <a:sym typeface="Arial"/>
              </a:rPr>
              <a:t>April 2017: lead researcher</a:t>
            </a:r>
          </a:p>
          <a:p>
            <a:pPr marL="342900" indent="-342900" defTabSz="457200">
              <a:lnSpc>
                <a:spcPct val="115000"/>
              </a:lnSpc>
              <a:spcAft>
                <a:spcPts val="1600"/>
              </a:spcAft>
              <a:buClr>
                <a:srgbClr val="797979"/>
              </a:buClr>
              <a:buSzPct val="100000"/>
              <a:buFont typeface="Arial" panose="020B0604020202020204" pitchFamily="34" charset="0"/>
              <a:buChar char="•"/>
              <a:tabLst>
                <a:tab pos="457200" algn="l"/>
              </a:tabLst>
            </a:pPr>
            <a:r>
              <a:rPr lang="en-US" sz="2200" kern="0" dirty="0">
                <a:solidFill>
                  <a:srgbClr val="78909C">
                    <a:lumMod val="50000"/>
                  </a:srgbClr>
                </a:solidFill>
                <a:latin typeface="Arial"/>
                <a:cs typeface="Arial"/>
                <a:sym typeface="Arial"/>
              </a:rPr>
              <a:t>November 2017:  research analyst</a:t>
            </a:r>
          </a:p>
          <a:p>
            <a:pPr defTabSz="457200">
              <a:lnSpc>
                <a:spcPct val="115000"/>
              </a:lnSpc>
              <a:spcAft>
                <a:spcPts val="1600"/>
              </a:spcAft>
              <a:buClr>
                <a:srgbClr val="797979"/>
              </a:buClr>
              <a:buSzPct val="100000"/>
              <a:tabLst>
                <a:tab pos="457200" algn="l"/>
              </a:tabLst>
            </a:pPr>
            <a:r>
              <a:rPr lang="en-US" sz="2200" kern="0" dirty="0">
                <a:solidFill>
                  <a:srgbClr val="78909C">
                    <a:lumMod val="50000"/>
                  </a:srgbClr>
                </a:solidFill>
                <a:latin typeface="Arial"/>
                <a:cs typeface="Arial"/>
                <a:sym typeface="Arial"/>
              </a:rPr>
              <a:t>The Office of Research and Development reached the planned staffing level of 3 researchers.</a:t>
            </a:r>
          </a:p>
        </p:txBody>
      </p:sp>
      <p:pic>
        <p:nvPicPr>
          <p:cNvPr id="9" name="Picture 8" descr="3 hands holding an object in his hand and touching knuckles.&#10;&#10;">
            <a:extLst>
              <a:ext uri="{FF2B5EF4-FFF2-40B4-BE49-F238E27FC236}">
                <a16:creationId xmlns:a16="http://schemas.microsoft.com/office/drawing/2014/main" id="{AB68FF28-A0BF-4AF5-A0DC-81B4E31C1833}"/>
              </a:ext>
            </a:extLst>
          </p:cNvPr>
          <p:cNvPicPr>
            <a:picLocks noChangeAspect="1"/>
          </p:cNvPicPr>
          <p:nvPr/>
        </p:nvPicPr>
        <p:blipFill>
          <a:blip r:embed="rId3"/>
          <a:stretch>
            <a:fillRect/>
          </a:stretch>
        </p:blipFill>
        <p:spPr>
          <a:xfrm>
            <a:off x="4408516" y="1378527"/>
            <a:ext cx="4416530" cy="4495397"/>
          </a:xfrm>
          <a:prstGeom prst="rect">
            <a:avLst/>
          </a:prstGeom>
        </p:spPr>
      </p:pic>
      <p:sp>
        <p:nvSpPr>
          <p:cNvPr id="4" name="Slide Number Placeholder 3"/>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19</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353597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A3C3169-912A-43E4-BF71-38107B96F850}"/>
              </a:ext>
              <a:ext uri="{C183D7F6-B498-43B3-948B-1728B52AA6E4}">
                <adec:decorative xmlns:adec="http://schemas.microsoft.com/office/drawing/2017/decorative" val="1"/>
              </a:ext>
            </a:extLst>
          </p:cNvPr>
          <p:cNvGrpSpPr/>
          <p:nvPr/>
        </p:nvGrpSpPr>
        <p:grpSpPr>
          <a:xfrm>
            <a:off x="-74502" y="-3643"/>
            <a:ext cx="9312166" cy="6861643"/>
            <a:chOff x="-74502" y="-3643"/>
            <a:chExt cx="9312166" cy="6861643"/>
          </a:xfrm>
        </p:grpSpPr>
        <p:grpSp>
          <p:nvGrpSpPr>
            <p:cNvPr id="8" name="Group 7">
              <a:extLst>
                <a:ext uri="{FF2B5EF4-FFF2-40B4-BE49-F238E27FC236}">
                  <a16:creationId xmlns:a16="http://schemas.microsoft.com/office/drawing/2014/main" id="{1C3BE38E-AC6E-4656-B082-7B9369C016A2}"/>
                </a:ext>
              </a:extLst>
            </p:cNvPr>
            <p:cNvGrpSpPr/>
            <p:nvPr/>
          </p:nvGrpSpPr>
          <p:grpSpPr>
            <a:xfrm>
              <a:off x="-66951" y="0"/>
              <a:ext cx="9277901" cy="3058472"/>
              <a:chOff x="-67783" y="246192"/>
              <a:chExt cx="9277901" cy="3058472"/>
            </a:xfrm>
          </p:grpSpPr>
          <p:pic>
            <p:nvPicPr>
              <p:cNvPr id="9" name="Picture 8">
                <a:extLst>
                  <a:ext uri="{FF2B5EF4-FFF2-40B4-BE49-F238E27FC236}">
                    <a16:creationId xmlns:a16="http://schemas.microsoft.com/office/drawing/2014/main" id="{653CE77D-41FE-4F03-A2A3-C948796BC01C}"/>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246192"/>
                <a:ext cx="9144000" cy="3058472"/>
              </a:xfrm>
              <a:prstGeom prst="rect">
                <a:avLst/>
              </a:prstGeom>
            </p:spPr>
          </p:pic>
          <p:sp>
            <p:nvSpPr>
              <p:cNvPr id="10" name="Rectangle 9">
                <a:extLst>
                  <a:ext uri="{FF2B5EF4-FFF2-40B4-BE49-F238E27FC236}">
                    <a16:creationId xmlns:a16="http://schemas.microsoft.com/office/drawing/2014/main" id="{78908540-FB2B-48F2-A49F-E716EC05C01A}"/>
                  </a:ext>
                </a:extLst>
              </p:cNvPr>
              <p:cNvSpPr/>
              <p:nvPr userDrawn="1"/>
            </p:nvSpPr>
            <p:spPr>
              <a:xfrm rot="21111994">
                <a:off x="-67783" y="1841707"/>
                <a:ext cx="9277901" cy="219525"/>
              </a:xfrm>
              <a:custGeom>
                <a:avLst/>
                <a:gdLst>
                  <a:gd name="connsiteX0" fmla="*/ 0 w 9375138"/>
                  <a:gd name="connsiteY0" fmla="*/ 0 h 198468"/>
                  <a:gd name="connsiteX1" fmla="*/ 9375138 w 9375138"/>
                  <a:gd name="connsiteY1" fmla="*/ 0 h 198468"/>
                  <a:gd name="connsiteX2" fmla="*/ 9375138 w 9375138"/>
                  <a:gd name="connsiteY2" fmla="*/ 198468 h 198468"/>
                  <a:gd name="connsiteX3" fmla="*/ 0 w 9375138"/>
                  <a:gd name="connsiteY3" fmla="*/ 198468 h 198468"/>
                  <a:gd name="connsiteX4" fmla="*/ 0 w 9375138"/>
                  <a:gd name="connsiteY4" fmla="*/ 0 h 198468"/>
                  <a:gd name="connsiteX0" fmla="*/ 49119 w 9375138"/>
                  <a:gd name="connsiteY0" fmla="*/ 7020 h 198468"/>
                  <a:gd name="connsiteX1" fmla="*/ 9375138 w 9375138"/>
                  <a:gd name="connsiteY1" fmla="*/ 0 h 198468"/>
                  <a:gd name="connsiteX2" fmla="*/ 9375138 w 9375138"/>
                  <a:gd name="connsiteY2" fmla="*/ 198468 h 198468"/>
                  <a:gd name="connsiteX3" fmla="*/ 0 w 9375138"/>
                  <a:gd name="connsiteY3" fmla="*/ 198468 h 198468"/>
                  <a:gd name="connsiteX4" fmla="*/ 49119 w 9375138"/>
                  <a:gd name="connsiteY4" fmla="*/ 7020 h 198468"/>
                  <a:gd name="connsiteX0" fmla="*/ 36088 w 9362107"/>
                  <a:gd name="connsiteY0" fmla="*/ 7020 h 207491"/>
                  <a:gd name="connsiteX1" fmla="*/ 9362107 w 9362107"/>
                  <a:gd name="connsiteY1" fmla="*/ 0 h 207491"/>
                  <a:gd name="connsiteX2" fmla="*/ 9362107 w 9362107"/>
                  <a:gd name="connsiteY2" fmla="*/ 198468 h 207491"/>
                  <a:gd name="connsiteX3" fmla="*/ 0 w 9362107"/>
                  <a:gd name="connsiteY3" fmla="*/ 207491 h 207491"/>
                  <a:gd name="connsiteX4" fmla="*/ 36088 w 9362107"/>
                  <a:gd name="connsiteY4" fmla="*/ 7020 h 207491"/>
                  <a:gd name="connsiteX0" fmla="*/ 8019 w 9334038"/>
                  <a:gd name="connsiteY0" fmla="*/ 7020 h 211502"/>
                  <a:gd name="connsiteX1" fmla="*/ 9334038 w 9334038"/>
                  <a:gd name="connsiteY1" fmla="*/ 0 h 211502"/>
                  <a:gd name="connsiteX2" fmla="*/ 9334038 w 9334038"/>
                  <a:gd name="connsiteY2" fmla="*/ 198468 h 211502"/>
                  <a:gd name="connsiteX3" fmla="*/ 0 w 9334038"/>
                  <a:gd name="connsiteY3" fmla="*/ 211502 h 211502"/>
                  <a:gd name="connsiteX4" fmla="*/ 8019 w 9334038"/>
                  <a:gd name="connsiteY4" fmla="*/ 7020 h 211502"/>
                  <a:gd name="connsiteX0" fmla="*/ 29070 w 9334038"/>
                  <a:gd name="connsiteY0" fmla="*/ 10028 h 211502"/>
                  <a:gd name="connsiteX1" fmla="*/ 9334038 w 9334038"/>
                  <a:gd name="connsiteY1" fmla="*/ 0 h 211502"/>
                  <a:gd name="connsiteX2" fmla="*/ 9334038 w 9334038"/>
                  <a:gd name="connsiteY2" fmla="*/ 198468 h 211502"/>
                  <a:gd name="connsiteX3" fmla="*/ 0 w 9334038"/>
                  <a:gd name="connsiteY3" fmla="*/ 211502 h 211502"/>
                  <a:gd name="connsiteX4" fmla="*/ 29070 w 9334038"/>
                  <a:gd name="connsiteY4" fmla="*/ 10028 h 211502"/>
                  <a:gd name="connsiteX0" fmla="*/ 29070 w 9334038"/>
                  <a:gd name="connsiteY0" fmla="*/ 18051 h 219525"/>
                  <a:gd name="connsiteX1" fmla="*/ 9277901 w 9334038"/>
                  <a:gd name="connsiteY1" fmla="*/ 0 h 219525"/>
                  <a:gd name="connsiteX2" fmla="*/ 9334038 w 9334038"/>
                  <a:gd name="connsiteY2" fmla="*/ 206491 h 219525"/>
                  <a:gd name="connsiteX3" fmla="*/ 0 w 9334038"/>
                  <a:gd name="connsiteY3" fmla="*/ 219525 h 219525"/>
                  <a:gd name="connsiteX4" fmla="*/ 29070 w 9334038"/>
                  <a:gd name="connsiteY4" fmla="*/ 18051 h 219525"/>
                  <a:gd name="connsiteX0" fmla="*/ 29070 w 9277901"/>
                  <a:gd name="connsiteY0" fmla="*/ 18051 h 219525"/>
                  <a:gd name="connsiteX1" fmla="*/ 9277901 w 9277901"/>
                  <a:gd name="connsiteY1" fmla="*/ 0 h 219525"/>
                  <a:gd name="connsiteX2" fmla="*/ 9249832 w 9277901"/>
                  <a:gd name="connsiteY2" fmla="*/ 194456 h 219525"/>
                  <a:gd name="connsiteX3" fmla="*/ 0 w 9277901"/>
                  <a:gd name="connsiteY3" fmla="*/ 219525 h 219525"/>
                  <a:gd name="connsiteX4" fmla="*/ 29070 w 9277901"/>
                  <a:gd name="connsiteY4" fmla="*/ 18051 h 21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7901" h="219525">
                    <a:moveTo>
                      <a:pt x="29070" y="18051"/>
                    </a:moveTo>
                    <a:lnTo>
                      <a:pt x="9277901" y="0"/>
                    </a:lnTo>
                    <a:lnTo>
                      <a:pt x="9249832" y="194456"/>
                    </a:lnTo>
                    <a:lnTo>
                      <a:pt x="0" y="219525"/>
                    </a:lnTo>
                    <a:lnTo>
                      <a:pt x="29070" y="180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173E7CFE-FDA6-42B4-AEB3-958B70DAE743}"/>
                </a:ext>
              </a:extLst>
            </p:cNvPr>
            <p:cNvSpPr/>
            <p:nvPr/>
          </p:nvSpPr>
          <p:spPr>
            <a:xfrm>
              <a:off x="0" y="6560190"/>
              <a:ext cx="9144000" cy="297810"/>
            </a:xfrm>
            <a:prstGeom prst="rect">
              <a:avLst/>
            </a:prstGeom>
            <a:solidFill>
              <a:srgbClr val="3B6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FED03CA-116F-4716-B1A9-32BD77A3A25C}"/>
                </a:ext>
              </a:extLst>
            </p:cNvPr>
            <p:cNvSpPr/>
            <p:nvPr/>
          </p:nvSpPr>
          <p:spPr>
            <a:xfrm>
              <a:off x="-29667" y="0"/>
              <a:ext cx="9267331" cy="2261570"/>
            </a:xfrm>
            <a:custGeom>
              <a:avLst/>
              <a:gdLst>
                <a:gd name="connsiteX0" fmla="*/ 0 w 4343400"/>
                <a:gd name="connsiteY0" fmla="*/ 0 h 1752600"/>
                <a:gd name="connsiteX1" fmla="*/ 4343400 w 4343400"/>
                <a:gd name="connsiteY1" fmla="*/ 0 h 1752600"/>
                <a:gd name="connsiteX2" fmla="*/ 4343400 w 4343400"/>
                <a:gd name="connsiteY2" fmla="*/ 1752600 h 1752600"/>
                <a:gd name="connsiteX3" fmla="*/ 0 w 4343400"/>
                <a:gd name="connsiteY3" fmla="*/ 1752600 h 1752600"/>
                <a:gd name="connsiteX4" fmla="*/ 0 w 4343400"/>
                <a:gd name="connsiteY4" fmla="*/ 0 h 1752600"/>
                <a:gd name="connsiteX0" fmla="*/ 0 w 9173666"/>
                <a:gd name="connsiteY0" fmla="*/ 2261570 h 2261570"/>
                <a:gd name="connsiteX1" fmla="*/ 9173666 w 9173666"/>
                <a:gd name="connsiteY1" fmla="*/ 0 h 2261570"/>
                <a:gd name="connsiteX2" fmla="*/ 9173666 w 9173666"/>
                <a:gd name="connsiteY2" fmla="*/ 1752600 h 2261570"/>
                <a:gd name="connsiteX3" fmla="*/ 4830266 w 9173666"/>
                <a:gd name="connsiteY3" fmla="*/ 1752600 h 2261570"/>
                <a:gd name="connsiteX4" fmla="*/ 0 w 9173666"/>
                <a:gd name="connsiteY4" fmla="*/ 2261570 h 2261570"/>
                <a:gd name="connsiteX0" fmla="*/ 0 w 9173666"/>
                <a:gd name="connsiteY0" fmla="*/ 2261570 h 2261570"/>
                <a:gd name="connsiteX1" fmla="*/ 6409526 w 9173666"/>
                <a:gd name="connsiteY1" fmla="*/ 0 h 2261570"/>
                <a:gd name="connsiteX2" fmla="*/ 9173666 w 9173666"/>
                <a:gd name="connsiteY2" fmla="*/ 1752600 h 2261570"/>
                <a:gd name="connsiteX3" fmla="*/ 4830266 w 9173666"/>
                <a:gd name="connsiteY3" fmla="*/ 1752600 h 2261570"/>
                <a:gd name="connsiteX4" fmla="*/ 0 w 9173666"/>
                <a:gd name="connsiteY4" fmla="*/ 2261570 h 2261570"/>
                <a:gd name="connsiteX0" fmla="*/ 0 w 9180646"/>
                <a:gd name="connsiteY0" fmla="*/ 2267968 h 2267968"/>
                <a:gd name="connsiteX1" fmla="*/ 6409526 w 9180646"/>
                <a:gd name="connsiteY1" fmla="*/ 6398 h 2267968"/>
                <a:gd name="connsiteX2" fmla="*/ 9180646 w 9180646"/>
                <a:gd name="connsiteY2" fmla="*/ 0 h 2267968"/>
                <a:gd name="connsiteX3" fmla="*/ 4830266 w 9180646"/>
                <a:gd name="connsiteY3" fmla="*/ 1758998 h 2267968"/>
                <a:gd name="connsiteX4" fmla="*/ 0 w 9180646"/>
                <a:gd name="connsiteY4" fmla="*/ 2267968 h 2267968"/>
                <a:gd name="connsiteX0" fmla="*/ 0 w 9180646"/>
                <a:gd name="connsiteY0" fmla="*/ 2267968 h 2267968"/>
                <a:gd name="connsiteX1" fmla="*/ 6409526 w 9180646"/>
                <a:gd name="connsiteY1" fmla="*/ 6398 h 2267968"/>
                <a:gd name="connsiteX2" fmla="*/ 9180646 w 9180646"/>
                <a:gd name="connsiteY2" fmla="*/ 0 h 2267968"/>
                <a:gd name="connsiteX3" fmla="*/ 8829893 w 9180646"/>
                <a:gd name="connsiteY3" fmla="*/ 1214546 h 2267968"/>
                <a:gd name="connsiteX4" fmla="*/ 0 w 9180646"/>
                <a:gd name="connsiteY4" fmla="*/ 2267968 h 2267968"/>
                <a:gd name="connsiteX0" fmla="*/ 0 w 8829893"/>
                <a:gd name="connsiteY0" fmla="*/ 2261570 h 2261570"/>
                <a:gd name="connsiteX1" fmla="*/ 6409526 w 8829893"/>
                <a:gd name="connsiteY1" fmla="*/ 0 h 2261570"/>
                <a:gd name="connsiteX2" fmla="*/ 8496591 w 8829893"/>
                <a:gd name="connsiteY2" fmla="*/ 582 h 2261570"/>
                <a:gd name="connsiteX3" fmla="*/ 8829893 w 8829893"/>
                <a:gd name="connsiteY3" fmla="*/ 1208148 h 2261570"/>
                <a:gd name="connsiteX4" fmla="*/ 0 w 8829893"/>
                <a:gd name="connsiteY4" fmla="*/ 2261570 h 2261570"/>
                <a:gd name="connsiteX0" fmla="*/ 0 w 8496591"/>
                <a:gd name="connsiteY0" fmla="*/ 2261570 h 2261570"/>
                <a:gd name="connsiteX1" fmla="*/ 6409526 w 8496591"/>
                <a:gd name="connsiteY1" fmla="*/ 0 h 2261570"/>
                <a:gd name="connsiteX2" fmla="*/ 8496591 w 8496591"/>
                <a:gd name="connsiteY2" fmla="*/ 582 h 2261570"/>
                <a:gd name="connsiteX3" fmla="*/ 8458714 w 8496591"/>
                <a:gd name="connsiteY3" fmla="*/ 970822 h 2261570"/>
                <a:gd name="connsiteX4" fmla="*/ 0 w 8496591"/>
                <a:gd name="connsiteY4" fmla="*/ 2261570 h 2261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591" h="2261570">
                  <a:moveTo>
                    <a:pt x="0" y="2261570"/>
                  </a:moveTo>
                  <a:lnTo>
                    <a:pt x="6409526" y="0"/>
                  </a:lnTo>
                  <a:lnTo>
                    <a:pt x="8496591" y="582"/>
                  </a:lnTo>
                  <a:lnTo>
                    <a:pt x="8458714" y="970822"/>
                  </a:lnTo>
                  <a:lnTo>
                    <a:pt x="0" y="226157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B34B94-B0FF-4D25-B1B1-12F1CD97D9A3}"/>
                </a:ext>
              </a:extLst>
            </p:cNvPr>
            <p:cNvSpPr/>
            <p:nvPr/>
          </p:nvSpPr>
          <p:spPr>
            <a:xfrm>
              <a:off x="0" y="2261570"/>
              <a:ext cx="9144000" cy="158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07BE0C73-3481-45E6-B39C-686E781CB62A}"/>
                </a:ext>
              </a:extLst>
            </p:cNvPr>
            <p:cNvSpPr/>
            <p:nvPr/>
          </p:nvSpPr>
          <p:spPr>
            <a:xfrm>
              <a:off x="4890757" y="-3643"/>
              <a:ext cx="4272901" cy="2325433"/>
            </a:xfrm>
            <a:custGeom>
              <a:avLst/>
              <a:gdLst>
                <a:gd name="connsiteX0" fmla="*/ 0 w 4343400"/>
                <a:gd name="connsiteY0" fmla="*/ 0 h 1752600"/>
                <a:gd name="connsiteX1" fmla="*/ 4343400 w 4343400"/>
                <a:gd name="connsiteY1" fmla="*/ 0 h 1752600"/>
                <a:gd name="connsiteX2" fmla="*/ 4343400 w 4343400"/>
                <a:gd name="connsiteY2" fmla="*/ 1752600 h 1752600"/>
                <a:gd name="connsiteX3" fmla="*/ 0 w 4343400"/>
                <a:gd name="connsiteY3" fmla="*/ 1752600 h 1752600"/>
                <a:gd name="connsiteX4" fmla="*/ 0 w 4343400"/>
                <a:gd name="connsiteY4" fmla="*/ 0 h 1752600"/>
                <a:gd name="connsiteX0" fmla="*/ 0 w 9173666"/>
                <a:gd name="connsiteY0" fmla="*/ 2261570 h 2261570"/>
                <a:gd name="connsiteX1" fmla="*/ 9173666 w 9173666"/>
                <a:gd name="connsiteY1" fmla="*/ 0 h 2261570"/>
                <a:gd name="connsiteX2" fmla="*/ 9173666 w 9173666"/>
                <a:gd name="connsiteY2" fmla="*/ 1752600 h 2261570"/>
                <a:gd name="connsiteX3" fmla="*/ 4830266 w 9173666"/>
                <a:gd name="connsiteY3" fmla="*/ 1752600 h 2261570"/>
                <a:gd name="connsiteX4" fmla="*/ 0 w 9173666"/>
                <a:gd name="connsiteY4" fmla="*/ 2261570 h 2261570"/>
                <a:gd name="connsiteX0" fmla="*/ 0 w 9173666"/>
                <a:gd name="connsiteY0" fmla="*/ 2261570 h 2261570"/>
                <a:gd name="connsiteX1" fmla="*/ 6409526 w 9173666"/>
                <a:gd name="connsiteY1" fmla="*/ 0 h 2261570"/>
                <a:gd name="connsiteX2" fmla="*/ 9173666 w 9173666"/>
                <a:gd name="connsiteY2" fmla="*/ 1752600 h 2261570"/>
                <a:gd name="connsiteX3" fmla="*/ 4830266 w 9173666"/>
                <a:gd name="connsiteY3" fmla="*/ 1752600 h 2261570"/>
                <a:gd name="connsiteX4" fmla="*/ 0 w 9173666"/>
                <a:gd name="connsiteY4" fmla="*/ 2261570 h 2261570"/>
                <a:gd name="connsiteX0" fmla="*/ 0 w 9180646"/>
                <a:gd name="connsiteY0" fmla="*/ 2267968 h 2267968"/>
                <a:gd name="connsiteX1" fmla="*/ 6409526 w 9180646"/>
                <a:gd name="connsiteY1" fmla="*/ 6398 h 2267968"/>
                <a:gd name="connsiteX2" fmla="*/ 9180646 w 9180646"/>
                <a:gd name="connsiteY2" fmla="*/ 0 h 2267968"/>
                <a:gd name="connsiteX3" fmla="*/ 4830266 w 9180646"/>
                <a:gd name="connsiteY3" fmla="*/ 1758998 h 2267968"/>
                <a:gd name="connsiteX4" fmla="*/ 0 w 9180646"/>
                <a:gd name="connsiteY4" fmla="*/ 2267968 h 2267968"/>
                <a:gd name="connsiteX0" fmla="*/ 0 w 9180646"/>
                <a:gd name="connsiteY0" fmla="*/ 2267968 h 2267968"/>
                <a:gd name="connsiteX1" fmla="*/ 6409526 w 9180646"/>
                <a:gd name="connsiteY1" fmla="*/ 6398 h 2267968"/>
                <a:gd name="connsiteX2" fmla="*/ 9180646 w 9180646"/>
                <a:gd name="connsiteY2" fmla="*/ 0 h 2267968"/>
                <a:gd name="connsiteX3" fmla="*/ 8829893 w 9180646"/>
                <a:gd name="connsiteY3" fmla="*/ 1214546 h 2267968"/>
                <a:gd name="connsiteX4" fmla="*/ 0 w 9180646"/>
                <a:gd name="connsiteY4" fmla="*/ 2267968 h 2267968"/>
                <a:gd name="connsiteX0" fmla="*/ 0 w 8829893"/>
                <a:gd name="connsiteY0" fmla="*/ 2261570 h 2261570"/>
                <a:gd name="connsiteX1" fmla="*/ 6409526 w 8829893"/>
                <a:gd name="connsiteY1" fmla="*/ 0 h 2261570"/>
                <a:gd name="connsiteX2" fmla="*/ 8496591 w 8829893"/>
                <a:gd name="connsiteY2" fmla="*/ 582 h 2261570"/>
                <a:gd name="connsiteX3" fmla="*/ 8829893 w 8829893"/>
                <a:gd name="connsiteY3" fmla="*/ 1208148 h 2261570"/>
                <a:gd name="connsiteX4" fmla="*/ 0 w 8829893"/>
                <a:gd name="connsiteY4" fmla="*/ 2261570 h 2261570"/>
                <a:gd name="connsiteX0" fmla="*/ 0 w 3594779"/>
                <a:gd name="connsiteY0" fmla="*/ 1584495 h 1584495"/>
                <a:gd name="connsiteX1" fmla="*/ 1174412 w 3594779"/>
                <a:gd name="connsiteY1" fmla="*/ 0 h 1584495"/>
                <a:gd name="connsiteX2" fmla="*/ 3261477 w 3594779"/>
                <a:gd name="connsiteY2" fmla="*/ 582 h 1584495"/>
                <a:gd name="connsiteX3" fmla="*/ 3594779 w 3594779"/>
                <a:gd name="connsiteY3" fmla="*/ 1208148 h 1584495"/>
                <a:gd name="connsiteX4" fmla="*/ 0 w 3594779"/>
                <a:gd name="connsiteY4" fmla="*/ 1584495 h 1584495"/>
                <a:gd name="connsiteX0" fmla="*/ 0 w 3594779"/>
                <a:gd name="connsiteY0" fmla="*/ 1521674 h 1521674"/>
                <a:gd name="connsiteX1" fmla="*/ 1174412 w 3594779"/>
                <a:gd name="connsiteY1" fmla="*/ 0 h 1521674"/>
                <a:gd name="connsiteX2" fmla="*/ 3261477 w 3594779"/>
                <a:gd name="connsiteY2" fmla="*/ 582 h 1521674"/>
                <a:gd name="connsiteX3" fmla="*/ 3594779 w 3594779"/>
                <a:gd name="connsiteY3" fmla="*/ 1208148 h 1521674"/>
                <a:gd name="connsiteX4" fmla="*/ 0 w 3594779"/>
                <a:gd name="connsiteY4" fmla="*/ 1521674 h 1521674"/>
                <a:gd name="connsiteX0" fmla="*/ 0 w 3545918"/>
                <a:gd name="connsiteY0" fmla="*/ 1521674 h 1521674"/>
                <a:gd name="connsiteX1" fmla="*/ 1174412 w 3545918"/>
                <a:gd name="connsiteY1" fmla="*/ 0 h 1521674"/>
                <a:gd name="connsiteX2" fmla="*/ 3261477 w 3545918"/>
                <a:gd name="connsiteY2" fmla="*/ 582 h 1521674"/>
                <a:gd name="connsiteX3" fmla="*/ 3545918 w 3545918"/>
                <a:gd name="connsiteY3" fmla="*/ 998744 h 1521674"/>
                <a:gd name="connsiteX4" fmla="*/ 0 w 3545918"/>
                <a:gd name="connsiteY4" fmla="*/ 1521674 h 1521674"/>
                <a:gd name="connsiteX0" fmla="*/ 0 w 3545918"/>
                <a:gd name="connsiteY0" fmla="*/ 1528762 h 1528762"/>
                <a:gd name="connsiteX1" fmla="*/ 1321849 w 3545918"/>
                <a:gd name="connsiteY1" fmla="*/ 0 h 1528762"/>
                <a:gd name="connsiteX2" fmla="*/ 3261477 w 3545918"/>
                <a:gd name="connsiteY2" fmla="*/ 7670 h 1528762"/>
                <a:gd name="connsiteX3" fmla="*/ 3545918 w 3545918"/>
                <a:gd name="connsiteY3" fmla="*/ 1005832 h 1528762"/>
                <a:gd name="connsiteX4" fmla="*/ 0 w 3545918"/>
                <a:gd name="connsiteY4" fmla="*/ 1528762 h 1528762"/>
                <a:gd name="connsiteX0" fmla="*/ 0 w 3545918"/>
                <a:gd name="connsiteY0" fmla="*/ 1528762 h 1528762"/>
                <a:gd name="connsiteX1" fmla="*/ 1367215 w 3545918"/>
                <a:gd name="connsiteY1" fmla="*/ 0 h 1528762"/>
                <a:gd name="connsiteX2" fmla="*/ 3261477 w 3545918"/>
                <a:gd name="connsiteY2" fmla="*/ 7670 h 1528762"/>
                <a:gd name="connsiteX3" fmla="*/ 3545918 w 3545918"/>
                <a:gd name="connsiteY3" fmla="*/ 1005832 h 1528762"/>
                <a:gd name="connsiteX4" fmla="*/ 0 w 3545918"/>
                <a:gd name="connsiteY4" fmla="*/ 1528762 h 1528762"/>
                <a:gd name="connsiteX0" fmla="*/ 0 w 3545918"/>
                <a:gd name="connsiteY0" fmla="*/ 1535268 h 1535268"/>
                <a:gd name="connsiteX1" fmla="*/ 1367215 w 3545918"/>
                <a:gd name="connsiteY1" fmla="*/ 6506 h 1535268"/>
                <a:gd name="connsiteX2" fmla="*/ 3182087 w 3545918"/>
                <a:gd name="connsiteY2" fmla="*/ 0 h 1535268"/>
                <a:gd name="connsiteX3" fmla="*/ 3545918 w 3545918"/>
                <a:gd name="connsiteY3" fmla="*/ 1012338 h 1535268"/>
                <a:gd name="connsiteX4" fmla="*/ 0 w 3545918"/>
                <a:gd name="connsiteY4" fmla="*/ 1535268 h 1535268"/>
                <a:gd name="connsiteX0" fmla="*/ 0 w 3182087"/>
                <a:gd name="connsiteY0" fmla="*/ 1535268 h 1535268"/>
                <a:gd name="connsiteX1" fmla="*/ 1367215 w 3182087"/>
                <a:gd name="connsiteY1" fmla="*/ 6506 h 1535268"/>
                <a:gd name="connsiteX2" fmla="*/ 3182087 w 3182087"/>
                <a:gd name="connsiteY2" fmla="*/ 0 h 1535268"/>
                <a:gd name="connsiteX3" fmla="*/ 3160311 w 3182087"/>
                <a:gd name="connsiteY3" fmla="*/ 1061957 h 1535268"/>
                <a:gd name="connsiteX4" fmla="*/ 0 w 3182087"/>
                <a:gd name="connsiteY4" fmla="*/ 1535268 h 1535268"/>
                <a:gd name="connsiteX0" fmla="*/ 0 w 3182087"/>
                <a:gd name="connsiteY0" fmla="*/ 1535268 h 1535268"/>
                <a:gd name="connsiteX1" fmla="*/ 1367215 w 3182087"/>
                <a:gd name="connsiteY1" fmla="*/ 6506 h 1535268"/>
                <a:gd name="connsiteX2" fmla="*/ 3182087 w 3182087"/>
                <a:gd name="connsiteY2" fmla="*/ 0 h 1535268"/>
                <a:gd name="connsiteX3" fmla="*/ 2802866 w 3182087"/>
                <a:gd name="connsiteY3" fmla="*/ 1112885 h 1535268"/>
                <a:gd name="connsiteX4" fmla="*/ 0 w 3182087"/>
                <a:gd name="connsiteY4" fmla="*/ 1535268 h 1535268"/>
                <a:gd name="connsiteX0" fmla="*/ 0 w 2819999"/>
                <a:gd name="connsiteY0" fmla="*/ 1530638 h 1530638"/>
                <a:gd name="connsiteX1" fmla="*/ 1367215 w 2819999"/>
                <a:gd name="connsiteY1" fmla="*/ 1876 h 1530638"/>
                <a:gd name="connsiteX2" fmla="*/ 2819999 w 2819999"/>
                <a:gd name="connsiteY2" fmla="*/ 0 h 1530638"/>
                <a:gd name="connsiteX3" fmla="*/ 2802866 w 2819999"/>
                <a:gd name="connsiteY3" fmla="*/ 1108255 h 1530638"/>
                <a:gd name="connsiteX4" fmla="*/ 0 w 2819999"/>
                <a:gd name="connsiteY4" fmla="*/ 1530638 h 153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999" h="1530638">
                  <a:moveTo>
                    <a:pt x="0" y="1530638"/>
                  </a:moveTo>
                  <a:lnTo>
                    <a:pt x="1367215" y="1876"/>
                  </a:lnTo>
                  <a:lnTo>
                    <a:pt x="2819999" y="0"/>
                  </a:lnTo>
                  <a:lnTo>
                    <a:pt x="2802866" y="1108255"/>
                  </a:lnTo>
                  <a:lnTo>
                    <a:pt x="0" y="1530638"/>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0B52559-44B4-456E-9362-C70770583F82}"/>
                </a:ext>
              </a:extLst>
            </p:cNvPr>
            <p:cNvSpPr/>
            <p:nvPr/>
          </p:nvSpPr>
          <p:spPr>
            <a:xfrm rot="21098303">
              <a:off x="-74502" y="1568069"/>
              <a:ext cx="9294874" cy="257753"/>
            </a:xfrm>
            <a:custGeom>
              <a:avLst/>
              <a:gdLst>
                <a:gd name="connsiteX0" fmla="*/ 0 w 9408419"/>
                <a:gd name="connsiteY0" fmla="*/ 0 h 191230"/>
                <a:gd name="connsiteX1" fmla="*/ 9408419 w 9408419"/>
                <a:gd name="connsiteY1" fmla="*/ 0 h 191230"/>
                <a:gd name="connsiteX2" fmla="*/ 9408419 w 9408419"/>
                <a:gd name="connsiteY2" fmla="*/ 191230 h 191230"/>
                <a:gd name="connsiteX3" fmla="*/ 0 w 9408419"/>
                <a:gd name="connsiteY3" fmla="*/ 191230 h 191230"/>
                <a:gd name="connsiteX4" fmla="*/ 0 w 9408419"/>
                <a:gd name="connsiteY4" fmla="*/ 0 h 191230"/>
                <a:gd name="connsiteX0" fmla="*/ 113542 w 9408419"/>
                <a:gd name="connsiteY0" fmla="*/ 0 h 195707"/>
                <a:gd name="connsiteX1" fmla="*/ 9408419 w 9408419"/>
                <a:gd name="connsiteY1" fmla="*/ 4477 h 195707"/>
                <a:gd name="connsiteX2" fmla="*/ 9408419 w 9408419"/>
                <a:gd name="connsiteY2" fmla="*/ 195707 h 195707"/>
                <a:gd name="connsiteX3" fmla="*/ 0 w 9408419"/>
                <a:gd name="connsiteY3" fmla="*/ 195707 h 195707"/>
                <a:gd name="connsiteX4" fmla="*/ 113542 w 9408419"/>
                <a:gd name="connsiteY4" fmla="*/ 0 h 195707"/>
                <a:gd name="connsiteX0" fmla="*/ 26810 w 9321687"/>
                <a:gd name="connsiteY0" fmla="*/ 0 h 229620"/>
                <a:gd name="connsiteX1" fmla="*/ 9321687 w 9321687"/>
                <a:gd name="connsiteY1" fmla="*/ 4477 h 229620"/>
                <a:gd name="connsiteX2" fmla="*/ 9321687 w 9321687"/>
                <a:gd name="connsiteY2" fmla="*/ 195707 h 229620"/>
                <a:gd name="connsiteX3" fmla="*/ 0 w 9321687"/>
                <a:gd name="connsiteY3" fmla="*/ 229620 h 229620"/>
                <a:gd name="connsiteX4" fmla="*/ 26810 w 9321687"/>
                <a:gd name="connsiteY4" fmla="*/ 0 h 229620"/>
                <a:gd name="connsiteX0" fmla="*/ 26810 w 9321687"/>
                <a:gd name="connsiteY0" fmla="*/ 0 h 251179"/>
                <a:gd name="connsiteX1" fmla="*/ 9321687 w 9321687"/>
                <a:gd name="connsiteY1" fmla="*/ 4477 h 251179"/>
                <a:gd name="connsiteX2" fmla="*/ 9263768 w 9321687"/>
                <a:gd name="connsiteY2" fmla="*/ 251179 h 251179"/>
                <a:gd name="connsiteX3" fmla="*/ 0 w 9321687"/>
                <a:gd name="connsiteY3" fmla="*/ 229620 h 251179"/>
                <a:gd name="connsiteX4" fmla="*/ 26810 w 9321687"/>
                <a:gd name="connsiteY4" fmla="*/ 0 h 251179"/>
                <a:gd name="connsiteX0" fmla="*/ 26810 w 9294874"/>
                <a:gd name="connsiteY0" fmla="*/ 6574 h 257753"/>
                <a:gd name="connsiteX1" fmla="*/ 9294874 w 9294874"/>
                <a:gd name="connsiteY1" fmla="*/ 0 h 257753"/>
                <a:gd name="connsiteX2" fmla="*/ 9263768 w 9294874"/>
                <a:gd name="connsiteY2" fmla="*/ 257753 h 257753"/>
                <a:gd name="connsiteX3" fmla="*/ 0 w 9294874"/>
                <a:gd name="connsiteY3" fmla="*/ 236194 h 257753"/>
                <a:gd name="connsiteX4" fmla="*/ 26810 w 9294874"/>
                <a:gd name="connsiteY4" fmla="*/ 6574 h 257753"/>
                <a:gd name="connsiteX0" fmla="*/ 41751 w 9294874"/>
                <a:gd name="connsiteY0" fmla="*/ 1660 h 257753"/>
                <a:gd name="connsiteX1" fmla="*/ 9294874 w 9294874"/>
                <a:gd name="connsiteY1" fmla="*/ 0 h 257753"/>
                <a:gd name="connsiteX2" fmla="*/ 9263768 w 9294874"/>
                <a:gd name="connsiteY2" fmla="*/ 257753 h 257753"/>
                <a:gd name="connsiteX3" fmla="*/ 0 w 9294874"/>
                <a:gd name="connsiteY3" fmla="*/ 236194 h 257753"/>
                <a:gd name="connsiteX4" fmla="*/ 41751 w 9294874"/>
                <a:gd name="connsiteY4" fmla="*/ 1660 h 257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874" h="257753">
                  <a:moveTo>
                    <a:pt x="41751" y="1660"/>
                  </a:moveTo>
                  <a:lnTo>
                    <a:pt x="9294874" y="0"/>
                  </a:lnTo>
                  <a:lnTo>
                    <a:pt x="9263768" y="257753"/>
                  </a:lnTo>
                  <a:lnTo>
                    <a:pt x="0" y="236194"/>
                  </a:lnTo>
                  <a:lnTo>
                    <a:pt x="41751" y="16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5F2A0A08-1D01-4DED-9722-BB93ADB97F5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7204" y="374433"/>
            <a:ext cx="2590800" cy="2217669"/>
          </a:xfrm>
          <a:prstGeom prst="rect">
            <a:avLst/>
          </a:prstGeom>
        </p:spPr>
      </p:pic>
      <p:sp>
        <p:nvSpPr>
          <p:cNvPr id="2" name="Title 1">
            <a:extLst>
              <a:ext uri="{FF2B5EF4-FFF2-40B4-BE49-F238E27FC236}">
                <a16:creationId xmlns:a16="http://schemas.microsoft.com/office/drawing/2014/main" id="{2B6B13FB-F493-405A-99B1-429D3C9709CF}"/>
              </a:ext>
            </a:extLst>
          </p:cNvPr>
          <p:cNvSpPr>
            <a:spLocks noGrp="1"/>
          </p:cNvSpPr>
          <p:nvPr>
            <p:ph type="ctrTitle"/>
          </p:nvPr>
        </p:nvSpPr>
        <p:spPr>
          <a:xfrm>
            <a:off x="533400" y="2286000"/>
            <a:ext cx="8153400" cy="1681163"/>
          </a:xfrm>
        </p:spPr>
        <p:txBody>
          <a:bodyPr>
            <a:normAutofit fontScale="90000"/>
          </a:bodyPr>
          <a:lstStyle/>
          <a:p>
            <a:r>
              <a:rPr lang="en-US" dirty="0">
                <a:solidFill>
                  <a:schemeClr val="tx1">
                    <a:lumMod val="95000"/>
                    <a:lumOff val="5000"/>
                  </a:schemeClr>
                </a:solidFill>
              </a:rPr>
              <a:t>Research Agenda Progress: What’s Happened Since Implementation?</a:t>
            </a:r>
            <a:endParaRPr lang="en-US" dirty="0"/>
          </a:p>
        </p:txBody>
      </p:sp>
      <p:sp>
        <p:nvSpPr>
          <p:cNvPr id="4" name="Subtitle 3">
            <a:extLst>
              <a:ext uri="{FF2B5EF4-FFF2-40B4-BE49-F238E27FC236}">
                <a16:creationId xmlns:a16="http://schemas.microsoft.com/office/drawing/2014/main" id="{D986B58A-03DD-4D26-A40F-89DB7769D6A9}"/>
              </a:ext>
            </a:extLst>
          </p:cNvPr>
          <p:cNvSpPr>
            <a:spLocks noGrp="1"/>
          </p:cNvSpPr>
          <p:nvPr>
            <p:ph type="subTitle" idx="1"/>
          </p:nvPr>
        </p:nvSpPr>
        <p:spPr>
          <a:xfrm>
            <a:off x="838200" y="4198099"/>
            <a:ext cx="5842404" cy="2258634"/>
          </a:xfrm>
        </p:spPr>
        <p:txBody>
          <a:bodyPr>
            <a:noAutofit/>
          </a:bodyPr>
          <a:lstStyle/>
          <a:p>
            <a:pPr>
              <a:spcAft>
                <a:spcPts val="600"/>
              </a:spcAft>
            </a:pPr>
            <a:r>
              <a:rPr lang="en-US" b="1" cap="all" dirty="0">
                <a:solidFill>
                  <a:srgbClr val="3B6672"/>
                </a:solidFill>
                <a:ea typeface="Verdana" panose="020B0604030504040204" pitchFamily="34" charset="0"/>
                <a:cs typeface="Arial" panose="020B0604020202020204" pitchFamily="34" charset="0"/>
              </a:rPr>
              <a:t>May 4, 2018</a:t>
            </a:r>
          </a:p>
          <a:p>
            <a:pPr marL="342900" indent="-342900">
              <a:lnSpc>
                <a:spcPct val="80000"/>
              </a:lnSpc>
              <a:spcAft>
                <a:spcPts val="1200"/>
              </a:spcAft>
              <a:buFont typeface="Arial" panose="020B0604020202020204" pitchFamily="34" charset="0"/>
              <a:buChar char="•"/>
              <a:defRPr/>
            </a:pPr>
            <a:r>
              <a:rPr lang="en-US" dirty="0">
                <a:solidFill>
                  <a:prstClr val="black">
                    <a:lumMod val="95000"/>
                    <a:lumOff val="5000"/>
                  </a:prstClr>
                </a:solidFill>
                <a:latin typeface="Gill Sans MT" pitchFamily="34" charset="0"/>
              </a:rPr>
              <a:t>Carla Howe &amp; Kathy Gosa – SLDS SST</a:t>
            </a:r>
          </a:p>
          <a:p>
            <a:pPr marL="342900" lvl="0" indent="-342900">
              <a:lnSpc>
                <a:spcPct val="80000"/>
              </a:lnSpc>
              <a:spcBef>
                <a:spcPts val="0"/>
              </a:spcBef>
              <a:spcAft>
                <a:spcPts val="1200"/>
              </a:spcAft>
              <a:buFont typeface="Arial" panose="020B0604020202020204" pitchFamily="34" charset="0"/>
              <a:buChar char="•"/>
              <a:defRPr/>
            </a:pPr>
            <a:r>
              <a:rPr lang="en-US" dirty="0">
                <a:solidFill>
                  <a:prstClr val="black">
                    <a:lumMod val="95000"/>
                    <a:lumOff val="5000"/>
                  </a:prstClr>
                </a:solidFill>
                <a:latin typeface="Gill Sans MT" pitchFamily="34" charset="0"/>
              </a:rPr>
              <a:t>Brett Carter – Montana </a:t>
            </a:r>
          </a:p>
          <a:p>
            <a:pPr marL="342900" indent="-342900">
              <a:lnSpc>
                <a:spcPct val="80000"/>
              </a:lnSpc>
              <a:spcBef>
                <a:spcPts val="0"/>
              </a:spcBef>
              <a:spcAft>
                <a:spcPts val="1200"/>
              </a:spcAft>
              <a:buFont typeface="Arial" panose="020B0604020202020204" pitchFamily="34" charset="0"/>
              <a:buChar char="•"/>
              <a:defRPr/>
            </a:pPr>
            <a:r>
              <a:rPr lang="en-US" dirty="0">
                <a:solidFill>
                  <a:prstClr val="black">
                    <a:lumMod val="95000"/>
                    <a:lumOff val="5000"/>
                  </a:prstClr>
                </a:solidFill>
                <a:latin typeface="Gill Sans MT" pitchFamily="34" charset="0"/>
              </a:rPr>
              <a:t>Yan Li – Mississippi </a:t>
            </a:r>
          </a:p>
          <a:p>
            <a:pPr marL="342900" indent="-342900">
              <a:lnSpc>
                <a:spcPct val="80000"/>
              </a:lnSpc>
              <a:spcAft>
                <a:spcPts val="1200"/>
              </a:spcAft>
              <a:buFont typeface="Arial" panose="020B0604020202020204" pitchFamily="34" charset="0"/>
              <a:buChar char="•"/>
              <a:defRPr/>
            </a:pPr>
            <a:endParaRPr lang="en-US" dirty="0">
              <a:ea typeface="Verdana" panose="020B0604030504040204" pitchFamily="34" charset="0"/>
              <a:cs typeface="Arial" panose="020B0604020202020204" pitchFamily="34" charset="0"/>
            </a:endParaRPr>
          </a:p>
        </p:txBody>
      </p:sp>
      <p:sp>
        <p:nvSpPr>
          <p:cNvPr id="18" name="Footer Placeholder 2"/>
          <p:cNvSpPr>
            <a:spLocks noGrp="1"/>
          </p:cNvSpPr>
          <p:nvPr>
            <p:ph type="ftr" sz="quarter" idx="11"/>
          </p:nvPr>
        </p:nvSpPr>
        <p:spPr>
          <a:xfrm>
            <a:off x="30061" y="6477000"/>
            <a:ext cx="5410200" cy="365125"/>
          </a:xfrm>
        </p:spPr>
        <p:txBody>
          <a:bodyPr/>
          <a:lstStyle/>
          <a:p>
            <a:pPr lvl="0" algn="l">
              <a:defRPr/>
            </a:pPr>
            <a:r>
              <a:rPr lang="en-US" i="1" dirty="0">
                <a:solidFill>
                  <a:prstClr val="white"/>
                </a:solidFill>
              </a:rPr>
              <a:t>Research Agenda Progress | May 2018</a:t>
            </a:r>
            <a:endParaRPr lang="en-US" dirty="0">
              <a:solidFill>
                <a:prstClr val="white"/>
              </a:solidFill>
            </a:endParaRPr>
          </a:p>
        </p:txBody>
      </p:sp>
      <p:sp>
        <p:nvSpPr>
          <p:cNvPr id="17" name="Slide Number Placeholder 16">
            <a:extLst>
              <a:ext uri="{FF2B5EF4-FFF2-40B4-BE49-F238E27FC236}">
                <a16:creationId xmlns:a16="http://schemas.microsoft.com/office/drawing/2014/main" id="{B995A49D-8322-4CCF-84FA-923C7F96EE4E}"/>
              </a:ext>
            </a:extLst>
          </p:cNvPr>
          <p:cNvSpPr>
            <a:spLocks noGrp="1"/>
          </p:cNvSpPr>
          <p:nvPr>
            <p:ph type="sldNum" sz="quarter" idx="12"/>
          </p:nvPr>
        </p:nvSpPr>
        <p:spPr/>
        <p:txBody>
          <a:bodyPr/>
          <a:lstStyle/>
          <a:p>
            <a:fld id="{461BB35B-4A28-45BF-BD78-385B0D89E1BC}" type="slidenum">
              <a:rPr lang="en-US" smtClean="0"/>
              <a:pPr/>
              <a:t>2</a:t>
            </a:fld>
            <a:endParaRPr lang="en-US"/>
          </a:p>
        </p:txBody>
      </p:sp>
    </p:spTree>
    <p:extLst>
      <p:ext uri="{BB962C8B-B14F-4D97-AF65-F5344CB8AC3E}">
        <p14:creationId xmlns:p14="http://schemas.microsoft.com/office/powerpoint/2010/main" val="70264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Re-identified key stakeholders</a:t>
            </a:r>
          </a:p>
        </p:txBody>
      </p:sp>
      <p:pic>
        <p:nvPicPr>
          <p:cNvPr id="6" name="Picture 5" descr="A group of people sitting at a table&#10;">
            <a:extLst>
              <a:ext uri="{FF2B5EF4-FFF2-40B4-BE49-F238E27FC236}">
                <a16:creationId xmlns:a16="http://schemas.microsoft.com/office/drawing/2014/main" id="{76F478CC-1AC9-4026-941C-91CA146F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213165"/>
            <a:ext cx="4133850" cy="4724400"/>
          </a:xfrm>
          <a:prstGeom prst="rect">
            <a:avLst/>
          </a:prstGeom>
        </p:spPr>
      </p:pic>
      <p:sp>
        <p:nvSpPr>
          <p:cNvPr id="8" name="Rectangle 7">
            <a:extLst>
              <a:ext uri="{FF2B5EF4-FFF2-40B4-BE49-F238E27FC236}">
                <a16:creationId xmlns:a16="http://schemas.microsoft.com/office/drawing/2014/main" id="{AC0CADDA-3492-42C9-B9EE-197E32BEAB03}"/>
              </a:ext>
            </a:extLst>
          </p:cNvPr>
          <p:cNvSpPr/>
          <p:nvPr/>
        </p:nvSpPr>
        <p:spPr>
          <a:xfrm>
            <a:off x="5057566" y="1752600"/>
            <a:ext cx="3509384" cy="3270639"/>
          </a:xfrm>
          <a:prstGeom prst="rect">
            <a:avLst/>
          </a:prstGeom>
        </p:spPr>
        <p:txBody>
          <a:bodyPr wrap="square">
            <a:spAutoFit/>
          </a:bodyPr>
          <a:lstStyle/>
          <a:p>
            <a:pPr defTabSz="457200">
              <a:lnSpc>
                <a:spcPct val="115000"/>
              </a:lnSpc>
              <a:spcAft>
                <a:spcPts val="1600"/>
              </a:spcAft>
              <a:buClr>
                <a:srgbClr val="797979"/>
              </a:buClr>
              <a:buSzPct val="100000"/>
              <a:tabLst>
                <a:tab pos="457200" algn="l"/>
              </a:tabLst>
            </a:pPr>
            <a:r>
              <a:rPr lang="en-US" sz="2400" kern="0" dirty="0">
                <a:solidFill>
                  <a:srgbClr val="78909C">
                    <a:lumMod val="50000"/>
                  </a:srgbClr>
                </a:solidFill>
                <a:cs typeface="Arial"/>
                <a:sym typeface="Arial"/>
              </a:rPr>
              <a:t>Renewed Research Agenda Advisory Committee</a:t>
            </a:r>
          </a:p>
          <a:p>
            <a:pPr defTabSz="457200">
              <a:lnSpc>
                <a:spcPct val="115000"/>
              </a:lnSpc>
              <a:spcAft>
                <a:spcPts val="1600"/>
              </a:spcAft>
              <a:buClr>
                <a:srgbClr val="797979"/>
              </a:buClr>
              <a:buSzPct val="100000"/>
              <a:tabLst>
                <a:tab pos="457200" algn="l"/>
              </a:tabLst>
            </a:pPr>
            <a:r>
              <a:rPr lang="en-US" sz="2400" kern="0" dirty="0">
                <a:solidFill>
                  <a:srgbClr val="78909C">
                    <a:lumMod val="50000"/>
                  </a:srgbClr>
                </a:solidFill>
                <a:cs typeface="Arial"/>
                <a:sym typeface="Arial"/>
              </a:rPr>
              <a:t>Conducted committee meetings to discuss changes in the research agenda</a:t>
            </a:r>
          </a:p>
        </p:txBody>
      </p:sp>
      <p:sp>
        <p:nvSpPr>
          <p:cNvPr id="4" name="Slide Number Placeholder 3" descr="Page 20"/>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20</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591965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Data Elements Identification&#10;"/>
          <p:cNvSpPr>
            <a:spLocks noGrp="1"/>
          </p:cNvSpPr>
          <p:nvPr>
            <p:ph type="body" sz="quarter" idx="13"/>
          </p:nvPr>
        </p:nvSpPr>
        <p:spPr/>
        <p:txBody>
          <a:bodyPr/>
          <a:lstStyle/>
          <a:p>
            <a:r>
              <a:rPr lang="en-US" sz="2800" dirty="0"/>
              <a:t>Data Elements Identification</a:t>
            </a:r>
          </a:p>
        </p:txBody>
      </p:sp>
      <p:sp>
        <p:nvSpPr>
          <p:cNvPr id="7" name="Rectangle 6">
            <a:extLst>
              <a:ext uri="{FF2B5EF4-FFF2-40B4-BE49-F238E27FC236}">
                <a16:creationId xmlns:a16="http://schemas.microsoft.com/office/drawing/2014/main" id="{B2DB1880-CBC9-4E79-A82C-0A0FB129DBFB}"/>
              </a:ext>
            </a:extLst>
          </p:cNvPr>
          <p:cNvSpPr/>
          <p:nvPr/>
        </p:nvSpPr>
        <p:spPr>
          <a:xfrm>
            <a:off x="311699" y="1010687"/>
            <a:ext cx="4740935" cy="4127284"/>
          </a:xfrm>
          <a:prstGeom prst="rect">
            <a:avLst/>
          </a:prstGeom>
        </p:spPr>
        <p:txBody>
          <a:bodyPr wrap="square">
            <a:spAutoFit/>
          </a:bodyPr>
          <a:lstStyle/>
          <a:p>
            <a:pPr lvl="0" defTabSz="457200">
              <a:lnSpc>
                <a:spcPct val="115000"/>
              </a:lnSpc>
              <a:buClr>
                <a:srgbClr val="797979"/>
              </a:buClr>
              <a:buSzPct val="100000"/>
              <a:tabLst>
                <a:tab pos="457200" algn="l"/>
              </a:tabLst>
            </a:pPr>
            <a:r>
              <a:rPr lang="en-US" sz="2400" kern="0" dirty="0">
                <a:solidFill>
                  <a:srgbClr val="78909C">
                    <a:lumMod val="50000"/>
                  </a:srgbClr>
                </a:solidFill>
                <a:latin typeface="Arial"/>
                <a:cs typeface="Arial"/>
                <a:sym typeface="Arial"/>
              </a:rPr>
              <a:t>The Research Office internally identified data elements, and conducted data availability evaluations.</a:t>
            </a:r>
            <a:r>
              <a:rPr lang="en-US" sz="1400" kern="0" dirty="0">
                <a:solidFill>
                  <a:srgbClr val="78909C">
                    <a:lumMod val="50000"/>
                  </a:srgbClr>
                </a:solidFill>
                <a:cs typeface="Arial"/>
                <a:sym typeface="Arial"/>
              </a:rPr>
              <a:t> </a:t>
            </a:r>
          </a:p>
          <a:p>
            <a:pPr lvl="0" defTabSz="457200">
              <a:lnSpc>
                <a:spcPct val="115000"/>
              </a:lnSpc>
              <a:buClr>
                <a:srgbClr val="797979"/>
              </a:buClr>
              <a:buSzPct val="100000"/>
              <a:tabLst>
                <a:tab pos="457200" algn="l"/>
              </a:tabLst>
            </a:pPr>
            <a:r>
              <a:rPr lang="en-US" sz="1400" kern="0" dirty="0">
                <a:solidFill>
                  <a:srgbClr val="78909C">
                    <a:lumMod val="50000"/>
                  </a:srgbClr>
                </a:solidFill>
                <a:cs typeface="Arial"/>
                <a:sym typeface="Arial"/>
              </a:rPr>
              <a:t>The longitudinal data system is great research resource, but it may take effort to organize it in a way that allows researchers to easily use it for research. So an important step is to identify and document the available data and business rules, to save time when answering research questions.</a:t>
            </a:r>
          </a:p>
          <a:p>
            <a:pPr defTabSz="457200">
              <a:lnSpc>
                <a:spcPct val="115000"/>
              </a:lnSpc>
              <a:buClr>
                <a:srgbClr val="797979"/>
              </a:buClr>
              <a:buSzPct val="100000"/>
              <a:tabLst>
                <a:tab pos="457200" algn="l"/>
              </a:tabLst>
            </a:pPr>
            <a:endParaRPr lang="en-US" sz="2400" kern="0" dirty="0">
              <a:solidFill>
                <a:srgbClr val="78909C">
                  <a:lumMod val="50000"/>
                </a:srgbClr>
              </a:solidFill>
              <a:latin typeface="Arial"/>
              <a:cs typeface="Arial"/>
              <a:sym typeface="Arial"/>
            </a:endParaRPr>
          </a:p>
          <a:p>
            <a:pPr defTabSz="457200">
              <a:lnSpc>
                <a:spcPct val="115000"/>
              </a:lnSpc>
              <a:spcAft>
                <a:spcPts val="1600"/>
              </a:spcAft>
              <a:buClr>
                <a:srgbClr val="797979"/>
              </a:buClr>
              <a:buSzPct val="100000"/>
              <a:tabLst>
                <a:tab pos="457200" algn="l"/>
              </a:tabLst>
            </a:pPr>
            <a:endParaRPr lang="en-US" sz="2400" kern="0" dirty="0">
              <a:solidFill>
                <a:srgbClr val="78909C">
                  <a:lumMod val="50000"/>
                </a:srgbClr>
              </a:solidFill>
              <a:latin typeface="Arial"/>
              <a:cs typeface="Arial"/>
              <a:sym typeface="Arial"/>
            </a:endParaRPr>
          </a:p>
        </p:txBody>
      </p:sp>
      <p:pic>
        <p:nvPicPr>
          <p:cNvPr id="9" name="Picture 8" descr="A close up of text on a white background with hands writing and coloring&#10;&#10;">
            <a:extLst>
              <a:ext uri="{FF2B5EF4-FFF2-40B4-BE49-F238E27FC236}">
                <a16:creationId xmlns:a16="http://schemas.microsoft.com/office/drawing/2014/main" id="{AB7BE086-A454-45EF-BC20-4B95B9CBE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2634" y="883927"/>
            <a:ext cx="3428449" cy="3577512"/>
          </a:xfrm>
          <a:prstGeom prst="rect">
            <a:avLst/>
          </a:prstGeom>
        </p:spPr>
      </p:pic>
      <p:sp>
        <p:nvSpPr>
          <p:cNvPr id="3" name="Rectangle 2"/>
          <p:cNvSpPr/>
          <p:nvPr/>
        </p:nvSpPr>
        <p:spPr>
          <a:xfrm>
            <a:off x="311699" y="4461439"/>
            <a:ext cx="8451300" cy="1826654"/>
          </a:xfrm>
          <a:prstGeom prst="rect">
            <a:avLst/>
          </a:prstGeom>
        </p:spPr>
        <p:txBody>
          <a:bodyPr wrap="square">
            <a:spAutoFit/>
          </a:bodyPr>
          <a:lstStyle/>
          <a:p>
            <a:pPr lvl="0" defTabSz="457200">
              <a:lnSpc>
                <a:spcPct val="115000"/>
              </a:lnSpc>
              <a:buClr>
                <a:srgbClr val="797979"/>
              </a:buClr>
              <a:buSzPct val="100000"/>
              <a:tabLst>
                <a:tab pos="457200" algn="l"/>
              </a:tabLst>
            </a:pPr>
            <a:r>
              <a:rPr lang="en-US" sz="1400" kern="0" dirty="0">
                <a:solidFill>
                  <a:srgbClr val="78909C">
                    <a:lumMod val="50000"/>
                  </a:srgbClr>
                </a:solidFill>
                <a:cs typeface="Arial"/>
                <a:sym typeface="Arial"/>
              </a:rPr>
              <a:t>Our data elements identification effort was guided by several parameters:</a:t>
            </a:r>
          </a:p>
          <a:p>
            <a:pPr lvl="0" defTabSz="457200">
              <a:lnSpc>
                <a:spcPct val="115000"/>
              </a:lnSpc>
              <a:buClr>
                <a:srgbClr val="797979"/>
              </a:buClr>
              <a:buSzPct val="100000"/>
              <a:tabLst>
                <a:tab pos="457200" algn="l"/>
              </a:tabLst>
            </a:pPr>
            <a:r>
              <a:rPr lang="en-US" sz="1400" kern="0" dirty="0">
                <a:solidFill>
                  <a:srgbClr val="78909C">
                    <a:lumMod val="50000"/>
                  </a:srgbClr>
                </a:solidFill>
                <a:cs typeface="Arial"/>
                <a:sym typeface="Arial"/>
              </a:rPr>
              <a:t>What are the questions asking? What data will researchers need to provide a good answer? Where the data is sourced from? Whom may we need support from? What is the difficulty level of getting the data? If not possible, what kind of proxy variables are available?</a:t>
            </a:r>
          </a:p>
          <a:p>
            <a:pPr lvl="0" defTabSz="457200">
              <a:lnSpc>
                <a:spcPct val="115000"/>
              </a:lnSpc>
              <a:buClr>
                <a:srgbClr val="797979"/>
              </a:buClr>
              <a:buSzPct val="100000"/>
              <a:tabLst>
                <a:tab pos="457200" algn="l"/>
              </a:tabLst>
            </a:pPr>
            <a:r>
              <a:rPr lang="en-US" sz="1400" kern="0" dirty="0">
                <a:solidFill>
                  <a:srgbClr val="78909C">
                    <a:lumMod val="50000"/>
                  </a:srgbClr>
                </a:solidFill>
                <a:cs typeface="Arial"/>
                <a:sym typeface="Arial"/>
              </a:rPr>
              <a:t>Our research office believes that, if a question is focused, and clearly establishes what data is needed to answer the question, the research process will likely be smooth and achievable within a reasonable time frame.</a:t>
            </a:r>
          </a:p>
        </p:txBody>
      </p:sp>
      <p:sp>
        <p:nvSpPr>
          <p:cNvPr id="4" name="Slide Number Placeholder 3"/>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21</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3198239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800" dirty="0"/>
              <a:t>Literature Review</a:t>
            </a:r>
          </a:p>
        </p:txBody>
      </p:sp>
      <p:pic>
        <p:nvPicPr>
          <p:cNvPr id="8" name="Picture 7" descr="A picture containing person, indoor, table, with papers and colored stick notes&#10;&#10;">
            <a:extLst>
              <a:ext uri="{FF2B5EF4-FFF2-40B4-BE49-F238E27FC236}">
                <a16:creationId xmlns:a16="http://schemas.microsoft.com/office/drawing/2014/main" id="{70E47E03-95CF-455B-9BEB-BF917E2CCC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19200"/>
            <a:ext cx="4126324" cy="4642114"/>
          </a:xfrm>
          <a:prstGeom prst="rect">
            <a:avLst/>
          </a:prstGeom>
        </p:spPr>
      </p:pic>
      <p:sp>
        <p:nvSpPr>
          <p:cNvPr id="3" name="Rectangle 2">
            <a:extLst>
              <a:ext uri="{FF2B5EF4-FFF2-40B4-BE49-F238E27FC236}">
                <a16:creationId xmlns:a16="http://schemas.microsoft.com/office/drawing/2014/main" id="{1EACFC5A-45B3-4948-9185-75D472EC44D3}"/>
              </a:ext>
            </a:extLst>
          </p:cNvPr>
          <p:cNvSpPr/>
          <p:nvPr/>
        </p:nvSpPr>
        <p:spPr>
          <a:xfrm>
            <a:off x="5022930" y="1589979"/>
            <a:ext cx="3556489" cy="3900555"/>
          </a:xfrm>
          <a:prstGeom prst="rect">
            <a:avLst/>
          </a:prstGeom>
        </p:spPr>
        <p:txBody>
          <a:bodyPr wrap="square">
            <a:spAutoFit/>
          </a:bodyPr>
          <a:lstStyle/>
          <a:p>
            <a:pPr defTabSz="457200">
              <a:lnSpc>
                <a:spcPct val="115000"/>
              </a:lnSpc>
              <a:spcAft>
                <a:spcPts val="1600"/>
              </a:spcAft>
              <a:buClr>
                <a:srgbClr val="797979"/>
              </a:buClr>
              <a:buSzPct val="100000"/>
              <a:tabLst>
                <a:tab pos="457200" algn="l"/>
              </a:tabLst>
            </a:pPr>
            <a:r>
              <a:rPr lang="en-US" sz="2400" kern="0" dirty="0">
                <a:solidFill>
                  <a:srgbClr val="78909C">
                    <a:lumMod val="50000"/>
                  </a:srgbClr>
                </a:solidFill>
                <a:cs typeface="Arial"/>
                <a:sym typeface="Arial"/>
              </a:rPr>
              <a:t>The Research Office conducted literature review.</a:t>
            </a:r>
          </a:p>
          <a:p>
            <a:pPr marL="285750" indent="-285750" defTabSz="457200">
              <a:lnSpc>
                <a:spcPct val="115000"/>
              </a:lnSpc>
              <a:spcAft>
                <a:spcPts val="1600"/>
              </a:spcAft>
              <a:buClr>
                <a:srgbClr val="797979"/>
              </a:buClr>
              <a:buSzPct val="100000"/>
              <a:buFont typeface="Arial" panose="020B0604020202020204" pitchFamily="34" charset="0"/>
              <a:buChar char="•"/>
              <a:tabLst>
                <a:tab pos="457200" algn="l"/>
              </a:tabLst>
            </a:pPr>
            <a:r>
              <a:rPr lang="en-US" sz="2400" kern="0" dirty="0">
                <a:solidFill>
                  <a:srgbClr val="78909C">
                    <a:lumMod val="50000"/>
                  </a:srgbClr>
                </a:solidFill>
                <a:cs typeface="Arial"/>
                <a:sym typeface="Arial"/>
              </a:rPr>
              <a:t>What has already been done on the topic?</a:t>
            </a:r>
          </a:p>
          <a:p>
            <a:pPr marL="285750" indent="-285750" defTabSz="457200">
              <a:lnSpc>
                <a:spcPct val="115000"/>
              </a:lnSpc>
              <a:spcAft>
                <a:spcPts val="1600"/>
              </a:spcAft>
              <a:buClr>
                <a:srgbClr val="797979"/>
              </a:buClr>
              <a:buSzPct val="100000"/>
              <a:buFont typeface="Arial" panose="020B0604020202020204" pitchFamily="34" charset="0"/>
              <a:buChar char="•"/>
              <a:tabLst>
                <a:tab pos="457200" algn="l"/>
              </a:tabLst>
            </a:pPr>
            <a:r>
              <a:rPr lang="en-US" sz="2400" kern="0" dirty="0">
                <a:solidFill>
                  <a:srgbClr val="78909C">
                    <a:lumMod val="50000"/>
                  </a:srgbClr>
                </a:solidFill>
                <a:cs typeface="Arial"/>
                <a:sym typeface="Arial"/>
              </a:rPr>
              <a:t>What are the issues surrounding the topic?</a:t>
            </a:r>
          </a:p>
        </p:txBody>
      </p:sp>
      <p:sp>
        <p:nvSpPr>
          <p:cNvPr id="4" name="Slide Number Placeholder 3" descr="Page 22"/>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22</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650002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Subject Matter Expert Team&#10;">
            <a:extLst>
              <a:ext uri="{FF2B5EF4-FFF2-40B4-BE49-F238E27FC236}">
                <a16:creationId xmlns:a16="http://schemas.microsoft.com/office/drawing/2014/main" id="{771270AA-4A99-454C-A997-3847253EE71D}"/>
              </a:ext>
            </a:extLst>
          </p:cNvPr>
          <p:cNvSpPr>
            <a:spLocks noGrp="1"/>
          </p:cNvSpPr>
          <p:nvPr>
            <p:ph type="body" sz="quarter" idx="13"/>
          </p:nvPr>
        </p:nvSpPr>
        <p:spPr/>
        <p:txBody>
          <a:bodyPr/>
          <a:lstStyle/>
          <a:p>
            <a:r>
              <a:rPr lang="en-US" dirty="0"/>
              <a:t>Subject Matter Expert Team</a:t>
            </a:r>
          </a:p>
        </p:txBody>
      </p:sp>
      <p:sp>
        <p:nvSpPr>
          <p:cNvPr id="3" name="Text Placeholder 2">
            <a:extLst>
              <a:ext uri="{FF2B5EF4-FFF2-40B4-BE49-F238E27FC236}">
                <a16:creationId xmlns:a16="http://schemas.microsoft.com/office/drawing/2014/main" id="{C0CDD960-D993-4971-897A-54069B6598B5}"/>
              </a:ext>
            </a:extLst>
          </p:cNvPr>
          <p:cNvSpPr>
            <a:spLocks noGrp="1"/>
          </p:cNvSpPr>
          <p:nvPr>
            <p:ph type="body" sz="quarter" idx="14"/>
          </p:nvPr>
        </p:nvSpPr>
        <p:spPr>
          <a:xfrm>
            <a:off x="609600" y="1520574"/>
            <a:ext cx="3546763" cy="4290484"/>
          </a:xfrm>
        </p:spPr>
        <p:txBody>
          <a:bodyPr/>
          <a:lstStyle/>
          <a:p>
            <a:pPr marL="0" indent="0">
              <a:buNone/>
            </a:pPr>
            <a:r>
              <a:rPr lang="en-US" dirty="0">
                <a:solidFill>
                  <a:srgbClr val="78909C">
                    <a:lumMod val="50000"/>
                  </a:srgbClr>
                </a:solidFill>
              </a:rPr>
              <a:t>Created a Subject Matter Expert Team</a:t>
            </a:r>
          </a:p>
          <a:p>
            <a:pPr marL="0" indent="0">
              <a:buNone/>
            </a:pPr>
            <a:r>
              <a:rPr lang="en-US" sz="1600" dirty="0">
                <a:solidFill>
                  <a:srgbClr val="78909C">
                    <a:lumMod val="50000"/>
                  </a:srgbClr>
                </a:solidFill>
              </a:rPr>
              <a:t>The Subject Matter Expert team help us narrow down a broad topic, focusing it even more, by looking at a particular perspective, time period, place, population group, or more than one of these.</a:t>
            </a:r>
          </a:p>
          <a:p>
            <a:pPr marL="0" indent="0">
              <a:buNone/>
            </a:pPr>
            <a:r>
              <a:rPr lang="en-US" sz="1600" dirty="0">
                <a:solidFill>
                  <a:srgbClr val="78909C">
                    <a:lumMod val="50000"/>
                  </a:srgbClr>
                </a:solidFill>
              </a:rPr>
              <a:t>The Subject Matter Expert team also help us to avoid questions that are too focused that can lead to “tunnel vision” which can inhibit our understanding and analysis.</a:t>
            </a:r>
          </a:p>
          <a:p>
            <a:pPr marL="0" indent="0">
              <a:buNone/>
            </a:pPr>
            <a:endParaRPr lang="en-US" dirty="0">
              <a:solidFill>
                <a:srgbClr val="78909C">
                  <a:lumMod val="50000"/>
                </a:srgbClr>
              </a:solidFill>
            </a:endParaRPr>
          </a:p>
          <a:p>
            <a:endParaRPr lang="en-US" dirty="0"/>
          </a:p>
        </p:txBody>
      </p:sp>
      <p:pic>
        <p:nvPicPr>
          <p:cNvPr id="5" name="Picture 4" descr="A picture containing and hand holding  a card with text&#10;&#10;">
            <a:extLst>
              <a:ext uri="{FF2B5EF4-FFF2-40B4-BE49-F238E27FC236}">
                <a16:creationId xmlns:a16="http://schemas.microsoft.com/office/drawing/2014/main" id="{09D96FC7-AFC5-4B12-B92C-6DD004A77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284" y="1536701"/>
            <a:ext cx="3733799" cy="4267198"/>
          </a:xfrm>
          <a:prstGeom prst="rect">
            <a:avLst/>
          </a:prstGeom>
        </p:spPr>
      </p:pic>
      <p:sp>
        <p:nvSpPr>
          <p:cNvPr id="4" name="Slide Number Placeholder 3" descr="Page 23">
            <a:extLst>
              <a:ext uri="{FF2B5EF4-FFF2-40B4-BE49-F238E27FC236}">
                <a16:creationId xmlns:a16="http://schemas.microsoft.com/office/drawing/2014/main" id="{B6D5EE7B-C0FB-43EE-88FB-D35EDC6C5DA2}"/>
              </a:ext>
            </a:extLst>
          </p:cNvPr>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415286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270AA-4A99-454C-A997-3847253EE71D}"/>
              </a:ext>
            </a:extLst>
          </p:cNvPr>
          <p:cNvSpPr>
            <a:spLocks noGrp="1"/>
          </p:cNvSpPr>
          <p:nvPr>
            <p:ph type="body" sz="quarter" idx="13"/>
          </p:nvPr>
        </p:nvSpPr>
        <p:spPr/>
        <p:txBody>
          <a:bodyPr/>
          <a:lstStyle/>
          <a:p>
            <a:r>
              <a:rPr lang="en-US" dirty="0"/>
              <a:t>Communications with Other SEAs</a:t>
            </a:r>
          </a:p>
        </p:txBody>
      </p:sp>
      <p:pic>
        <p:nvPicPr>
          <p:cNvPr id="9" name="Picture 8" descr="A group of people sitting on the floor looking at charts&#10;&#10;">
            <a:extLst>
              <a:ext uri="{FF2B5EF4-FFF2-40B4-BE49-F238E27FC236}">
                <a16:creationId xmlns:a16="http://schemas.microsoft.com/office/drawing/2014/main" id="{5E5AA67A-4136-4272-939E-D2D9CD78A4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143000"/>
            <a:ext cx="4231567" cy="4836076"/>
          </a:xfrm>
          <a:prstGeom prst="rect">
            <a:avLst/>
          </a:prstGeom>
        </p:spPr>
      </p:pic>
      <p:sp>
        <p:nvSpPr>
          <p:cNvPr id="8" name="Rectangle 7">
            <a:extLst>
              <a:ext uri="{FF2B5EF4-FFF2-40B4-BE49-F238E27FC236}">
                <a16:creationId xmlns:a16="http://schemas.microsoft.com/office/drawing/2014/main" id="{11644396-ADF9-4FB6-96D3-62E1E16887C4}"/>
              </a:ext>
            </a:extLst>
          </p:cNvPr>
          <p:cNvSpPr/>
          <p:nvPr/>
        </p:nvSpPr>
        <p:spPr>
          <a:xfrm>
            <a:off x="5029200" y="1143000"/>
            <a:ext cx="3276600" cy="5741059"/>
          </a:xfrm>
          <a:prstGeom prst="rect">
            <a:avLst/>
          </a:prstGeom>
        </p:spPr>
        <p:txBody>
          <a:bodyPr wrap="square">
            <a:spAutoFit/>
          </a:bodyPr>
          <a:lstStyle/>
          <a:p>
            <a:pPr defTabSz="457200">
              <a:lnSpc>
                <a:spcPct val="115000"/>
              </a:lnSpc>
              <a:spcAft>
                <a:spcPts val="1600"/>
              </a:spcAft>
              <a:buClr>
                <a:srgbClr val="797979"/>
              </a:buClr>
              <a:buSzPct val="100000"/>
              <a:tabLst>
                <a:tab pos="457200" algn="l"/>
              </a:tabLst>
            </a:pPr>
            <a:r>
              <a:rPr lang="en-US" sz="2400" kern="0" dirty="0">
                <a:solidFill>
                  <a:srgbClr val="78909C">
                    <a:lumMod val="50000"/>
                  </a:srgbClr>
                </a:solidFill>
                <a:cs typeface="Arial"/>
                <a:sym typeface="Arial"/>
              </a:rPr>
              <a:t>Initiated communications with researchers at SEA level from other states, to learn and share best practices.</a:t>
            </a:r>
          </a:p>
          <a:p>
            <a:pPr defTabSz="457200">
              <a:lnSpc>
                <a:spcPct val="115000"/>
              </a:lnSpc>
              <a:spcAft>
                <a:spcPts val="1600"/>
              </a:spcAft>
              <a:buClr>
                <a:srgbClr val="797979"/>
              </a:buClr>
              <a:buSzPct val="100000"/>
              <a:tabLst>
                <a:tab pos="457200" algn="l"/>
              </a:tabLst>
            </a:pPr>
            <a:r>
              <a:rPr lang="en-US" sz="1600" kern="0" dirty="0">
                <a:solidFill>
                  <a:srgbClr val="78909C">
                    <a:lumMod val="50000"/>
                  </a:srgbClr>
                </a:solidFill>
                <a:cs typeface="Arial"/>
                <a:sym typeface="Arial"/>
              </a:rPr>
              <a:t>From communications with researchers and research offices in other states, we learn their process of handling research requests, locating the focus areas for their research agenda, and utilizing resources efficiently and effectively.</a:t>
            </a:r>
          </a:p>
          <a:p>
            <a:pPr defTabSz="457200">
              <a:lnSpc>
                <a:spcPct val="115000"/>
              </a:lnSpc>
              <a:spcAft>
                <a:spcPts val="1600"/>
              </a:spcAft>
              <a:buClr>
                <a:srgbClr val="797979"/>
              </a:buClr>
              <a:buSzPct val="100000"/>
              <a:tabLst>
                <a:tab pos="457200" algn="l"/>
              </a:tabLst>
            </a:pPr>
            <a:endParaRPr lang="en-US" sz="2400" kern="0" dirty="0">
              <a:solidFill>
                <a:srgbClr val="78909C">
                  <a:lumMod val="50000"/>
                </a:srgbClr>
              </a:solidFill>
              <a:cs typeface="Arial"/>
              <a:sym typeface="Arial"/>
            </a:endParaRPr>
          </a:p>
        </p:txBody>
      </p:sp>
      <p:sp>
        <p:nvSpPr>
          <p:cNvPr id="4" name="Slide Number Placeholder 3">
            <a:extLst>
              <a:ext uri="{FF2B5EF4-FFF2-40B4-BE49-F238E27FC236}">
                <a16:creationId xmlns:a16="http://schemas.microsoft.com/office/drawing/2014/main" id="{B6D5EE7B-C0FB-43EE-88FB-D35EDC6C5DA2}"/>
              </a:ext>
            </a:extLst>
          </p:cNvPr>
          <p:cNvSpPr>
            <a:spLocks noGrp="1"/>
          </p:cNvSpPr>
          <p:nvPr>
            <p:ph type="sldNum"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184764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Conferences and Workshops">
            <a:extLst>
              <a:ext uri="{FF2B5EF4-FFF2-40B4-BE49-F238E27FC236}">
                <a16:creationId xmlns:a16="http://schemas.microsoft.com/office/drawing/2014/main" id="{771270AA-4A99-454C-A997-3847253EE71D}"/>
              </a:ext>
            </a:extLst>
          </p:cNvPr>
          <p:cNvSpPr>
            <a:spLocks noGrp="1"/>
          </p:cNvSpPr>
          <p:nvPr>
            <p:ph type="body" sz="quarter" idx="13"/>
          </p:nvPr>
        </p:nvSpPr>
        <p:spPr/>
        <p:txBody>
          <a:bodyPr/>
          <a:lstStyle/>
          <a:p>
            <a:r>
              <a:rPr lang="en-US" dirty="0"/>
              <a:t>Conferences and Workshops</a:t>
            </a:r>
          </a:p>
        </p:txBody>
      </p:sp>
      <p:sp>
        <p:nvSpPr>
          <p:cNvPr id="8" name="Rectangle 7">
            <a:extLst>
              <a:ext uri="{FF2B5EF4-FFF2-40B4-BE49-F238E27FC236}">
                <a16:creationId xmlns:a16="http://schemas.microsoft.com/office/drawing/2014/main" id="{11644396-ADF9-4FB6-96D3-62E1E16887C4}"/>
              </a:ext>
            </a:extLst>
          </p:cNvPr>
          <p:cNvSpPr/>
          <p:nvPr/>
        </p:nvSpPr>
        <p:spPr>
          <a:xfrm>
            <a:off x="685800" y="1905000"/>
            <a:ext cx="3276600" cy="3029291"/>
          </a:xfrm>
          <a:prstGeom prst="rect">
            <a:avLst/>
          </a:prstGeom>
        </p:spPr>
        <p:txBody>
          <a:bodyPr wrap="square">
            <a:spAutoFit/>
          </a:bodyPr>
          <a:lstStyle/>
          <a:p>
            <a:pPr defTabSz="457200">
              <a:lnSpc>
                <a:spcPct val="115000"/>
              </a:lnSpc>
              <a:spcAft>
                <a:spcPts val="1600"/>
              </a:spcAft>
              <a:buClr>
                <a:srgbClr val="797979"/>
              </a:buClr>
              <a:buSzPct val="100000"/>
              <a:tabLst>
                <a:tab pos="457200" algn="l"/>
              </a:tabLst>
            </a:pPr>
            <a:r>
              <a:rPr lang="en-US" sz="2400" kern="0" dirty="0">
                <a:solidFill>
                  <a:srgbClr val="78909C">
                    <a:lumMod val="50000"/>
                  </a:srgbClr>
                </a:solidFill>
                <a:cs typeface="Arial"/>
                <a:sym typeface="Arial"/>
              </a:rPr>
              <a:t>Attend educational data/research conferences, webinars, and workshops to get strategies and gain insights.</a:t>
            </a:r>
          </a:p>
        </p:txBody>
      </p:sp>
      <p:pic>
        <p:nvPicPr>
          <p:cNvPr id="6" name="Picture 5" descr="A group of people sitting in front of a speaker looking at projector screen&#10;">
            <a:extLst>
              <a:ext uri="{FF2B5EF4-FFF2-40B4-BE49-F238E27FC236}">
                <a16:creationId xmlns:a16="http://schemas.microsoft.com/office/drawing/2014/main" id="{E005CF7F-1DA6-480B-B825-DA915D221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4870" y="1007771"/>
            <a:ext cx="4500563" cy="5143500"/>
          </a:xfrm>
          <a:prstGeom prst="rect">
            <a:avLst/>
          </a:prstGeom>
        </p:spPr>
      </p:pic>
      <p:sp>
        <p:nvSpPr>
          <p:cNvPr id="4" name="Slide Number Placeholder 3">
            <a:extLst>
              <a:ext uri="{FF2B5EF4-FFF2-40B4-BE49-F238E27FC236}">
                <a16:creationId xmlns:a16="http://schemas.microsoft.com/office/drawing/2014/main" id="{B6D5EE7B-C0FB-43EE-88FB-D35EDC6C5DA2}"/>
              </a:ext>
            </a:extLst>
          </p:cNvPr>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231090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oal Alignment">
            <a:extLst>
              <a:ext uri="{FF2B5EF4-FFF2-40B4-BE49-F238E27FC236}">
                <a16:creationId xmlns:a16="http://schemas.microsoft.com/office/drawing/2014/main" id="{771270AA-4A99-454C-A997-3847253EE71D}"/>
              </a:ext>
            </a:extLst>
          </p:cNvPr>
          <p:cNvSpPr>
            <a:spLocks noGrp="1"/>
          </p:cNvSpPr>
          <p:nvPr>
            <p:ph type="body" sz="quarter" idx="13"/>
          </p:nvPr>
        </p:nvSpPr>
        <p:spPr/>
        <p:txBody>
          <a:bodyPr/>
          <a:lstStyle/>
          <a:p>
            <a:r>
              <a:rPr lang="en-US" dirty="0"/>
              <a:t>Goal Alignment</a:t>
            </a:r>
          </a:p>
        </p:txBody>
      </p:sp>
      <p:sp>
        <p:nvSpPr>
          <p:cNvPr id="8" name="Rectangle 7">
            <a:extLst>
              <a:ext uri="{FF2B5EF4-FFF2-40B4-BE49-F238E27FC236}">
                <a16:creationId xmlns:a16="http://schemas.microsoft.com/office/drawing/2014/main" id="{11644396-ADF9-4FB6-96D3-62E1E16887C4}"/>
              </a:ext>
            </a:extLst>
          </p:cNvPr>
          <p:cNvSpPr/>
          <p:nvPr/>
        </p:nvSpPr>
        <p:spPr>
          <a:xfrm>
            <a:off x="152399" y="1025125"/>
            <a:ext cx="4419599" cy="5613845"/>
          </a:xfrm>
          <a:prstGeom prst="rect">
            <a:avLst/>
          </a:prstGeom>
        </p:spPr>
        <p:txBody>
          <a:bodyPr wrap="square">
            <a:spAutoFit/>
          </a:bodyPr>
          <a:lstStyle/>
          <a:p>
            <a:pPr defTabSz="457200">
              <a:lnSpc>
                <a:spcPct val="115000"/>
              </a:lnSpc>
              <a:buClr>
                <a:srgbClr val="797979"/>
              </a:buClr>
              <a:buSzPct val="100000"/>
              <a:tabLst>
                <a:tab pos="457200" algn="l"/>
              </a:tabLst>
            </a:pPr>
            <a:r>
              <a:rPr lang="en-US" sz="2400" kern="0" dirty="0">
                <a:solidFill>
                  <a:srgbClr val="78909C">
                    <a:lumMod val="50000"/>
                  </a:srgbClr>
                </a:solidFill>
                <a:cs typeface="Arial"/>
                <a:sym typeface="Arial"/>
              </a:rPr>
              <a:t>State Board of Education’s six strategic goals</a:t>
            </a:r>
          </a:p>
          <a:p>
            <a:pPr defTabSz="457200">
              <a:lnSpc>
                <a:spcPct val="115000"/>
              </a:lnSpc>
              <a:buClr>
                <a:srgbClr val="797979"/>
              </a:buClr>
              <a:buSzPct val="100000"/>
              <a:tabLst>
                <a:tab pos="457200" algn="l"/>
              </a:tabLst>
            </a:pPr>
            <a:r>
              <a:rPr lang="en-US" sz="1400" kern="0" dirty="0">
                <a:solidFill>
                  <a:srgbClr val="78909C">
                    <a:lumMod val="50000"/>
                  </a:srgbClr>
                </a:solidFill>
                <a:cs typeface="Arial"/>
                <a:sym typeface="Arial"/>
              </a:rPr>
              <a:t>MDE’s research agenda is guided and driven by our strategic plan, with each goal in our strategic plan carrying a set of research questions.</a:t>
            </a:r>
            <a:endParaRPr lang="en-US" sz="2400" kern="0" dirty="0">
              <a:solidFill>
                <a:srgbClr val="78909C">
                  <a:lumMod val="50000"/>
                </a:srgbClr>
              </a:solidFill>
              <a:cs typeface="Arial"/>
              <a:sym typeface="Arial"/>
            </a:endParaRPr>
          </a:p>
          <a:p>
            <a:pPr defTabSz="457200">
              <a:lnSpc>
                <a:spcPct val="115000"/>
              </a:lnSpc>
              <a:buClr>
                <a:srgbClr val="797979"/>
              </a:buClr>
              <a:buSzPct val="100000"/>
              <a:tabLst>
                <a:tab pos="457200" algn="l"/>
              </a:tabLst>
            </a:pPr>
            <a:endParaRPr lang="en-US" sz="2400" kern="0" dirty="0">
              <a:solidFill>
                <a:srgbClr val="78909C">
                  <a:lumMod val="50000"/>
                </a:srgbClr>
              </a:solidFill>
              <a:cs typeface="Arial"/>
              <a:sym typeface="Arial"/>
            </a:endParaRPr>
          </a:p>
          <a:p>
            <a:pPr defTabSz="457200">
              <a:lnSpc>
                <a:spcPct val="115000"/>
              </a:lnSpc>
              <a:buClr>
                <a:srgbClr val="797979"/>
              </a:buClr>
              <a:buSzPct val="100000"/>
              <a:tabLst>
                <a:tab pos="457200" algn="l"/>
              </a:tabLst>
            </a:pPr>
            <a:r>
              <a:rPr lang="en-US" sz="2400" kern="0" dirty="0">
                <a:solidFill>
                  <a:srgbClr val="78909C">
                    <a:lumMod val="50000"/>
                  </a:srgbClr>
                </a:solidFill>
                <a:cs typeface="Arial"/>
                <a:sym typeface="Arial"/>
              </a:rPr>
              <a:t>Alignment of research questions and the goals</a:t>
            </a:r>
            <a:endParaRPr lang="en-US" sz="1400" kern="0" dirty="0">
              <a:solidFill>
                <a:srgbClr val="78909C">
                  <a:lumMod val="50000"/>
                </a:srgbClr>
              </a:solidFill>
              <a:cs typeface="Arial"/>
              <a:sym typeface="Arial"/>
            </a:endParaRPr>
          </a:p>
          <a:p>
            <a:pPr defTabSz="457200">
              <a:lnSpc>
                <a:spcPct val="115000"/>
              </a:lnSpc>
              <a:buClr>
                <a:srgbClr val="797979"/>
              </a:buClr>
              <a:buSzPct val="100000"/>
              <a:tabLst>
                <a:tab pos="457200" algn="l"/>
              </a:tabLst>
            </a:pPr>
            <a:r>
              <a:rPr lang="en-US" sz="1400" kern="0" dirty="0">
                <a:solidFill>
                  <a:srgbClr val="78909C">
                    <a:lumMod val="50000"/>
                  </a:srgbClr>
                </a:solidFill>
                <a:cs typeface="Arial"/>
                <a:sym typeface="Arial"/>
              </a:rPr>
              <a:t>The following questions guides the alignment of our research questions and strategic goals:</a:t>
            </a:r>
          </a:p>
          <a:p>
            <a:pPr defTabSz="457200">
              <a:lnSpc>
                <a:spcPct val="115000"/>
              </a:lnSpc>
              <a:buClr>
                <a:srgbClr val="797979"/>
              </a:buClr>
              <a:buSzPct val="100000"/>
              <a:tabLst>
                <a:tab pos="457200" algn="l"/>
              </a:tabLst>
            </a:pPr>
            <a:r>
              <a:rPr lang="en-US" sz="1400" kern="0" dirty="0">
                <a:solidFill>
                  <a:srgbClr val="78909C">
                    <a:lumMod val="50000"/>
                  </a:srgbClr>
                </a:solidFill>
                <a:cs typeface="Arial"/>
                <a:sym typeface="Arial"/>
              </a:rPr>
              <a:t>Are they relevant to the priority areas listed in our strategic plan? What did we miss, or not understand? What is going on in this focus area? What are the basic processes, and are they working? How do we convince the policymakers and practitioners, that the research questions have something new and important to say about the strategic goals? </a:t>
            </a:r>
          </a:p>
          <a:p>
            <a:pPr defTabSz="457200">
              <a:lnSpc>
                <a:spcPct val="115000"/>
              </a:lnSpc>
              <a:spcAft>
                <a:spcPts val="1600"/>
              </a:spcAft>
              <a:buClr>
                <a:srgbClr val="797979"/>
              </a:buClr>
              <a:buSzPct val="100000"/>
              <a:tabLst>
                <a:tab pos="457200" algn="l"/>
              </a:tabLst>
            </a:pPr>
            <a:endParaRPr lang="en-US" sz="2400" kern="0" dirty="0">
              <a:solidFill>
                <a:srgbClr val="78909C">
                  <a:lumMod val="50000"/>
                </a:srgbClr>
              </a:solidFill>
              <a:cs typeface="Arial"/>
              <a:sym typeface="Arial"/>
            </a:endParaRPr>
          </a:p>
        </p:txBody>
      </p:sp>
      <p:pic>
        <p:nvPicPr>
          <p:cNvPr id="7" name="Picture 6" descr="A picture containing persons hand writing with blue chalk on blackboard.&#10;&#10;">
            <a:extLst>
              <a:ext uri="{FF2B5EF4-FFF2-40B4-BE49-F238E27FC236}">
                <a16:creationId xmlns:a16="http://schemas.microsoft.com/office/drawing/2014/main" id="{926BCB6B-15BF-41D3-B68F-2B4FAB476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1045178"/>
            <a:ext cx="4204215" cy="4746022"/>
          </a:xfrm>
          <a:prstGeom prst="rect">
            <a:avLst/>
          </a:prstGeom>
        </p:spPr>
      </p:pic>
      <p:sp>
        <p:nvSpPr>
          <p:cNvPr id="4" name="Slide Number Placeholder 3">
            <a:extLst>
              <a:ext uri="{FF2B5EF4-FFF2-40B4-BE49-F238E27FC236}">
                <a16:creationId xmlns:a16="http://schemas.microsoft.com/office/drawing/2014/main" id="{B6D5EE7B-C0FB-43EE-88FB-D35EDC6C5DA2}"/>
              </a:ext>
            </a:extLst>
          </p:cNvPr>
          <p:cNvSpPr>
            <a:spLocks noGrp="1"/>
          </p:cNvSpPr>
          <p:nvPr>
            <p:ph type="sldNum" idx="12"/>
          </p:nvPr>
        </p:nvSpPr>
        <p:spPr/>
        <p:txBody>
          <a:bodyPr/>
          <a:lstStyle/>
          <a:p>
            <a:fld id="{00000000-1234-1234-1234-123412341234}" type="slidenum">
              <a:rPr lang="en" smtClean="0"/>
              <a:pPr/>
              <a:t>26</a:t>
            </a:fld>
            <a:endParaRPr lang="en" dirty="0"/>
          </a:p>
        </p:txBody>
      </p:sp>
    </p:spTree>
    <p:extLst>
      <p:ext uri="{BB962C8B-B14F-4D97-AF65-F5344CB8AC3E}">
        <p14:creationId xmlns:p14="http://schemas.microsoft.com/office/powerpoint/2010/main" val="2709890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A6EF75-B9E8-4F8F-99BC-B548377885FC}"/>
              </a:ext>
            </a:extLst>
          </p:cNvPr>
          <p:cNvSpPr>
            <a:spLocks noGrp="1"/>
          </p:cNvSpPr>
          <p:nvPr>
            <p:ph type="body" sz="quarter" idx="13"/>
          </p:nvPr>
        </p:nvSpPr>
        <p:spPr/>
        <p:txBody>
          <a:bodyPr/>
          <a:lstStyle/>
          <a:p>
            <a:r>
              <a:rPr lang="en-US" sz="3200" dirty="0"/>
              <a:t>MDE Research Agenda Efforts Today</a:t>
            </a:r>
          </a:p>
        </p:txBody>
      </p:sp>
      <p:sp>
        <p:nvSpPr>
          <p:cNvPr id="4" name="Slide Number Placeholder 3">
            <a:extLst>
              <a:ext uri="{FF2B5EF4-FFF2-40B4-BE49-F238E27FC236}">
                <a16:creationId xmlns:a16="http://schemas.microsoft.com/office/drawing/2014/main" id="{CB0432FB-4EF0-412F-A443-6B78E6D112A6}"/>
              </a:ext>
            </a:extLst>
          </p:cNvPr>
          <p:cNvSpPr>
            <a:spLocks noGrp="1"/>
          </p:cNvSpPr>
          <p:nvPr>
            <p:ph type="sldNum" idx="12"/>
          </p:nvPr>
        </p:nvSpPr>
        <p:spPr/>
        <p:txBody>
          <a:bodyPr/>
          <a:lstStyle/>
          <a:p>
            <a:fld id="{00000000-1234-1234-1234-123412341234}" type="slidenum">
              <a:rPr lang="en" smtClean="0"/>
              <a:pPr/>
              <a:t>27</a:t>
            </a:fld>
            <a:endParaRPr lang="en" dirty="0"/>
          </a:p>
        </p:txBody>
      </p:sp>
    </p:spTree>
    <p:extLst>
      <p:ext uri="{BB962C8B-B14F-4D97-AF65-F5344CB8AC3E}">
        <p14:creationId xmlns:p14="http://schemas.microsoft.com/office/powerpoint/2010/main" val="13184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A04CF-C3F4-47AD-9C7E-764033AC3CED}"/>
              </a:ext>
            </a:extLst>
          </p:cNvPr>
          <p:cNvSpPr>
            <a:spLocks noGrp="1"/>
          </p:cNvSpPr>
          <p:nvPr>
            <p:ph type="body" sz="quarter" idx="13"/>
          </p:nvPr>
        </p:nvSpPr>
        <p:spPr/>
        <p:txBody>
          <a:bodyPr/>
          <a:lstStyle/>
          <a:p>
            <a:r>
              <a:rPr lang="en-US" dirty="0"/>
              <a:t>Research Agenda Progress</a:t>
            </a:r>
          </a:p>
        </p:txBody>
      </p:sp>
      <p:sp>
        <p:nvSpPr>
          <p:cNvPr id="3" name="Text Placeholder 2">
            <a:extLst>
              <a:ext uri="{FF2B5EF4-FFF2-40B4-BE49-F238E27FC236}">
                <a16:creationId xmlns:a16="http://schemas.microsoft.com/office/drawing/2014/main" id="{E888FF70-27E3-4FA0-A25B-8D1AEF6F7463}"/>
              </a:ext>
            </a:extLst>
          </p:cNvPr>
          <p:cNvSpPr>
            <a:spLocks noGrp="1"/>
          </p:cNvSpPr>
          <p:nvPr>
            <p:ph type="body" sz="quarter" idx="14"/>
          </p:nvPr>
        </p:nvSpPr>
        <p:spPr>
          <a:xfrm>
            <a:off x="311700" y="1143000"/>
            <a:ext cx="8255249" cy="4469131"/>
          </a:xfrm>
        </p:spPr>
        <p:txBody>
          <a:bodyPr/>
          <a:lstStyle/>
          <a:p>
            <a:pPr marL="0" indent="0">
              <a:buNone/>
            </a:pPr>
            <a:r>
              <a:rPr lang="en-US" sz="2000" b="1" dirty="0"/>
              <a:t>We have made exciting </a:t>
            </a:r>
            <a:r>
              <a:rPr lang="en-US" sz="2000" b="1" dirty="0">
                <a:solidFill>
                  <a:srgbClr val="C00000"/>
                </a:solidFill>
              </a:rPr>
              <a:t>progress</a:t>
            </a:r>
            <a:r>
              <a:rPr lang="en-US" sz="2000" b="1" dirty="0"/>
              <a:t> on our research agenda so far!</a:t>
            </a:r>
            <a:endParaRPr lang="en-US" sz="600" dirty="0"/>
          </a:p>
          <a:p>
            <a:pPr marL="0" indent="0">
              <a:buNone/>
            </a:pPr>
            <a:r>
              <a:rPr lang="en-US" sz="2000" dirty="0"/>
              <a:t>The current research agenda has </a:t>
            </a:r>
            <a:r>
              <a:rPr lang="en-US" sz="4400" b="1" dirty="0">
                <a:solidFill>
                  <a:srgbClr val="0070C0"/>
                </a:solidFill>
              </a:rPr>
              <a:t>32</a:t>
            </a:r>
            <a:r>
              <a:rPr lang="en-US" sz="2000" dirty="0"/>
              <a:t> research questions, which covers areas of student growth, achievement gap, early learning, teacher effectiveness, educator preparation, educational technology, and school improvement.</a:t>
            </a:r>
          </a:p>
          <a:p>
            <a:pPr marL="0" indent="0">
              <a:buNone/>
            </a:pPr>
            <a:r>
              <a:rPr lang="en-US" sz="2000" dirty="0"/>
              <a:t>The research agenda is in its </a:t>
            </a:r>
            <a:r>
              <a:rPr lang="en-US" sz="2000" b="1" dirty="0">
                <a:solidFill>
                  <a:srgbClr val="0070C0"/>
                </a:solidFill>
              </a:rPr>
              <a:t>refinement process </a:t>
            </a:r>
            <a:r>
              <a:rPr lang="en-US" sz="2000" dirty="0"/>
              <a:t>and ready to have its </a:t>
            </a:r>
            <a:r>
              <a:rPr lang="en-US" sz="2000" b="1" dirty="0">
                <a:solidFill>
                  <a:srgbClr val="0070C0"/>
                </a:solidFill>
              </a:rPr>
              <a:t>third round </a:t>
            </a:r>
            <a:r>
              <a:rPr lang="en-US" sz="2000" dirty="0"/>
              <a:t>of review by the Research Agenda Advisory Committee.</a:t>
            </a:r>
          </a:p>
          <a:p>
            <a:pPr marL="0" indent="0">
              <a:buNone/>
            </a:pPr>
            <a:r>
              <a:rPr lang="en-US" sz="2000" dirty="0"/>
              <a:t>We plan to </a:t>
            </a:r>
            <a:r>
              <a:rPr lang="en-US" sz="2000" b="1" dirty="0">
                <a:solidFill>
                  <a:srgbClr val="0070C0"/>
                </a:solidFill>
              </a:rPr>
              <a:t>publish</a:t>
            </a:r>
            <a:r>
              <a:rPr lang="en-US" sz="2000" dirty="0"/>
              <a:t> our research agenda when our new website goes live.</a:t>
            </a:r>
          </a:p>
        </p:txBody>
      </p:sp>
      <p:sp>
        <p:nvSpPr>
          <p:cNvPr id="4" name="Slide Number Placeholder 3">
            <a:extLst>
              <a:ext uri="{FF2B5EF4-FFF2-40B4-BE49-F238E27FC236}">
                <a16:creationId xmlns:a16="http://schemas.microsoft.com/office/drawing/2014/main" id="{110FE448-2FF5-4DD0-A09A-ECC0CF04C099}"/>
              </a:ext>
            </a:extLst>
          </p:cNvPr>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28</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2498139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69575D-4113-4888-AC4A-373B5FA78DBE}"/>
              </a:ext>
            </a:extLst>
          </p:cNvPr>
          <p:cNvSpPr>
            <a:spLocks noGrp="1"/>
          </p:cNvSpPr>
          <p:nvPr>
            <p:ph type="body" sz="quarter" idx="13"/>
          </p:nvPr>
        </p:nvSpPr>
        <p:spPr/>
        <p:txBody>
          <a:bodyPr/>
          <a:lstStyle/>
          <a:p>
            <a:r>
              <a:rPr lang="en-US" dirty="0"/>
              <a:t>Looking back…</a:t>
            </a:r>
          </a:p>
        </p:txBody>
      </p:sp>
      <p:sp>
        <p:nvSpPr>
          <p:cNvPr id="3" name="Text Placeholder 2">
            <a:extLst>
              <a:ext uri="{FF2B5EF4-FFF2-40B4-BE49-F238E27FC236}">
                <a16:creationId xmlns:a16="http://schemas.microsoft.com/office/drawing/2014/main" id="{0858CDA9-FE71-454E-8C83-DA7D607626A4}"/>
              </a:ext>
            </a:extLst>
          </p:cNvPr>
          <p:cNvSpPr>
            <a:spLocks noGrp="1"/>
          </p:cNvSpPr>
          <p:nvPr>
            <p:ph type="body" sz="quarter" idx="14"/>
          </p:nvPr>
        </p:nvSpPr>
        <p:spPr>
          <a:xfrm>
            <a:off x="533400" y="1447800"/>
            <a:ext cx="8033550" cy="3779839"/>
          </a:xfrm>
        </p:spPr>
        <p:txBody>
          <a:bodyPr/>
          <a:lstStyle/>
          <a:p>
            <a:pPr marL="0" indent="0">
              <a:buNone/>
            </a:pPr>
            <a:r>
              <a:rPr lang="en-US" sz="2800" dirty="0"/>
              <a:t>After a year’s effort:</a:t>
            </a:r>
          </a:p>
          <a:p>
            <a:r>
              <a:rPr lang="en-US" sz="2800" dirty="0"/>
              <a:t>a more mature research agenda is available and is centered on the State Board of Education’s strategic goals</a:t>
            </a:r>
          </a:p>
          <a:p>
            <a:r>
              <a:rPr lang="en-US" sz="2800" dirty="0"/>
              <a:t>An increased awareness of what is a research agenda has been achieved</a:t>
            </a:r>
          </a:p>
        </p:txBody>
      </p:sp>
      <p:sp>
        <p:nvSpPr>
          <p:cNvPr id="4" name="Slide Number Placeholder 3">
            <a:extLst>
              <a:ext uri="{FF2B5EF4-FFF2-40B4-BE49-F238E27FC236}">
                <a16:creationId xmlns:a16="http://schemas.microsoft.com/office/drawing/2014/main" id="{9A31D6C4-AF8C-4D79-B91F-8BC93F2C58B7}"/>
              </a:ext>
            </a:extLst>
          </p:cNvPr>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29</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252246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l"/>
            <a:r>
              <a:rPr lang="en-US" dirty="0">
                <a:solidFill>
                  <a:schemeClr val="tx1">
                    <a:lumMod val="85000"/>
                    <a:lumOff val="15000"/>
                  </a:schemeClr>
                </a:solidFill>
              </a:rPr>
              <a:t>Agenda </a:t>
            </a:r>
          </a:p>
        </p:txBody>
      </p:sp>
      <p:sp>
        <p:nvSpPr>
          <p:cNvPr id="7" name="Content Placeholder 2"/>
          <p:cNvSpPr>
            <a:spLocks noGrp="1"/>
          </p:cNvSpPr>
          <p:nvPr>
            <p:ph idx="1"/>
          </p:nvPr>
        </p:nvSpPr>
        <p:spPr/>
        <p:txBody>
          <a:bodyPr>
            <a:noAutofit/>
          </a:bodyPr>
          <a:lstStyle/>
          <a:p>
            <a:pPr>
              <a:spcAft>
                <a:spcPts val="1200"/>
              </a:spcAft>
              <a:buFont typeface="Arial" pitchFamily="34" charset="0"/>
              <a:buChar char="•"/>
            </a:pPr>
            <a:r>
              <a:rPr lang="en-US" b="0" dirty="0"/>
              <a:t>Welcome and introductions</a:t>
            </a:r>
          </a:p>
          <a:p>
            <a:pPr>
              <a:spcAft>
                <a:spcPts val="1200"/>
              </a:spcAft>
              <a:buFont typeface="Arial" pitchFamily="34" charset="0"/>
              <a:buChar char="•"/>
            </a:pPr>
            <a:r>
              <a:rPr lang="en-US" b="0" dirty="0"/>
              <a:t>Overview and background</a:t>
            </a:r>
          </a:p>
          <a:p>
            <a:pPr>
              <a:spcAft>
                <a:spcPts val="1200"/>
              </a:spcAft>
              <a:buFont typeface="Arial" pitchFamily="34" charset="0"/>
              <a:buChar char="•"/>
            </a:pPr>
            <a:r>
              <a:rPr lang="en-US" b="0" dirty="0"/>
              <a:t>States’ perspectives</a:t>
            </a:r>
          </a:p>
          <a:p>
            <a:pPr>
              <a:spcAft>
                <a:spcPts val="1200"/>
              </a:spcAft>
              <a:buFont typeface="Arial" pitchFamily="34" charset="0"/>
              <a:buChar char="•"/>
            </a:pPr>
            <a:r>
              <a:rPr lang="en-US" b="0" dirty="0"/>
              <a:t>Q &amp; A</a:t>
            </a:r>
          </a:p>
          <a:p>
            <a:pPr>
              <a:spcAft>
                <a:spcPts val="1200"/>
              </a:spcAft>
              <a:buFont typeface="Arial" pitchFamily="34" charset="0"/>
              <a:buChar char="•"/>
            </a:pPr>
            <a:r>
              <a:rPr lang="en-US" b="0" dirty="0"/>
              <a:t>Wrap up</a:t>
            </a:r>
          </a:p>
        </p:txBody>
      </p:sp>
      <p:sp>
        <p:nvSpPr>
          <p:cNvPr id="8" name="Footer Placeholder 2">
            <a:extLst>
              <a:ext uri="{FF2B5EF4-FFF2-40B4-BE49-F238E27FC236}">
                <a16:creationId xmlns:a16="http://schemas.microsoft.com/office/drawing/2014/main" id="{80CBA36D-FFDC-4E84-B91F-2415D1DAD67C}"/>
              </a:ext>
            </a:extLst>
          </p:cNvPr>
          <p:cNvSpPr txBox="1">
            <a:spLocks/>
          </p:cNvSpPr>
          <p:nvPr/>
        </p:nvSpPr>
        <p:spPr>
          <a:xfrm>
            <a:off x="30061" y="6400800"/>
            <a:ext cx="5410200" cy="3651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i="1" dirty="0">
                <a:solidFill>
                  <a:prstClr val="white"/>
                </a:solidFill>
              </a:rPr>
              <a:t>Research Agenda Progress | May 2018</a:t>
            </a:r>
            <a:endParaRPr lang="en-US" dirty="0">
              <a:solidFill>
                <a:prstClr val="white"/>
              </a:solidFill>
            </a:endParaRPr>
          </a:p>
        </p:txBody>
      </p:sp>
      <p:sp>
        <p:nvSpPr>
          <p:cNvPr id="11" name="Slide Number Placeholder 4"/>
          <p:cNvSpPr>
            <a:spLocks noGrp="1"/>
          </p:cNvSpPr>
          <p:nvPr>
            <p:ph type="sldNum" sz="quarter" idx="12"/>
          </p:nvPr>
        </p:nvSpPr>
        <p:spPr/>
        <p:txBody>
          <a:bodyPr/>
          <a:lstStyle/>
          <a:p>
            <a:fld id="{78085499-22F0-4E30-BA6A-ED84175C6FDF}" type="slidenum">
              <a:rPr lang="en-US" smtClean="0">
                <a:latin typeface="Gill Sans MT" pitchFamily="34" charset="0"/>
              </a:rPr>
              <a:pPr/>
              <a:t>3</a:t>
            </a:fld>
            <a:endParaRPr lang="en-US" dirty="0">
              <a:latin typeface="Gill Sans MT" pitchFamily="34" charset="0"/>
            </a:endParaRPr>
          </a:p>
        </p:txBody>
      </p:sp>
    </p:spTree>
    <p:extLst>
      <p:ext uri="{BB962C8B-B14F-4D97-AF65-F5344CB8AC3E}">
        <p14:creationId xmlns:p14="http://schemas.microsoft.com/office/powerpoint/2010/main" val="881837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6AEA0-C53B-4A98-BF40-88B652944A98}"/>
              </a:ext>
            </a:extLst>
          </p:cNvPr>
          <p:cNvSpPr>
            <a:spLocks noGrp="1"/>
          </p:cNvSpPr>
          <p:nvPr>
            <p:ph type="body" sz="quarter" idx="13"/>
          </p:nvPr>
        </p:nvSpPr>
        <p:spPr/>
        <p:txBody>
          <a:bodyPr/>
          <a:lstStyle/>
          <a:p>
            <a:r>
              <a:rPr lang="en-US" dirty="0"/>
              <a:t>Some challenges persist</a:t>
            </a:r>
          </a:p>
        </p:txBody>
      </p:sp>
      <p:sp>
        <p:nvSpPr>
          <p:cNvPr id="3" name="Text Placeholder 2">
            <a:extLst>
              <a:ext uri="{FF2B5EF4-FFF2-40B4-BE49-F238E27FC236}">
                <a16:creationId xmlns:a16="http://schemas.microsoft.com/office/drawing/2014/main" id="{E96BA61D-B1A1-44CC-82E5-7385C3361178}"/>
              </a:ext>
            </a:extLst>
          </p:cNvPr>
          <p:cNvSpPr>
            <a:spLocks noGrp="1"/>
          </p:cNvSpPr>
          <p:nvPr>
            <p:ph type="body" sz="quarter" idx="14"/>
          </p:nvPr>
        </p:nvSpPr>
        <p:spPr>
          <a:xfrm>
            <a:off x="311700" y="1143000"/>
            <a:ext cx="8255249" cy="4952999"/>
          </a:xfrm>
        </p:spPr>
        <p:txBody>
          <a:bodyPr/>
          <a:lstStyle/>
          <a:p>
            <a:r>
              <a:rPr lang="en-US" sz="2000" dirty="0"/>
              <a:t>The channel of communication hasn’t fully reached all the agency’s levels yet.</a:t>
            </a:r>
          </a:p>
          <a:p>
            <a:r>
              <a:rPr lang="en-US" sz="2000" dirty="0"/>
              <a:t>The need to strengthen the relationship with the agency’s executive leadership and key stakeholders is becoming more apparent.</a:t>
            </a:r>
          </a:p>
          <a:p>
            <a:r>
              <a:rPr lang="en-US" sz="2000" dirty="0"/>
              <a:t>The office is a small team.</a:t>
            </a:r>
          </a:p>
          <a:p>
            <a:r>
              <a:rPr lang="en-US" sz="2000" dirty="0"/>
              <a:t>The need to create partnerships with external researchers is becoming more urgent.</a:t>
            </a:r>
          </a:p>
        </p:txBody>
      </p:sp>
      <p:sp>
        <p:nvSpPr>
          <p:cNvPr id="4" name="Slide Number Placeholder 3">
            <a:extLst>
              <a:ext uri="{FF2B5EF4-FFF2-40B4-BE49-F238E27FC236}">
                <a16:creationId xmlns:a16="http://schemas.microsoft.com/office/drawing/2014/main" id="{0F3CE7B1-960C-4205-8FD3-EA92BD238753}"/>
              </a:ext>
            </a:extLst>
          </p:cNvPr>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30</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1967210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0FFCB6-34C4-4882-8522-0F775DEA9695}"/>
              </a:ext>
            </a:extLst>
          </p:cNvPr>
          <p:cNvSpPr>
            <a:spLocks noGrp="1"/>
          </p:cNvSpPr>
          <p:nvPr>
            <p:ph type="body" sz="quarter" idx="13"/>
          </p:nvPr>
        </p:nvSpPr>
        <p:spPr/>
        <p:txBody>
          <a:bodyPr/>
          <a:lstStyle/>
          <a:p>
            <a:r>
              <a:rPr lang="en-US" dirty="0"/>
              <a:t>New Leadership</a:t>
            </a:r>
          </a:p>
        </p:txBody>
      </p:sp>
      <p:sp>
        <p:nvSpPr>
          <p:cNvPr id="3" name="Text Placeholder 2">
            <a:extLst>
              <a:ext uri="{FF2B5EF4-FFF2-40B4-BE49-F238E27FC236}">
                <a16:creationId xmlns:a16="http://schemas.microsoft.com/office/drawing/2014/main" id="{494BE881-6DAB-4F31-81CD-BD057542E07E}"/>
              </a:ext>
            </a:extLst>
          </p:cNvPr>
          <p:cNvSpPr>
            <a:spLocks noGrp="1"/>
          </p:cNvSpPr>
          <p:nvPr>
            <p:ph type="body" sz="quarter" idx="14"/>
          </p:nvPr>
        </p:nvSpPr>
        <p:spPr>
          <a:xfrm>
            <a:off x="311701" y="1295401"/>
            <a:ext cx="8255250" cy="3855422"/>
          </a:xfrm>
        </p:spPr>
        <p:txBody>
          <a:bodyPr/>
          <a:lstStyle/>
          <a:p>
            <a:pPr marL="0" indent="0">
              <a:buNone/>
            </a:pPr>
            <a:r>
              <a:rPr lang="en-US" dirty="0"/>
              <a:t>Under the leadership of our new Chief:</a:t>
            </a:r>
          </a:p>
          <a:p>
            <a:r>
              <a:rPr lang="en-US" dirty="0"/>
              <a:t>We are having </a:t>
            </a:r>
            <a:r>
              <a:rPr lang="en-US" b="1" dirty="0">
                <a:solidFill>
                  <a:srgbClr val="0070C0"/>
                </a:solidFill>
              </a:rPr>
              <a:t>more thorough and in-depth discussions </a:t>
            </a:r>
            <a:r>
              <a:rPr lang="en-US" dirty="0"/>
              <a:t>with all program offices in the agency;</a:t>
            </a:r>
          </a:p>
          <a:p>
            <a:r>
              <a:rPr lang="en-US" dirty="0"/>
              <a:t>The discussions go </a:t>
            </a:r>
            <a:r>
              <a:rPr lang="en-US" b="1" dirty="0">
                <a:solidFill>
                  <a:srgbClr val="0070C0"/>
                </a:solidFill>
              </a:rPr>
              <a:t>horizontally and vertically</a:t>
            </a:r>
            <a:r>
              <a:rPr lang="en-US" dirty="0"/>
              <a:t>, with the objective of aligning the research priorities to what the agency considers important.</a:t>
            </a:r>
          </a:p>
        </p:txBody>
      </p:sp>
      <p:sp>
        <p:nvSpPr>
          <p:cNvPr id="4" name="Slide Number Placeholder 3">
            <a:extLst>
              <a:ext uri="{FF2B5EF4-FFF2-40B4-BE49-F238E27FC236}">
                <a16:creationId xmlns:a16="http://schemas.microsoft.com/office/drawing/2014/main" id="{FE58CCE6-6BBC-437D-B48C-43A4D2DA0FFA}"/>
              </a:ext>
            </a:extLst>
          </p:cNvPr>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31</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1104227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4557B-55AA-4216-9880-AB9AC99DBE33}"/>
              </a:ext>
            </a:extLst>
          </p:cNvPr>
          <p:cNvSpPr>
            <a:spLocks noGrp="1"/>
          </p:cNvSpPr>
          <p:nvPr>
            <p:ph type="body" sz="quarter" idx="13"/>
          </p:nvPr>
        </p:nvSpPr>
        <p:spPr/>
        <p:txBody>
          <a:bodyPr/>
          <a:lstStyle/>
          <a:p>
            <a:r>
              <a:rPr lang="en-US" dirty="0"/>
              <a:t>Current Work</a:t>
            </a:r>
          </a:p>
        </p:txBody>
      </p:sp>
      <p:sp>
        <p:nvSpPr>
          <p:cNvPr id="3" name="Text Placeholder 2">
            <a:extLst>
              <a:ext uri="{FF2B5EF4-FFF2-40B4-BE49-F238E27FC236}">
                <a16:creationId xmlns:a16="http://schemas.microsoft.com/office/drawing/2014/main" id="{55AEDF66-2713-416C-BEDC-EC65D9AE99D7}"/>
              </a:ext>
            </a:extLst>
          </p:cNvPr>
          <p:cNvSpPr>
            <a:spLocks noGrp="1"/>
          </p:cNvSpPr>
          <p:nvPr>
            <p:ph type="body" sz="quarter" idx="14"/>
          </p:nvPr>
        </p:nvSpPr>
        <p:spPr>
          <a:xfrm>
            <a:off x="311700" y="1143000"/>
            <a:ext cx="8255250" cy="4724400"/>
          </a:xfrm>
        </p:spPr>
        <p:txBody>
          <a:bodyPr/>
          <a:lstStyle/>
          <a:p>
            <a:pPr marL="0" indent="0">
              <a:buNone/>
            </a:pPr>
            <a:r>
              <a:rPr lang="en-US" sz="2800" dirty="0"/>
              <a:t>We are also working on:</a:t>
            </a:r>
          </a:p>
          <a:p>
            <a:r>
              <a:rPr lang="en-US" sz="2800" dirty="0"/>
              <a:t>Creating a Researchers’ </a:t>
            </a:r>
            <a:r>
              <a:rPr lang="en-US" sz="2800" b="1" dirty="0">
                <a:solidFill>
                  <a:srgbClr val="0070C0"/>
                </a:solidFill>
              </a:rPr>
              <a:t>Guide</a:t>
            </a:r>
            <a:r>
              <a:rPr lang="en-US" sz="2800" dirty="0"/>
              <a:t> to Mississippi State Education Data, including the research agenda</a:t>
            </a:r>
          </a:p>
          <a:p>
            <a:r>
              <a:rPr lang="en-US" sz="2800" b="1" dirty="0">
                <a:solidFill>
                  <a:srgbClr val="0070C0"/>
                </a:solidFill>
              </a:rPr>
              <a:t>Strengthening</a:t>
            </a:r>
            <a:r>
              <a:rPr lang="en-US" sz="2800" dirty="0"/>
              <a:t> the relationship with MS’s National Strategic Planning and Analysis Research Center (NSPARC) and the state data center</a:t>
            </a:r>
          </a:p>
          <a:p>
            <a:r>
              <a:rPr lang="en-US" sz="2800" dirty="0"/>
              <a:t>Data </a:t>
            </a:r>
            <a:r>
              <a:rPr lang="en-US" sz="2800" b="1" dirty="0">
                <a:solidFill>
                  <a:srgbClr val="0070C0"/>
                </a:solidFill>
              </a:rPr>
              <a:t>governance</a:t>
            </a:r>
            <a:endParaRPr lang="en-US" sz="2800" dirty="0"/>
          </a:p>
        </p:txBody>
      </p:sp>
      <p:sp>
        <p:nvSpPr>
          <p:cNvPr id="4" name="Slide Number Placeholder 3">
            <a:extLst>
              <a:ext uri="{FF2B5EF4-FFF2-40B4-BE49-F238E27FC236}">
                <a16:creationId xmlns:a16="http://schemas.microsoft.com/office/drawing/2014/main" id="{3DB6F584-2813-482F-9634-DA8695E8295B}"/>
              </a:ext>
            </a:extLst>
          </p:cNvPr>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32</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339869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7E40D-4407-447A-92C2-CAF36E4E42DA}"/>
              </a:ext>
            </a:extLst>
          </p:cNvPr>
          <p:cNvSpPr>
            <a:spLocks noGrp="1"/>
          </p:cNvSpPr>
          <p:nvPr>
            <p:ph type="body" sz="quarter" idx="13"/>
          </p:nvPr>
        </p:nvSpPr>
        <p:spPr/>
        <p:txBody>
          <a:bodyPr/>
          <a:lstStyle/>
          <a:p>
            <a:r>
              <a:rPr lang="en-US" dirty="0"/>
              <a:t>Lessons learned along the way</a:t>
            </a:r>
          </a:p>
        </p:txBody>
      </p:sp>
      <p:sp>
        <p:nvSpPr>
          <p:cNvPr id="3" name="Text Placeholder 2">
            <a:extLst>
              <a:ext uri="{FF2B5EF4-FFF2-40B4-BE49-F238E27FC236}">
                <a16:creationId xmlns:a16="http://schemas.microsoft.com/office/drawing/2014/main" id="{73940404-10B9-4E53-8275-9E6BEAC3D1A9}"/>
              </a:ext>
            </a:extLst>
          </p:cNvPr>
          <p:cNvSpPr>
            <a:spLocks noGrp="1"/>
          </p:cNvSpPr>
          <p:nvPr>
            <p:ph type="body" sz="quarter" idx="14"/>
          </p:nvPr>
        </p:nvSpPr>
        <p:spPr>
          <a:xfrm>
            <a:off x="311700" y="1371601"/>
            <a:ext cx="8255250" cy="3990274"/>
          </a:xfrm>
        </p:spPr>
        <p:txBody>
          <a:bodyPr/>
          <a:lstStyle/>
          <a:p>
            <a:r>
              <a:rPr lang="en-US" dirty="0"/>
              <a:t>Communication </a:t>
            </a:r>
            <a:r>
              <a:rPr lang="en-US" b="1" dirty="0">
                <a:solidFill>
                  <a:srgbClr val="0070C0"/>
                </a:solidFill>
              </a:rPr>
              <a:t>plan</a:t>
            </a:r>
          </a:p>
          <a:p>
            <a:r>
              <a:rPr lang="en-US" b="1" dirty="0">
                <a:solidFill>
                  <a:srgbClr val="0070C0"/>
                </a:solidFill>
              </a:rPr>
              <a:t>Collaboration</a:t>
            </a:r>
            <a:r>
              <a:rPr lang="en-US" dirty="0"/>
              <a:t> with other states who are conducting similar work</a:t>
            </a:r>
          </a:p>
          <a:p>
            <a:r>
              <a:rPr lang="en-US" dirty="0"/>
              <a:t>Internal relationship building and priority </a:t>
            </a:r>
            <a:r>
              <a:rPr lang="en-US" b="1" dirty="0">
                <a:solidFill>
                  <a:srgbClr val="0070C0"/>
                </a:solidFill>
              </a:rPr>
              <a:t>alignment</a:t>
            </a:r>
          </a:p>
          <a:p>
            <a:r>
              <a:rPr lang="en-US" dirty="0"/>
              <a:t>Importance of consistent </a:t>
            </a:r>
            <a:r>
              <a:rPr lang="en-US" b="1" dirty="0">
                <a:solidFill>
                  <a:srgbClr val="0070C0"/>
                </a:solidFill>
              </a:rPr>
              <a:t>support</a:t>
            </a:r>
            <a:r>
              <a:rPr lang="en-US" dirty="0"/>
              <a:t> from the agency’s leadership</a:t>
            </a:r>
          </a:p>
          <a:p>
            <a:r>
              <a:rPr lang="en-US" dirty="0"/>
              <a:t>Study questions that </a:t>
            </a:r>
            <a:r>
              <a:rPr lang="en-US" b="1" dirty="0">
                <a:solidFill>
                  <a:srgbClr val="0070C0"/>
                </a:solidFill>
              </a:rPr>
              <a:t>matter</a:t>
            </a:r>
            <a:r>
              <a:rPr lang="en-US" dirty="0"/>
              <a:t>, and answer policy questions of interest in a rigorous way</a:t>
            </a:r>
          </a:p>
        </p:txBody>
      </p:sp>
      <p:sp>
        <p:nvSpPr>
          <p:cNvPr id="4" name="Slide Number Placeholder 3">
            <a:extLst>
              <a:ext uri="{FF2B5EF4-FFF2-40B4-BE49-F238E27FC236}">
                <a16:creationId xmlns:a16="http://schemas.microsoft.com/office/drawing/2014/main" id="{87587A2C-AE63-43B1-9507-1AEB381549AE}"/>
              </a:ext>
            </a:extLst>
          </p:cNvPr>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33</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243192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AC2F56-FCFD-4AC6-A2FA-CE978E7D0711}"/>
              </a:ext>
            </a:extLst>
          </p:cNvPr>
          <p:cNvSpPr>
            <a:spLocks noGrp="1"/>
          </p:cNvSpPr>
          <p:nvPr>
            <p:ph type="body" sz="quarter" idx="13"/>
          </p:nvPr>
        </p:nvSpPr>
        <p:spPr/>
        <p:txBody>
          <a:bodyPr/>
          <a:lstStyle/>
          <a:p>
            <a:r>
              <a:rPr lang="en-US" dirty="0"/>
              <a:t>Expectations for the Future</a:t>
            </a:r>
          </a:p>
        </p:txBody>
      </p:sp>
      <p:sp>
        <p:nvSpPr>
          <p:cNvPr id="3" name="Text Placeholder 2">
            <a:extLst>
              <a:ext uri="{FF2B5EF4-FFF2-40B4-BE49-F238E27FC236}">
                <a16:creationId xmlns:a16="http://schemas.microsoft.com/office/drawing/2014/main" id="{899106E8-191A-40D5-BBA6-6B475B325709}"/>
              </a:ext>
            </a:extLst>
          </p:cNvPr>
          <p:cNvSpPr>
            <a:spLocks noGrp="1"/>
          </p:cNvSpPr>
          <p:nvPr>
            <p:ph type="body" sz="quarter" idx="14"/>
          </p:nvPr>
        </p:nvSpPr>
        <p:spPr>
          <a:xfrm>
            <a:off x="311700" y="1219200"/>
            <a:ext cx="7638767" cy="3921016"/>
          </a:xfrm>
        </p:spPr>
        <p:txBody>
          <a:bodyPr/>
          <a:lstStyle/>
          <a:p>
            <a:pPr marL="0" indent="0">
              <a:buNone/>
            </a:pPr>
            <a:r>
              <a:rPr lang="en-US" b="1" dirty="0"/>
              <a:t>We genuinely </a:t>
            </a:r>
            <a:r>
              <a:rPr lang="en-US" b="1" dirty="0">
                <a:solidFill>
                  <a:srgbClr val="C00000"/>
                </a:solidFill>
              </a:rPr>
              <a:t>expect</a:t>
            </a:r>
            <a:r>
              <a:rPr lang="en-US" b="1" dirty="0"/>
              <a:t> our diligent work to yield the best outcomes through the research agenda, by:</a:t>
            </a:r>
          </a:p>
          <a:p>
            <a:r>
              <a:rPr lang="en-US" sz="2000" dirty="0"/>
              <a:t>Maintaining a </a:t>
            </a:r>
            <a:r>
              <a:rPr lang="en-US" sz="2000" b="1" dirty="0">
                <a:solidFill>
                  <a:srgbClr val="1281D4"/>
                </a:solidFill>
              </a:rPr>
              <a:t>proactive</a:t>
            </a:r>
            <a:r>
              <a:rPr lang="en-US" sz="2000" dirty="0"/>
              <a:t> research agenda</a:t>
            </a:r>
          </a:p>
          <a:p>
            <a:r>
              <a:rPr lang="en-US" sz="2000" dirty="0"/>
              <a:t>Having the internal research office attain strength in descriptive and comparative, linear modeling, and </a:t>
            </a:r>
            <a:r>
              <a:rPr lang="en-US" sz="2000" b="1" dirty="0">
                <a:solidFill>
                  <a:srgbClr val="1281D4"/>
                </a:solidFill>
              </a:rPr>
              <a:t>rapid turnaround</a:t>
            </a:r>
            <a:r>
              <a:rPr lang="en-US" sz="2000" dirty="0"/>
              <a:t>;</a:t>
            </a:r>
          </a:p>
          <a:p>
            <a:r>
              <a:rPr lang="en-US" sz="2000" dirty="0"/>
              <a:t>Working with </a:t>
            </a:r>
            <a:r>
              <a:rPr lang="en-US" sz="2000" b="1" dirty="0">
                <a:solidFill>
                  <a:srgbClr val="1281D4"/>
                </a:solidFill>
              </a:rPr>
              <a:t>external groups </a:t>
            </a:r>
            <a:r>
              <a:rPr lang="en-US" sz="2000" dirty="0"/>
              <a:t>to have enhanced level of sophistication and qualitative/quantitative analysis;</a:t>
            </a:r>
          </a:p>
          <a:p>
            <a:r>
              <a:rPr lang="en-US" sz="2000" dirty="0"/>
              <a:t>Strengthening </a:t>
            </a:r>
            <a:r>
              <a:rPr lang="en-US" sz="2000" b="1" dirty="0">
                <a:solidFill>
                  <a:srgbClr val="1281D4"/>
                </a:solidFill>
              </a:rPr>
              <a:t>long-term</a:t>
            </a:r>
            <a:r>
              <a:rPr lang="en-US" sz="2000" dirty="0"/>
              <a:t> relationships and trust;</a:t>
            </a:r>
          </a:p>
          <a:p>
            <a:r>
              <a:rPr lang="en-US" sz="2000" dirty="0"/>
              <a:t>Turning research methods to </a:t>
            </a:r>
            <a:r>
              <a:rPr lang="en-US" sz="2000" b="1" dirty="0">
                <a:solidFill>
                  <a:srgbClr val="1281D4"/>
                </a:solidFill>
              </a:rPr>
              <a:t>state-wide metrics</a:t>
            </a:r>
            <a:r>
              <a:rPr lang="en-US" sz="2000" dirty="0"/>
              <a:t>, to establish a more efficient and matured system.</a:t>
            </a:r>
          </a:p>
        </p:txBody>
      </p:sp>
      <p:sp>
        <p:nvSpPr>
          <p:cNvPr id="4" name="Slide Number Placeholder 3">
            <a:extLst>
              <a:ext uri="{FF2B5EF4-FFF2-40B4-BE49-F238E27FC236}">
                <a16:creationId xmlns:a16="http://schemas.microsoft.com/office/drawing/2014/main" id="{0F7068D0-1839-408B-B6FD-4952773AD233}"/>
              </a:ext>
            </a:extLst>
          </p:cNvPr>
          <p:cNvSpPr>
            <a:spLocks noGrp="1"/>
          </p:cNvSpPr>
          <p:nvPr>
            <p:ph type="sldNum" idx="12"/>
          </p:nvPr>
        </p:nvSpPr>
        <p:spPr/>
        <p:txBody>
          <a:bodyPr/>
          <a:lstStyle/>
          <a:p>
            <a:fld id="{00000000-1234-1234-1234-123412341234}" type="slidenum">
              <a:rPr lang="en" kern="0">
                <a:solidFill>
                  <a:srgbClr val="78909C">
                    <a:lumMod val="50000"/>
                  </a:srgbClr>
                </a:solidFill>
                <a:latin typeface="Arial"/>
                <a:cs typeface="Arial"/>
                <a:sym typeface="Arial"/>
              </a:rPr>
              <a:pPr/>
              <a:t>34</a:t>
            </a:fld>
            <a:endParaRPr lang="en" kern="0" dirty="0">
              <a:solidFill>
                <a:srgbClr val="78909C">
                  <a:lumMod val="50000"/>
                </a:srgbClr>
              </a:solidFill>
              <a:latin typeface="Arial"/>
              <a:cs typeface="Arial"/>
              <a:sym typeface="Arial"/>
            </a:endParaRPr>
          </a:p>
        </p:txBody>
      </p:sp>
    </p:spTree>
    <p:extLst>
      <p:ext uri="{BB962C8B-B14F-4D97-AF65-F5344CB8AC3E}">
        <p14:creationId xmlns:p14="http://schemas.microsoft.com/office/powerpoint/2010/main" val="3375170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5410200"/>
          </a:xfrm>
        </p:spPr>
        <p:txBody>
          <a:bodyPr>
            <a:normAutofit/>
          </a:bodyPr>
          <a:lstStyle/>
          <a:p>
            <a:pPr algn="ctr"/>
            <a:r>
              <a:rPr lang="en-US" sz="4800" b="1" dirty="0"/>
              <a:t>Questions?</a:t>
            </a:r>
          </a:p>
        </p:txBody>
      </p:sp>
      <p:sp>
        <p:nvSpPr>
          <p:cNvPr id="7" name="Footer Placeholder 2"/>
          <p:cNvSpPr>
            <a:spLocks noGrp="1"/>
          </p:cNvSpPr>
          <p:nvPr>
            <p:ph type="ftr" sz="quarter" idx="11"/>
          </p:nvPr>
        </p:nvSpPr>
        <p:spPr>
          <a:xfrm>
            <a:off x="76200" y="6349854"/>
            <a:ext cx="5410200" cy="365125"/>
          </a:xfrm>
        </p:spPr>
        <p:txBody>
          <a:bodyPr/>
          <a:lstStyle/>
          <a:p>
            <a:pPr lvl="0">
              <a:defRPr/>
            </a:pPr>
            <a:r>
              <a:rPr lang="en-US" i="1" dirty="0">
                <a:solidFill>
                  <a:prstClr val="white"/>
                </a:solidFill>
              </a:rPr>
              <a:t>Research Agenda Progress | May 2018</a:t>
            </a:r>
            <a:endParaRPr lang="en-US" dirty="0">
              <a:solidFill>
                <a:prstClr val="white"/>
              </a:solidFill>
            </a:endParaRPr>
          </a:p>
        </p:txBody>
      </p:sp>
      <p:sp>
        <p:nvSpPr>
          <p:cNvPr id="6" name="Slide Number Placeholder 5">
            <a:extLst>
              <a:ext uri="{FF2B5EF4-FFF2-40B4-BE49-F238E27FC236}">
                <a16:creationId xmlns:a16="http://schemas.microsoft.com/office/drawing/2014/main" id="{DDD22FF0-D4D3-4031-935A-DA7E01A5BA2D}"/>
              </a:ext>
            </a:extLst>
          </p:cNvPr>
          <p:cNvSpPr>
            <a:spLocks noGrp="1"/>
          </p:cNvSpPr>
          <p:nvPr>
            <p:ph type="sldNum" sz="quarter" idx="12"/>
          </p:nvPr>
        </p:nvSpPr>
        <p:spPr/>
        <p:txBody>
          <a:bodyPr/>
          <a:lstStyle/>
          <a:p>
            <a:fld id="{461BB35B-4A28-45BF-BD78-385B0D89E1BC}" type="slidenum">
              <a:rPr lang="en-US" smtClean="0"/>
              <a:pPr/>
              <a:t>35</a:t>
            </a:fld>
            <a:endParaRPr lang="en-US"/>
          </a:p>
        </p:txBody>
      </p:sp>
      <p:sp>
        <p:nvSpPr>
          <p:cNvPr id="14" name="Slide Number Placeholder 4">
            <a:extLst>
              <a:ext uri="{FF2B5EF4-FFF2-40B4-BE49-F238E27FC236}">
                <a16:creationId xmlns:a16="http://schemas.microsoft.com/office/drawing/2014/main" id="{7868F05C-5702-4D60-B851-AF1C2F997025}"/>
              </a:ext>
            </a:extLst>
          </p:cNvPr>
          <p:cNvSpPr txBox="1">
            <a:spLocks/>
          </p:cNvSpPr>
          <p:nvPr/>
        </p:nvSpPr>
        <p:spPr>
          <a:xfrm>
            <a:off x="8515350" y="6356350"/>
            <a:ext cx="4762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85499-22F0-4E30-BA6A-ED84175C6FDF}" type="slidenum">
              <a:rPr lang="en-US" smtClean="0"/>
              <a:pPr/>
              <a:t>35</a:t>
            </a:fld>
            <a:endParaRPr lang="en-US" dirty="0"/>
          </a:p>
        </p:txBody>
      </p:sp>
    </p:spTree>
    <p:extLst>
      <p:ext uri="{BB962C8B-B14F-4D97-AF65-F5344CB8AC3E}">
        <p14:creationId xmlns:p14="http://schemas.microsoft.com/office/powerpoint/2010/main" val="1051860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Research Agenda Toolkit">
            <a:extLst>
              <a:ext uri="{FF2B5EF4-FFF2-40B4-BE49-F238E27FC236}">
                <a16:creationId xmlns:a16="http://schemas.microsoft.com/office/drawing/2014/main" id="{6D5F50B6-0656-4FDC-B982-F7554D4FAE2C}"/>
              </a:ext>
            </a:extLst>
          </p:cNvPr>
          <p:cNvSpPr>
            <a:spLocks noGrp="1"/>
          </p:cNvSpPr>
          <p:nvPr>
            <p:ph type="title"/>
          </p:nvPr>
        </p:nvSpPr>
        <p:spPr>
          <a:xfrm>
            <a:off x="304800" y="76200"/>
            <a:ext cx="8610600" cy="914400"/>
          </a:xfrm>
        </p:spPr>
        <p:txBody>
          <a:bodyPr/>
          <a:lstStyle/>
          <a:p>
            <a:r>
              <a:rPr lang="en-US" dirty="0"/>
              <a:t>Research Agenda Toolkit</a:t>
            </a:r>
          </a:p>
        </p:txBody>
      </p:sp>
      <p:pic>
        <p:nvPicPr>
          <p:cNvPr id="4" name="Picture 3" descr="A screenshot of a website post for Research Agenda Tool Kit&#10;&#10;">
            <a:extLst>
              <a:ext uri="{FF2B5EF4-FFF2-40B4-BE49-F238E27FC236}">
                <a16:creationId xmlns:a16="http://schemas.microsoft.com/office/drawing/2014/main" id="{029B43B6-5536-4C65-96ED-44AB2025C21E}"/>
              </a:ext>
            </a:extLst>
          </p:cNvPr>
          <p:cNvPicPr>
            <a:picLocks noChangeAspect="1"/>
          </p:cNvPicPr>
          <p:nvPr/>
        </p:nvPicPr>
        <p:blipFill>
          <a:blip r:embed="rId2"/>
          <a:stretch>
            <a:fillRect/>
          </a:stretch>
        </p:blipFill>
        <p:spPr>
          <a:xfrm>
            <a:off x="76200" y="838200"/>
            <a:ext cx="6400800" cy="5324559"/>
          </a:xfrm>
          <a:prstGeom prst="rect">
            <a:avLst/>
          </a:prstGeom>
        </p:spPr>
      </p:pic>
      <p:sp>
        <p:nvSpPr>
          <p:cNvPr id="7" name="Footer Placeholder 2" descr="Research and Agenda Progress May 2018"/>
          <p:cNvSpPr>
            <a:spLocks noGrp="1"/>
          </p:cNvSpPr>
          <p:nvPr>
            <p:ph type="ftr" sz="quarter" idx="11"/>
          </p:nvPr>
        </p:nvSpPr>
        <p:spPr>
          <a:xfrm>
            <a:off x="76200" y="6349854"/>
            <a:ext cx="5410200" cy="365125"/>
          </a:xfrm>
        </p:spPr>
        <p:txBody>
          <a:bodyPr/>
          <a:lstStyle/>
          <a:p>
            <a:pPr lvl="0">
              <a:defRPr/>
            </a:pPr>
            <a:r>
              <a:rPr lang="en-US" i="1" dirty="0">
                <a:solidFill>
                  <a:prstClr val="white"/>
                </a:solidFill>
              </a:rPr>
              <a:t>Research Agenda Progress | May 2018</a:t>
            </a:r>
            <a:endParaRPr lang="en-US" dirty="0">
              <a:solidFill>
                <a:prstClr val="white"/>
              </a:solidFill>
            </a:endParaRPr>
          </a:p>
        </p:txBody>
      </p:sp>
      <p:sp>
        <p:nvSpPr>
          <p:cNvPr id="2" name="Slide Number Placeholder 1" descr="Page 36">
            <a:extLst>
              <a:ext uri="{FF2B5EF4-FFF2-40B4-BE49-F238E27FC236}">
                <a16:creationId xmlns:a16="http://schemas.microsoft.com/office/drawing/2014/main" id="{0199A993-3448-41AF-AA1E-2B5523E3C352}"/>
              </a:ext>
            </a:extLst>
          </p:cNvPr>
          <p:cNvSpPr>
            <a:spLocks noGrp="1"/>
          </p:cNvSpPr>
          <p:nvPr>
            <p:ph type="sldNum" sz="quarter" idx="12"/>
          </p:nvPr>
        </p:nvSpPr>
        <p:spPr/>
        <p:txBody>
          <a:bodyPr/>
          <a:lstStyle/>
          <a:p>
            <a:fld id="{461BB35B-4A28-45BF-BD78-385B0D89E1BC}" type="slidenum">
              <a:rPr lang="en-US" smtClean="0"/>
              <a:pPr/>
              <a:t>36</a:t>
            </a:fld>
            <a:endParaRPr lang="en-US"/>
          </a:p>
        </p:txBody>
      </p:sp>
    </p:spTree>
    <p:extLst>
      <p:ext uri="{BB962C8B-B14F-4D97-AF65-F5344CB8AC3E}">
        <p14:creationId xmlns:p14="http://schemas.microsoft.com/office/powerpoint/2010/main" val="2167717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37AC-FAB1-44A2-AC03-05E234EB9147}"/>
              </a:ext>
            </a:extLst>
          </p:cNvPr>
          <p:cNvSpPr>
            <a:spLocks noGrp="1"/>
          </p:cNvSpPr>
          <p:nvPr>
            <p:ph type="title"/>
          </p:nvPr>
        </p:nvSpPr>
        <p:spPr>
          <a:xfrm>
            <a:off x="304800" y="56930"/>
            <a:ext cx="8610600" cy="914400"/>
          </a:xfrm>
        </p:spPr>
        <p:txBody>
          <a:bodyPr/>
          <a:lstStyle/>
          <a:p>
            <a:r>
              <a:rPr lang="en-US" dirty="0"/>
              <a:t>Research Agenda Toolkit</a:t>
            </a:r>
          </a:p>
        </p:txBody>
      </p:sp>
      <p:pic>
        <p:nvPicPr>
          <p:cNvPr id="6" name="Content Placeholder 5" descr="A screenshot of a website post for Research Agenda Tool Kit Overview&#10;">
            <a:extLst>
              <a:ext uri="{FF2B5EF4-FFF2-40B4-BE49-F238E27FC236}">
                <a16:creationId xmlns:a16="http://schemas.microsoft.com/office/drawing/2014/main" id="{B34FDD54-66E4-408B-A165-D96C4A749775}"/>
              </a:ext>
            </a:extLst>
          </p:cNvPr>
          <p:cNvPicPr>
            <a:picLocks noGrp="1" noChangeAspect="1"/>
          </p:cNvPicPr>
          <p:nvPr>
            <p:ph idx="1"/>
          </p:nvPr>
        </p:nvPicPr>
        <p:blipFill>
          <a:blip r:embed="rId2"/>
          <a:stretch>
            <a:fillRect/>
          </a:stretch>
        </p:blipFill>
        <p:spPr>
          <a:xfrm>
            <a:off x="457200" y="913129"/>
            <a:ext cx="5638800" cy="5305110"/>
          </a:xfrm>
          <a:prstGeom prst="rect">
            <a:avLst/>
          </a:prstGeom>
        </p:spPr>
      </p:pic>
      <p:sp>
        <p:nvSpPr>
          <p:cNvPr id="4" name="Footer Placeholder 3">
            <a:extLst>
              <a:ext uri="{FF2B5EF4-FFF2-40B4-BE49-F238E27FC236}">
                <a16:creationId xmlns:a16="http://schemas.microsoft.com/office/drawing/2014/main" id="{8E41F556-9F6D-41DB-BCBD-6B0241813EB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prstClr val="white"/>
                </a:solidFill>
              </a:rPr>
              <a:t>Research Agenda Progress  |  May 2018</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descr="Page 37">
            <a:extLst>
              <a:ext uri="{FF2B5EF4-FFF2-40B4-BE49-F238E27FC236}">
                <a16:creationId xmlns:a16="http://schemas.microsoft.com/office/drawing/2014/main" id="{A6407278-6F14-4314-9574-307483AA53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BB35B-4A28-45BF-BD78-385B0D89E1BC}"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5069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1B2613F-7A81-41FF-8303-8FE47EAD8BDD}"/>
              </a:ext>
            </a:extLst>
          </p:cNvPr>
          <p:cNvSpPr>
            <a:spLocks noGrp="1"/>
          </p:cNvSpPr>
          <p:nvPr>
            <p:ph type="title"/>
          </p:nvPr>
        </p:nvSpPr>
        <p:spPr>
          <a:xfrm>
            <a:off x="304800" y="56930"/>
            <a:ext cx="8610600" cy="914400"/>
          </a:xfrm>
        </p:spPr>
        <p:txBody>
          <a:bodyPr/>
          <a:lstStyle/>
          <a:p>
            <a:r>
              <a:rPr lang="en-US" dirty="0"/>
              <a:t>Research Agenda Toolkit</a:t>
            </a:r>
          </a:p>
        </p:txBody>
      </p:sp>
      <p:pic>
        <p:nvPicPr>
          <p:cNvPr id="6" name="Content Placeholder 5" descr="A screenshot of a website post for Research Agenda Tool Kit Creating a Research and Agenda&#10;">
            <a:extLst>
              <a:ext uri="{FF2B5EF4-FFF2-40B4-BE49-F238E27FC236}">
                <a16:creationId xmlns:a16="http://schemas.microsoft.com/office/drawing/2014/main" id="{2A104EF6-0D58-415F-9D1E-C7880485284E}"/>
              </a:ext>
            </a:extLst>
          </p:cNvPr>
          <p:cNvPicPr>
            <a:picLocks noGrp="1" noChangeAspect="1"/>
          </p:cNvPicPr>
          <p:nvPr>
            <p:ph idx="1"/>
          </p:nvPr>
        </p:nvPicPr>
        <p:blipFill>
          <a:blip r:embed="rId2"/>
          <a:stretch>
            <a:fillRect/>
          </a:stretch>
        </p:blipFill>
        <p:spPr>
          <a:xfrm>
            <a:off x="76200" y="801756"/>
            <a:ext cx="5791200" cy="5343457"/>
          </a:xfrm>
          <a:prstGeom prst="rect">
            <a:avLst/>
          </a:prstGeom>
        </p:spPr>
      </p:pic>
      <p:sp>
        <p:nvSpPr>
          <p:cNvPr id="4" name="Footer Placeholder 3" descr="Research Agenda Progress">
            <a:extLst>
              <a:ext uri="{FF2B5EF4-FFF2-40B4-BE49-F238E27FC236}">
                <a16:creationId xmlns:a16="http://schemas.microsoft.com/office/drawing/2014/main" id="{FD11E1E1-4FA4-4BA0-AEB6-FFDC1F9EEFB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prstClr val="white"/>
                </a:solidFill>
              </a:rPr>
              <a:t>Research Agenda Progress  |  May 2018</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4390B10-2D19-43A5-8195-3AE3312AFE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BB35B-4A28-45BF-BD78-385B0D89E1BC}"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1938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2B7A33-9850-47AB-80FA-BF5BF1498955}"/>
              </a:ext>
            </a:extLst>
          </p:cNvPr>
          <p:cNvSpPr>
            <a:spLocks noGrp="1"/>
          </p:cNvSpPr>
          <p:nvPr>
            <p:ph type="title"/>
          </p:nvPr>
        </p:nvSpPr>
        <p:spPr>
          <a:xfrm>
            <a:off x="304800" y="56930"/>
            <a:ext cx="8610600" cy="914400"/>
          </a:xfrm>
        </p:spPr>
        <p:txBody>
          <a:bodyPr/>
          <a:lstStyle/>
          <a:p>
            <a:r>
              <a:rPr lang="en-US" dirty="0"/>
              <a:t>Research Agenda Toolkit</a:t>
            </a:r>
          </a:p>
        </p:txBody>
      </p:sp>
      <p:pic>
        <p:nvPicPr>
          <p:cNvPr id="6" name="Content Placeholder 5" descr="A screenshot of a website post for Research Agenda Tool Kit Related Resources&#10;">
            <a:extLst>
              <a:ext uri="{FF2B5EF4-FFF2-40B4-BE49-F238E27FC236}">
                <a16:creationId xmlns:a16="http://schemas.microsoft.com/office/drawing/2014/main" id="{E648E380-1DF4-44FE-8EC3-36EAE30AFCFE}"/>
              </a:ext>
            </a:extLst>
          </p:cNvPr>
          <p:cNvPicPr>
            <a:picLocks noGrp="1" noChangeAspect="1"/>
          </p:cNvPicPr>
          <p:nvPr>
            <p:ph idx="1"/>
          </p:nvPr>
        </p:nvPicPr>
        <p:blipFill>
          <a:blip r:embed="rId2"/>
          <a:stretch>
            <a:fillRect/>
          </a:stretch>
        </p:blipFill>
        <p:spPr>
          <a:xfrm>
            <a:off x="86734" y="890986"/>
            <a:ext cx="6314066" cy="5254228"/>
          </a:xfrm>
          <a:prstGeom prst="rect">
            <a:avLst/>
          </a:prstGeom>
        </p:spPr>
      </p:pic>
      <p:sp>
        <p:nvSpPr>
          <p:cNvPr id="4" name="Footer Placeholder 3" descr="Research Agenda Progress">
            <a:extLst>
              <a:ext uri="{FF2B5EF4-FFF2-40B4-BE49-F238E27FC236}">
                <a16:creationId xmlns:a16="http://schemas.microsoft.com/office/drawing/2014/main" id="{23B50502-FCF1-4175-8486-685EE100ACF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prstClr val="white"/>
                </a:solidFill>
              </a:rPr>
              <a:t>Research Agenda Progress  |  May 2018</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DACEC8F-9A4D-4152-A7FA-8972EA9926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1BB35B-4A28-45BF-BD78-385B0D89E1BC}"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7392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077F-4DEA-485B-8B97-669F33073C2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7C15F5E-63AF-4D74-B08F-44FF9E02D6BB}"/>
              </a:ext>
            </a:extLst>
          </p:cNvPr>
          <p:cNvSpPr>
            <a:spLocks noGrp="1"/>
          </p:cNvSpPr>
          <p:nvPr>
            <p:ph idx="1"/>
          </p:nvPr>
        </p:nvSpPr>
        <p:spPr>
          <a:xfrm>
            <a:off x="304800" y="1371600"/>
            <a:ext cx="8610600" cy="4697413"/>
          </a:xfrm>
        </p:spPr>
        <p:txBody>
          <a:bodyPr>
            <a:normAutofit/>
          </a:bodyPr>
          <a:lstStyle/>
          <a:p>
            <a:r>
              <a:rPr lang="en-US" dirty="0"/>
              <a:t>FY15 SLDS Grants have a Data Use focus</a:t>
            </a:r>
          </a:p>
          <a:p>
            <a:pPr lvl="1"/>
            <a:r>
              <a:rPr lang="en-US" dirty="0"/>
              <a:t>Research &amp; Evaluation was one priority area funded under the FY15 grants</a:t>
            </a:r>
          </a:p>
          <a:p>
            <a:pPr lvl="1"/>
            <a:r>
              <a:rPr lang="en-US" dirty="0"/>
              <a:t>SST held workshops to support the development, implementation, and use of the Research Agendas beginning in the fall of 2015 for grantees and non-grantees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5FE567C5-8FE2-40E9-A5B9-FDAFCECBAB24}"/>
              </a:ext>
            </a:extLst>
          </p:cNvPr>
          <p:cNvSpPr>
            <a:spLocks noGrp="1"/>
          </p:cNvSpPr>
          <p:nvPr>
            <p:ph type="ftr" sz="quarter" idx="11"/>
          </p:nvPr>
        </p:nvSpPr>
        <p:spPr/>
        <p:txBody>
          <a:bodyPr/>
          <a:lstStyle/>
          <a:p>
            <a:pPr>
              <a:defRPr/>
            </a:pPr>
            <a:r>
              <a:rPr lang="en-US" i="1" dirty="0">
                <a:solidFill>
                  <a:prstClr val="white"/>
                </a:solidFill>
              </a:rPr>
              <a:t>Research Agenda Progress | May 2018</a:t>
            </a:r>
            <a:endParaRPr lang="en-US" dirty="0">
              <a:solidFill>
                <a:prstClr val="white"/>
              </a:solidFill>
            </a:endParaRPr>
          </a:p>
        </p:txBody>
      </p:sp>
      <p:sp>
        <p:nvSpPr>
          <p:cNvPr id="5" name="Slide Number Placeholder 4">
            <a:extLst>
              <a:ext uri="{FF2B5EF4-FFF2-40B4-BE49-F238E27FC236}">
                <a16:creationId xmlns:a16="http://schemas.microsoft.com/office/drawing/2014/main" id="{E1E3EADC-268F-40E7-AB63-04308C677A12}"/>
              </a:ext>
            </a:extLst>
          </p:cNvPr>
          <p:cNvSpPr>
            <a:spLocks noGrp="1"/>
          </p:cNvSpPr>
          <p:nvPr>
            <p:ph type="sldNum" sz="quarter" idx="12"/>
          </p:nvPr>
        </p:nvSpPr>
        <p:spPr/>
        <p:txBody>
          <a:bodyPr/>
          <a:lstStyle/>
          <a:p>
            <a:fld id="{461BB35B-4A28-45BF-BD78-385B0D89E1BC}" type="slidenum">
              <a:rPr lang="en-US" smtClean="0"/>
              <a:pPr/>
              <a:t>4</a:t>
            </a:fld>
            <a:endParaRPr lang="en-US"/>
          </a:p>
        </p:txBody>
      </p:sp>
    </p:spTree>
    <p:extLst>
      <p:ext uri="{BB962C8B-B14F-4D97-AF65-F5344CB8AC3E}">
        <p14:creationId xmlns:p14="http://schemas.microsoft.com/office/powerpoint/2010/main" val="3700974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5F50B6-0656-4FDC-B982-F7554D4FAE2C}"/>
              </a:ext>
            </a:extLst>
          </p:cNvPr>
          <p:cNvSpPr>
            <a:spLocks noGrp="1"/>
          </p:cNvSpPr>
          <p:nvPr>
            <p:ph type="title"/>
          </p:nvPr>
        </p:nvSpPr>
        <p:spPr/>
        <p:txBody>
          <a:bodyPr/>
          <a:lstStyle/>
          <a:p>
            <a:r>
              <a:rPr lang="en-US" dirty="0"/>
              <a:t>Additional Resources</a:t>
            </a:r>
          </a:p>
        </p:txBody>
      </p:sp>
      <p:sp>
        <p:nvSpPr>
          <p:cNvPr id="7" name="Content Placeholder 2"/>
          <p:cNvSpPr>
            <a:spLocks noGrp="1"/>
          </p:cNvSpPr>
          <p:nvPr>
            <p:ph idx="1"/>
          </p:nvPr>
        </p:nvSpPr>
        <p:spPr>
          <a:xfrm>
            <a:off x="152400" y="1143000"/>
            <a:ext cx="8229600" cy="5105400"/>
          </a:xfrm>
        </p:spPr>
        <p:txBody>
          <a:bodyPr>
            <a:noAutofit/>
          </a:bodyPr>
          <a:lstStyle/>
          <a:p>
            <a:pPr marL="0" indent="0">
              <a:spcBef>
                <a:spcPts val="0"/>
              </a:spcBef>
              <a:buNone/>
            </a:pPr>
            <a:r>
              <a:rPr lang="en-US" sz="1600" b="1" dirty="0"/>
              <a:t>State Resources</a:t>
            </a:r>
          </a:p>
          <a:p>
            <a:pPr marL="0" indent="0">
              <a:spcBef>
                <a:spcPts val="0"/>
              </a:spcBef>
              <a:buNone/>
            </a:pPr>
            <a:r>
              <a:rPr lang="en-US" sz="1600" b="1" dirty="0"/>
              <a:t> </a:t>
            </a:r>
          </a:p>
          <a:p>
            <a:pPr marL="0" indent="0">
              <a:spcBef>
                <a:spcPts val="0"/>
              </a:spcBef>
              <a:buNone/>
            </a:pPr>
            <a:r>
              <a:rPr lang="en-US" sz="1600" b="1" dirty="0"/>
              <a:t> </a:t>
            </a:r>
          </a:p>
          <a:p>
            <a:pPr marL="0" marR="0" indent="0">
              <a:spcBef>
                <a:spcPts val="600"/>
              </a:spcBef>
              <a:spcAft>
                <a:spcPts val="0"/>
              </a:spcAft>
              <a:buNone/>
            </a:pPr>
            <a:endParaRPr lang="en-US" sz="1400" b="1" dirty="0">
              <a:solidFill>
                <a:schemeClr val="tx1">
                  <a:lumMod val="95000"/>
                  <a:lumOff val="5000"/>
                </a:schemeClr>
              </a:solidFill>
              <a:ea typeface="Calibri"/>
              <a:cs typeface="Calibri"/>
            </a:endParaRPr>
          </a:p>
          <a:p>
            <a:pPr marL="0" marR="0" indent="0">
              <a:spcBef>
                <a:spcPts val="600"/>
              </a:spcBef>
              <a:spcAft>
                <a:spcPts val="0"/>
              </a:spcAft>
              <a:buNone/>
            </a:pPr>
            <a:r>
              <a:rPr lang="en-US" sz="1600" b="1" dirty="0">
                <a:solidFill>
                  <a:schemeClr val="tx1">
                    <a:lumMod val="95000"/>
                    <a:lumOff val="5000"/>
                  </a:schemeClr>
                </a:solidFill>
                <a:ea typeface="Calibri"/>
                <a:cs typeface="Calibri"/>
              </a:rPr>
              <a:t>Other resources of interest</a:t>
            </a:r>
          </a:p>
          <a:p>
            <a:pPr lvl="0"/>
            <a:r>
              <a:rPr lang="en-US" sz="1400" dirty="0"/>
              <a:t>NCES Forum - </a:t>
            </a:r>
            <a:r>
              <a:rPr lang="en-US" sz="1400" i="1" dirty="0"/>
              <a:t>Research Access to Data – SEA Perspective </a:t>
            </a:r>
            <a:r>
              <a:rPr lang="en-US" sz="1400" u="sng" dirty="0">
                <a:hlinkClick r:id="rId2"/>
              </a:rPr>
              <a:t>https://nces.ed.gov/forum/pub_2012809.asp</a:t>
            </a:r>
            <a:r>
              <a:rPr lang="en-US" sz="1400" dirty="0"/>
              <a:t>  and One-Pager </a:t>
            </a:r>
          </a:p>
          <a:p>
            <a:pPr lvl="0"/>
            <a:r>
              <a:rPr lang="en-US" sz="1400" dirty="0"/>
              <a:t>NCES Forum - </a:t>
            </a:r>
            <a:r>
              <a:rPr lang="en-US" sz="1400" i="1" dirty="0"/>
              <a:t>Researcher Access to Data – LEA Perspective </a:t>
            </a:r>
            <a:r>
              <a:rPr lang="en-US" sz="1400" u="sng" dirty="0">
                <a:hlinkClick r:id="rId3"/>
              </a:rPr>
              <a:t>https://nces.ed.gov/forum/pub_2014801.asp</a:t>
            </a:r>
            <a:r>
              <a:rPr lang="en-US" sz="1400" dirty="0"/>
              <a:t> and One-Pager</a:t>
            </a:r>
          </a:p>
          <a:p>
            <a:pPr lvl="0"/>
            <a:r>
              <a:rPr lang="en-US" sz="1400" dirty="0"/>
              <a:t>SLDS – Research Toolkits </a:t>
            </a:r>
            <a:r>
              <a:rPr lang="en-US" sz="1400" u="sng" dirty="0">
                <a:hlinkClick r:id="rId4"/>
              </a:rPr>
              <a:t>https://slds.grads360.org/#program/research-toolkits</a:t>
            </a:r>
            <a:r>
              <a:rPr lang="en-US" sz="1400" u="sng" dirty="0"/>
              <a:t> </a:t>
            </a:r>
          </a:p>
          <a:p>
            <a:pPr lvl="0"/>
            <a:r>
              <a:rPr lang="en-US" sz="1400" dirty="0"/>
              <a:t>CEDS - </a:t>
            </a:r>
            <a:r>
              <a:rPr lang="en-US" sz="1400" u="sng" dirty="0">
                <a:hlinkClick r:id="rId5"/>
              </a:rPr>
              <a:t>https://ceds.ed.gov/Researchers.aspx</a:t>
            </a:r>
            <a:r>
              <a:rPr lang="en-US" sz="1400" dirty="0"/>
              <a:t> </a:t>
            </a:r>
          </a:p>
          <a:p>
            <a:pPr marL="0" indent="0">
              <a:spcBef>
                <a:spcPts val="1200"/>
              </a:spcBef>
              <a:buNone/>
            </a:pPr>
            <a:r>
              <a:rPr lang="en-US" sz="1600" b="1" dirty="0">
                <a:solidFill>
                  <a:schemeClr val="tx1">
                    <a:lumMod val="95000"/>
                    <a:lumOff val="5000"/>
                  </a:schemeClr>
                </a:solidFill>
                <a:ea typeface="Calibri"/>
                <a:cs typeface="Calibri"/>
              </a:rPr>
              <a:t>Helpful links</a:t>
            </a:r>
          </a:p>
          <a:p>
            <a:pPr marL="285750" indent="-285750">
              <a:spcBef>
                <a:spcPts val="0"/>
              </a:spcBef>
              <a:buFont typeface="Arial" panose="020B0604020202020204" pitchFamily="34" charset="0"/>
              <a:buChar char="•"/>
            </a:pPr>
            <a:r>
              <a:rPr lang="en-US" sz="1400" b="0" dirty="0">
                <a:solidFill>
                  <a:schemeClr val="tx1">
                    <a:lumMod val="95000"/>
                    <a:lumOff val="5000"/>
                  </a:schemeClr>
                </a:solidFill>
                <a:ea typeface="Calibri"/>
                <a:cs typeface="Calibri"/>
              </a:rPr>
              <a:t>SLDS SST Points of Contact  </a:t>
            </a:r>
            <a:r>
              <a:rPr lang="en-US" sz="1400" b="0" dirty="0">
                <a:solidFill>
                  <a:schemeClr val="tx1">
                    <a:lumMod val="95000"/>
                    <a:lumOff val="5000"/>
                  </a:schemeClr>
                </a:solidFill>
                <a:ea typeface="Calibri"/>
                <a:cs typeface="Calibri"/>
                <a:hlinkClick r:id="rId6"/>
              </a:rPr>
              <a:t>https://slds.grads360.org/#communities/pdc/documents/14522</a:t>
            </a:r>
            <a:endParaRPr lang="en-US" sz="1400" b="0" dirty="0">
              <a:solidFill>
                <a:schemeClr val="tx1">
                  <a:lumMod val="95000"/>
                  <a:lumOff val="5000"/>
                </a:schemeClr>
              </a:solidFill>
              <a:ea typeface="Calibri"/>
              <a:cs typeface="Calibri"/>
            </a:endParaRPr>
          </a:p>
          <a:p>
            <a:pPr marL="285750" indent="-285750">
              <a:spcBef>
                <a:spcPts val="600"/>
              </a:spcBef>
              <a:buFont typeface="Arial" panose="020B0604020202020204" pitchFamily="34" charset="0"/>
              <a:buChar char="•"/>
            </a:pPr>
            <a:r>
              <a:rPr lang="en-US" sz="1400" b="0" dirty="0">
                <a:solidFill>
                  <a:schemeClr val="tx1">
                    <a:lumMod val="85000"/>
                    <a:lumOff val="15000"/>
                  </a:schemeClr>
                </a:solidFill>
                <a:ea typeface="Calibri"/>
                <a:cs typeface="Gill Sans MT"/>
              </a:rPr>
              <a:t>SST general help email: </a:t>
            </a:r>
            <a:r>
              <a:rPr lang="en-US" sz="1400" b="0" dirty="0">
                <a:solidFill>
                  <a:schemeClr val="tx1">
                    <a:lumMod val="85000"/>
                    <a:lumOff val="15000"/>
                  </a:schemeClr>
                </a:solidFill>
                <a:ea typeface="Calibri"/>
                <a:cs typeface="Gill Sans MT"/>
                <a:hlinkClick r:id="rId7"/>
              </a:rPr>
              <a:t>support@sst-slds.org</a:t>
            </a:r>
            <a:r>
              <a:rPr lang="en-US" sz="1400" b="0" dirty="0">
                <a:solidFill>
                  <a:schemeClr val="tx1">
                    <a:lumMod val="85000"/>
                    <a:lumOff val="15000"/>
                  </a:schemeClr>
                </a:solidFill>
                <a:ea typeface="Calibri"/>
                <a:cs typeface="Gill Sans MT"/>
              </a:rPr>
              <a:t>  </a:t>
            </a:r>
            <a:endParaRPr lang="en-US" sz="1400" dirty="0">
              <a:solidFill>
                <a:schemeClr val="tx1">
                  <a:lumMod val="85000"/>
                  <a:lumOff val="15000"/>
                </a:schemeClr>
              </a:solidFill>
              <a:ea typeface="Calibri"/>
              <a:cs typeface="Gill Sans MT"/>
            </a:endParaRPr>
          </a:p>
          <a:p>
            <a:pPr marL="285750" indent="-285750">
              <a:spcBef>
                <a:spcPts val="600"/>
              </a:spcBef>
              <a:buFont typeface="Arial" panose="020B0604020202020204" pitchFamily="34" charset="0"/>
              <a:buChar char="•"/>
            </a:pPr>
            <a:r>
              <a:rPr lang="en-US" sz="1400" b="0" dirty="0">
                <a:solidFill>
                  <a:schemeClr val="tx1">
                    <a:lumMod val="85000"/>
                    <a:lumOff val="15000"/>
                  </a:schemeClr>
                </a:solidFill>
                <a:ea typeface="Calibri"/>
                <a:cs typeface="Gill Sans MT"/>
              </a:rPr>
              <a:t>SLDS GRADS360° website: </a:t>
            </a:r>
            <a:r>
              <a:rPr lang="en-US" sz="1400" b="0" dirty="0">
                <a:ea typeface="Calibri"/>
                <a:cs typeface="Gill Sans MT"/>
                <a:hlinkClick r:id="rId8"/>
              </a:rPr>
              <a:t>http://slds.grads360.org</a:t>
            </a:r>
            <a:r>
              <a:rPr lang="en-US" sz="1400" b="0" dirty="0">
                <a:ea typeface="Calibri"/>
                <a:cs typeface="Gill Sans MT"/>
              </a:rPr>
              <a:t>   </a:t>
            </a:r>
          </a:p>
          <a:p>
            <a:pPr marL="0" indent="0">
              <a:spcBef>
                <a:spcPts val="0"/>
              </a:spcBef>
              <a:buNone/>
            </a:pPr>
            <a:endParaRPr lang="en-US" sz="1600" b="0" dirty="0">
              <a:solidFill>
                <a:schemeClr val="tx1">
                  <a:lumMod val="95000"/>
                  <a:lumOff val="5000"/>
                </a:schemeClr>
              </a:solidFill>
              <a:ea typeface="Calibri"/>
              <a:cs typeface="Calibri"/>
            </a:endParaRPr>
          </a:p>
        </p:txBody>
      </p:sp>
      <p:sp>
        <p:nvSpPr>
          <p:cNvPr id="8" name="Footer Placeholder 2"/>
          <p:cNvSpPr>
            <a:spLocks noGrp="1"/>
          </p:cNvSpPr>
          <p:nvPr>
            <p:ph type="ftr" sz="quarter" idx="11"/>
          </p:nvPr>
        </p:nvSpPr>
        <p:spPr>
          <a:xfrm>
            <a:off x="76200" y="6349854"/>
            <a:ext cx="5410200" cy="365125"/>
          </a:xfrm>
        </p:spPr>
        <p:txBody>
          <a:bodyPr/>
          <a:lstStyle/>
          <a:p>
            <a:pPr lvl="0">
              <a:defRPr/>
            </a:pPr>
            <a:r>
              <a:rPr lang="en-US" i="1" dirty="0">
                <a:solidFill>
                  <a:prstClr val="white"/>
                </a:solidFill>
              </a:rPr>
              <a:t>Research Agenda Progress | May 2018</a:t>
            </a:r>
            <a:endParaRPr lang="en-US" dirty="0">
              <a:solidFill>
                <a:prstClr val="white"/>
              </a:solidFill>
            </a:endParaRPr>
          </a:p>
        </p:txBody>
      </p:sp>
      <p:sp>
        <p:nvSpPr>
          <p:cNvPr id="2" name="Slide Number Placeholder 1">
            <a:extLst>
              <a:ext uri="{FF2B5EF4-FFF2-40B4-BE49-F238E27FC236}">
                <a16:creationId xmlns:a16="http://schemas.microsoft.com/office/drawing/2014/main" id="{0199A993-3448-41AF-AA1E-2B5523E3C352}"/>
              </a:ext>
            </a:extLst>
          </p:cNvPr>
          <p:cNvSpPr>
            <a:spLocks noGrp="1"/>
          </p:cNvSpPr>
          <p:nvPr>
            <p:ph type="sldNum" sz="quarter" idx="12"/>
          </p:nvPr>
        </p:nvSpPr>
        <p:spPr/>
        <p:txBody>
          <a:bodyPr/>
          <a:lstStyle/>
          <a:p>
            <a:fld id="{461BB35B-4A28-45BF-BD78-385B0D89E1BC}" type="slidenum">
              <a:rPr lang="en-US" smtClean="0"/>
              <a:pPr/>
              <a:t>40</a:t>
            </a:fld>
            <a:endParaRPr lang="en-US"/>
          </a:p>
        </p:txBody>
      </p:sp>
    </p:spTree>
    <p:extLst>
      <p:ext uri="{BB962C8B-B14F-4D97-AF65-F5344CB8AC3E}">
        <p14:creationId xmlns:p14="http://schemas.microsoft.com/office/powerpoint/2010/main" val="788866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5F50B6-0656-4FDC-B982-F7554D4FAE2C}"/>
              </a:ext>
            </a:extLst>
          </p:cNvPr>
          <p:cNvSpPr>
            <a:spLocks noGrp="1"/>
          </p:cNvSpPr>
          <p:nvPr>
            <p:ph type="title"/>
          </p:nvPr>
        </p:nvSpPr>
        <p:spPr/>
        <p:txBody>
          <a:bodyPr/>
          <a:lstStyle/>
          <a:p>
            <a:r>
              <a:rPr lang="en-US" dirty="0"/>
              <a:t>Contacts </a:t>
            </a:r>
          </a:p>
        </p:txBody>
      </p:sp>
      <p:sp>
        <p:nvSpPr>
          <p:cNvPr id="3" name="Content Placeholder 2"/>
          <p:cNvSpPr>
            <a:spLocks noGrp="1"/>
          </p:cNvSpPr>
          <p:nvPr>
            <p:ph idx="1"/>
          </p:nvPr>
        </p:nvSpPr>
        <p:spPr>
          <a:xfrm>
            <a:off x="304800" y="1371600"/>
            <a:ext cx="8610600" cy="4876800"/>
          </a:xfrm>
        </p:spPr>
        <p:txBody>
          <a:bodyPr>
            <a:normAutofit/>
          </a:bodyPr>
          <a:lstStyle/>
          <a:p>
            <a:pPr marL="342900" lvl="1" indent="-342900">
              <a:lnSpc>
                <a:spcPct val="120000"/>
              </a:lnSpc>
              <a:spcBef>
                <a:spcPts val="600"/>
              </a:spcBef>
              <a:buClr>
                <a:srgbClr val="45496B"/>
              </a:buClr>
              <a:buFont typeface="Arial" panose="020B0604020202020204" pitchFamily="34" charset="0"/>
              <a:buChar char="•"/>
              <a:defRPr/>
            </a:pPr>
            <a:r>
              <a:rPr lang="en-US" sz="2400" dirty="0"/>
              <a:t>Kathy Gosa – SLDS State Support Team</a:t>
            </a:r>
          </a:p>
          <a:p>
            <a:pPr marL="400050" lvl="2" indent="0">
              <a:lnSpc>
                <a:spcPct val="120000"/>
              </a:lnSpc>
              <a:spcBef>
                <a:spcPts val="0"/>
              </a:spcBef>
              <a:buClr>
                <a:srgbClr val="45496B"/>
              </a:buClr>
              <a:buNone/>
              <a:defRPr/>
            </a:pPr>
            <a:r>
              <a:rPr lang="en-US" dirty="0">
                <a:solidFill>
                  <a:srgbClr val="45496B"/>
                </a:solidFill>
                <a:latin typeface="Gill Sans MT" pitchFamily="34" charset="0"/>
                <a:hlinkClick r:id="rId2"/>
              </a:rPr>
              <a:t>Kathy.Gosa@sst-slds.org</a:t>
            </a:r>
            <a:endParaRPr lang="en-US" dirty="0">
              <a:solidFill>
                <a:srgbClr val="45496B"/>
              </a:solidFill>
              <a:latin typeface="Gill Sans MT" pitchFamily="34" charset="0"/>
            </a:endParaRPr>
          </a:p>
          <a:p>
            <a:pPr marL="342900" lvl="1" indent="-342900">
              <a:lnSpc>
                <a:spcPct val="120000"/>
              </a:lnSpc>
              <a:spcBef>
                <a:spcPts val="0"/>
              </a:spcBef>
              <a:buClr>
                <a:srgbClr val="45496B"/>
              </a:buClr>
              <a:buFont typeface="Arial" panose="020B0604020202020204" pitchFamily="34" charset="0"/>
              <a:buChar char="•"/>
              <a:defRPr/>
            </a:pPr>
            <a:r>
              <a:rPr lang="en-US" sz="2400" dirty="0"/>
              <a:t>Carla Howe – SLDS State Support Team</a:t>
            </a:r>
          </a:p>
          <a:p>
            <a:pPr marL="400050" lvl="2" indent="0">
              <a:lnSpc>
                <a:spcPct val="120000"/>
              </a:lnSpc>
              <a:spcBef>
                <a:spcPts val="0"/>
              </a:spcBef>
              <a:buClr>
                <a:srgbClr val="45496B"/>
              </a:buClr>
              <a:buNone/>
              <a:defRPr/>
            </a:pPr>
            <a:r>
              <a:rPr lang="en-US" dirty="0">
                <a:solidFill>
                  <a:srgbClr val="45496B"/>
                </a:solidFill>
                <a:latin typeface="Gill Sans MT" pitchFamily="34" charset="0"/>
                <a:hlinkClick r:id="rId3"/>
              </a:rPr>
              <a:t>Carla.Howe@sst-slds.org</a:t>
            </a:r>
            <a:endParaRPr lang="en-US" dirty="0">
              <a:solidFill>
                <a:srgbClr val="45496B"/>
              </a:solidFill>
              <a:latin typeface="Gill Sans MT" pitchFamily="34" charset="0"/>
            </a:endParaRPr>
          </a:p>
          <a:p>
            <a:pPr marL="342900" lvl="1" indent="-342900">
              <a:lnSpc>
                <a:spcPct val="120000"/>
              </a:lnSpc>
              <a:spcBef>
                <a:spcPts val="0"/>
              </a:spcBef>
              <a:buClr>
                <a:srgbClr val="45496B"/>
              </a:buClr>
              <a:buFont typeface="Arial" panose="020B0604020202020204" pitchFamily="34" charset="0"/>
              <a:buChar char="•"/>
              <a:defRPr/>
            </a:pPr>
            <a:r>
              <a:rPr lang="en-US" sz="2400" dirty="0"/>
              <a:t>Brett Carter – Montana Office of Public Instruction</a:t>
            </a:r>
          </a:p>
          <a:p>
            <a:pPr marL="400050" lvl="2" indent="0">
              <a:lnSpc>
                <a:spcPct val="120000"/>
              </a:lnSpc>
              <a:spcBef>
                <a:spcPts val="0"/>
              </a:spcBef>
              <a:buClr>
                <a:srgbClr val="45496B"/>
              </a:buClr>
              <a:buNone/>
              <a:defRPr/>
            </a:pPr>
            <a:r>
              <a:rPr lang="nn-NO" dirty="0">
                <a:solidFill>
                  <a:srgbClr val="45496B"/>
                </a:solidFill>
                <a:latin typeface="Gill Sans MT" pitchFamily="34" charset="0"/>
                <a:hlinkClick r:id="rId4"/>
              </a:rPr>
              <a:t>BCarter2@mt.gov</a:t>
            </a:r>
            <a:r>
              <a:rPr lang="nn-NO" dirty="0">
                <a:solidFill>
                  <a:srgbClr val="45496B"/>
                </a:solidFill>
                <a:latin typeface="Gill Sans MT" pitchFamily="34" charset="0"/>
              </a:rPr>
              <a:t> </a:t>
            </a:r>
            <a:endParaRPr lang="en-US" dirty="0">
              <a:solidFill>
                <a:srgbClr val="45496B"/>
              </a:solidFill>
              <a:latin typeface="Gill Sans MT" pitchFamily="34" charset="0"/>
            </a:endParaRPr>
          </a:p>
          <a:p>
            <a:pPr marL="342900" lvl="1" indent="-342900">
              <a:lnSpc>
                <a:spcPct val="120000"/>
              </a:lnSpc>
              <a:spcBef>
                <a:spcPts val="0"/>
              </a:spcBef>
              <a:buClr>
                <a:srgbClr val="45496B"/>
              </a:buClr>
              <a:buFont typeface="Arial" panose="020B0604020202020204" pitchFamily="34" charset="0"/>
              <a:buChar char="•"/>
              <a:defRPr/>
            </a:pPr>
            <a:r>
              <a:rPr lang="en-US" sz="2400" dirty="0"/>
              <a:t>Yan Li – Mississippi Department of Education       </a:t>
            </a:r>
            <a:r>
              <a:rPr lang="it-IT" sz="2400" dirty="0">
                <a:hlinkClick r:id="rId5"/>
              </a:rPr>
              <a:t>YLi@mdek12.org</a:t>
            </a:r>
            <a:r>
              <a:rPr lang="it-IT" sz="2400" dirty="0"/>
              <a:t> </a:t>
            </a:r>
            <a:endParaRPr lang="en-US" sz="2400" dirty="0"/>
          </a:p>
        </p:txBody>
      </p:sp>
      <p:sp>
        <p:nvSpPr>
          <p:cNvPr id="7" name="Footer Placeholder 2"/>
          <p:cNvSpPr>
            <a:spLocks noGrp="1"/>
          </p:cNvSpPr>
          <p:nvPr>
            <p:ph type="ftr" sz="quarter" idx="11"/>
          </p:nvPr>
        </p:nvSpPr>
        <p:spPr>
          <a:xfrm>
            <a:off x="76200" y="6349854"/>
            <a:ext cx="5410200" cy="365125"/>
          </a:xfrm>
        </p:spPr>
        <p:txBody>
          <a:bodyPr/>
          <a:lstStyle/>
          <a:p>
            <a:pPr lvl="0">
              <a:defRPr/>
            </a:pPr>
            <a:r>
              <a:rPr lang="en-US" i="1" dirty="0">
                <a:solidFill>
                  <a:prstClr val="white"/>
                </a:solidFill>
              </a:rPr>
              <a:t>Research Agenda Progress | May 2018</a:t>
            </a:r>
            <a:endParaRPr lang="en-US" dirty="0">
              <a:solidFill>
                <a:prstClr val="white"/>
              </a:solidFill>
            </a:endParaRPr>
          </a:p>
        </p:txBody>
      </p:sp>
      <p:sp>
        <p:nvSpPr>
          <p:cNvPr id="2" name="Slide Number Placeholder 1">
            <a:extLst>
              <a:ext uri="{FF2B5EF4-FFF2-40B4-BE49-F238E27FC236}">
                <a16:creationId xmlns:a16="http://schemas.microsoft.com/office/drawing/2014/main" id="{0199A993-3448-41AF-AA1E-2B5523E3C352}"/>
              </a:ext>
            </a:extLst>
          </p:cNvPr>
          <p:cNvSpPr>
            <a:spLocks noGrp="1"/>
          </p:cNvSpPr>
          <p:nvPr>
            <p:ph type="sldNum" sz="quarter" idx="12"/>
          </p:nvPr>
        </p:nvSpPr>
        <p:spPr/>
        <p:txBody>
          <a:bodyPr/>
          <a:lstStyle/>
          <a:p>
            <a:fld id="{461BB35B-4A28-45BF-BD78-385B0D89E1BC}" type="slidenum">
              <a:rPr lang="en-US" smtClean="0"/>
              <a:pPr/>
              <a:t>41</a:t>
            </a:fld>
            <a:endParaRPr lang="en-US"/>
          </a:p>
        </p:txBody>
      </p:sp>
    </p:spTree>
    <p:extLst>
      <p:ext uri="{BB962C8B-B14F-4D97-AF65-F5344CB8AC3E}">
        <p14:creationId xmlns:p14="http://schemas.microsoft.com/office/powerpoint/2010/main" val="2615516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5410200"/>
          </a:xfrm>
        </p:spPr>
        <p:txBody>
          <a:bodyPr>
            <a:normAutofit/>
          </a:bodyPr>
          <a:lstStyle/>
          <a:p>
            <a:pPr algn="ctr"/>
            <a:r>
              <a:rPr lang="en-US" sz="4800" b="1" dirty="0"/>
              <a:t>Thank You!</a:t>
            </a:r>
          </a:p>
        </p:txBody>
      </p:sp>
      <p:sp>
        <p:nvSpPr>
          <p:cNvPr id="3" name="Footer Placeholder 2"/>
          <p:cNvSpPr>
            <a:spLocks noGrp="1"/>
          </p:cNvSpPr>
          <p:nvPr>
            <p:ph type="ftr" sz="quarter" idx="11"/>
          </p:nvPr>
        </p:nvSpPr>
        <p:spPr>
          <a:xfrm>
            <a:off x="76200" y="6349854"/>
            <a:ext cx="5410200" cy="365125"/>
          </a:xfrm>
        </p:spPr>
        <p:txBody>
          <a:bodyPr/>
          <a:lstStyle/>
          <a:p>
            <a:pPr lvl="0">
              <a:defRPr/>
            </a:pPr>
            <a:r>
              <a:rPr lang="en-US" i="1" dirty="0">
                <a:solidFill>
                  <a:prstClr val="white"/>
                </a:solidFill>
              </a:rPr>
              <a:t>Research Agenda Progress | May 2018</a:t>
            </a:r>
            <a:endParaRPr lang="en-US" dirty="0">
              <a:solidFill>
                <a:prstClr val="white"/>
              </a:solidFill>
            </a:endParaRPr>
          </a:p>
        </p:txBody>
      </p:sp>
      <p:sp>
        <p:nvSpPr>
          <p:cNvPr id="6" name="Slide Number Placeholder 5">
            <a:extLst>
              <a:ext uri="{FF2B5EF4-FFF2-40B4-BE49-F238E27FC236}">
                <a16:creationId xmlns:a16="http://schemas.microsoft.com/office/drawing/2014/main" id="{DDD22FF0-D4D3-4031-935A-DA7E01A5BA2D}"/>
              </a:ext>
            </a:extLst>
          </p:cNvPr>
          <p:cNvSpPr>
            <a:spLocks noGrp="1"/>
          </p:cNvSpPr>
          <p:nvPr>
            <p:ph type="sldNum" sz="quarter" idx="12"/>
          </p:nvPr>
        </p:nvSpPr>
        <p:spPr/>
        <p:txBody>
          <a:bodyPr/>
          <a:lstStyle/>
          <a:p>
            <a:fld id="{461BB35B-4A28-45BF-BD78-385B0D89E1BC}" type="slidenum">
              <a:rPr lang="en-US" smtClean="0"/>
              <a:pPr/>
              <a:t>42</a:t>
            </a:fld>
            <a:endParaRPr lang="en-US"/>
          </a:p>
        </p:txBody>
      </p:sp>
      <p:sp>
        <p:nvSpPr>
          <p:cNvPr id="14" name="Slide Number Placeholder 4">
            <a:extLst>
              <a:ext uri="{FF2B5EF4-FFF2-40B4-BE49-F238E27FC236}">
                <a16:creationId xmlns:a16="http://schemas.microsoft.com/office/drawing/2014/main" id="{7868F05C-5702-4D60-B851-AF1C2F997025}"/>
              </a:ext>
            </a:extLst>
          </p:cNvPr>
          <p:cNvSpPr txBox="1">
            <a:spLocks/>
          </p:cNvSpPr>
          <p:nvPr/>
        </p:nvSpPr>
        <p:spPr>
          <a:xfrm>
            <a:off x="8515350" y="6356350"/>
            <a:ext cx="4762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85499-22F0-4E30-BA6A-ED84175C6FDF}" type="slidenum">
              <a:rPr lang="en-US" smtClean="0"/>
              <a:pPr/>
              <a:t>42</a:t>
            </a:fld>
            <a:endParaRPr lang="en-US" dirty="0"/>
          </a:p>
        </p:txBody>
      </p:sp>
    </p:spTree>
    <p:extLst>
      <p:ext uri="{BB962C8B-B14F-4D97-AF65-F5344CB8AC3E}">
        <p14:creationId xmlns:p14="http://schemas.microsoft.com/office/powerpoint/2010/main" val="278802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C58D-080D-4FB7-8C3F-D48E7527C376}"/>
              </a:ext>
            </a:extLst>
          </p:cNvPr>
          <p:cNvSpPr>
            <a:spLocks noGrp="1"/>
          </p:cNvSpPr>
          <p:nvPr>
            <p:ph type="title"/>
          </p:nvPr>
        </p:nvSpPr>
        <p:spPr/>
        <p:txBody>
          <a:bodyPr>
            <a:normAutofit/>
          </a:bodyPr>
          <a:lstStyle/>
          <a:p>
            <a:r>
              <a:rPr lang="en-US" dirty="0"/>
              <a:t>State Panel</a:t>
            </a:r>
          </a:p>
        </p:txBody>
      </p:sp>
      <p:sp>
        <p:nvSpPr>
          <p:cNvPr id="3" name="Content Placeholder 2">
            <a:extLst>
              <a:ext uri="{FF2B5EF4-FFF2-40B4-BE49-F238E27FC236}">
                <a16:creationId xmlns:a16="http://schemas.microsoft.com/office/drawing/2014/main" id="{E48F59B2-22D3-43D8-9ED9-372486AB22C2}"/>
              </a:ext>
            </a:extLst>
          </p:cNvPr>
          <p:cNvSpPr>
            <a:spLocks noGrp="1"/>
          </p:cNvSpPr>
          <p:nvPr>
            <p:ph idx="1"/>
          </p:nvPr>
        </p:nvSpPr>
        <p:spPr>
          <a:xfrm>
            <a:off x="228600" y="1371600"/>
            <a:ext cx="8686800" cy="4697413"/>
          </a:xfrm>
        </p:spPr>
        <p:txBody>
          <a:bodyPr>
            <a:normAutofit fontScale="92500"/>
          </a:bodyPr>
          <a:lstStyle/>
          <a:p>
            <a:pPr marL="0" indent="0">
              <a:spcBef>
                <a:spcPts val="1200"/>
              </a:spcBef>
              <a:buNone/>
            </a:pPr>
            <a:r>
              <a:rPr lang="en-US"/>
              <a:t>Features MT and MS. </a:t>
            </a:r>
            <a:r>
              <a:rPr lang="en-US" dirty="0"/>
              <a:t>They’ll share information about: </a:t>
            </a:r>
          </a:p>
          <a:p>
            <a:pPr marL="457200" indent="-457200">
              <a:spcBef>
                <a:spcPts val="1200"/>
              </a:spcBef>
              <a:buFont typeface="Wingdings" panose="05000000000000000000" pitchFamily="2" charset="2"/>
              <a:buChar char="Ø"/>
            </a:pPr>
            <a:r>
              <a:rPr lang="en-US" dirty="0"/>
              <a:t>Research agenda:</a:t>
            </a:r>
          </a:p>
          <a:p>
            <a:pPr marL="857250" lvl="1" indent="-457200">
              <a:spcBef>
                <a:spcPts val="1200"/>
              </a:spcBef>
              <a:buFont typeface="Wingdings" panose="05000000000000000000" pitchFamily="2" charset="2"/>
              <a:buChar char="Ø"/>
            </a:pPr>
            <a:r>
              <a:rPr lang="en-US" dirty="0"/>
              <a:t>Current status</a:t>
            </a:r>
          </a:p>
          <a:p>
            <a:pPr marL="857250" lvl="1" indent="-457200">
              <a:spcBef>
                <a:spcPts val="1200"/>
              </a:spcBef>
              <a:buFont typeface="Wingdings" panose="05000000000000000000" pitchFamily="2" charset="2"/>
              <a:buChar char="Ø"/>
            </a:pPr>
            <a:r>
              <a:rPr lang="en-US" dirty="0"/>
              <a:t>Its development</a:t>
            </a:r>
          </a:p>
          <a:p>
            <a:pPr marL="457200" indent="-457200">
              <a:spcBef>
                <a:spcPts val="1200"/>
              </a:spcBef>
              <a:buFont typeface="Wingdings" panose="05000000000000000000" pitchFamily="2" charset="2"/>
              <a:buChar char="Ø"/>
            </a:pPr>
            <a:r>
              <a:rPr lang="en-US" dirty="0"/>
              <a:t>The research agenda and SLDS sustainability connection</a:t>
            </a:r>
          </a:p>
          <a:p>
            <a:pPr marL="457200" indent="-457200">
              <a:spcBef>
                <a:spcPts val="1200"/>
              </a:spcBef>
              <a:buFont typeface="Wingdings" panose="05000000000000000000" pitchFamily="2" charset="2"/>
              <a:buChar char="Ø"/>
            </a:pPr>
            <a:r>
              <a:rPr lang="en-US" dirty="0"/>
              <a:t>Expectations for the future</a:t>
            </a:r>
          </a:p>
          <a:p>
            <a:pPr marL="457200" indent="-457200">
              <a:spcBef>
                <a:spcPts val="1200"/>
              </a:spcBef>
              <a:buFont typeface="Wingdings" panose="05000000000000000000" pitchFamily="2" charset="2"/>
              <a:buChar char="Ø"/>
            </a:pPr>
            <a:r>
              <a:rPr lang="en-US" dirty="0"/>
              <a:t>Lessons learned</a:t>
            </a:r>
          </a:p>
        </p:txBody>
      </p:sp>
      <p:sp>
        <p:nvSpPr>
          <p:cNvPr id="6" name="Footer Placeholder 2"/>
          <p:cNvSpPr>
            <a:spLocks noGrp="1"/>
          </p:cNvSpPr>
          <p:nvPr>
            <p:ph type="ftr" sz="quarter" idx="11"/>
          </p:nvPr>
        </p:nvSpPr>
        <p:spPr>
          <a:xfrm>
            <a:off x="76200" y="6349854"/>
            <a:ext cx="5410200" cy="365125"/>
          </a:xfrm>
        </p:spPr>
        <p:txBody>
          <a:bodyPr/>
          <a:lstStyle/>
          <a:p>
            <a:pPr>
              <a:defRPr/>
            </a:pPr>
            <a:r>
              <a:rPr lang="en-US" i="1" dirty="0">
                <a:solidFill>
                  <a:prstClr val="white"/>
                </a:solidFill>
              </a:rPr>
              <a:t>Research Agenda Progress | May 2018</a:t>
            </a:r>
            <a:endParaRPr lang="en-US" dirty="0">
              <a:solidFill>
                <a:prstClr val="white"/>
              </a:solidFill>
            </a:endParaRPr>
          </a:p>
        </p:txBody>
      </p:sp>
      <p:sp>
        <p:nvSpPr>
          <p:cNvPr id="5" name="Slide Number Placeholder 4">
            <a:extLst>
              <a:ext uri="{FF2B5EF4-FFF2-40B4-BE49-F238E27FC236}">
                <a16:creationId xmlns:a16="http://schemas.microsoft.com/office/drawing/2014/main" id="{1FEADF9E-7C67-433A-9A13-22162A085A5F}"/>
              </a:ext>
            </a:extLst>
          </p:cNvPr>
          <p:cNvSpPr>
            <a:spLocks noGrp="1"/>
          </p:cNvSpPr>
          <p:nvPr>
            <p:ph type="sldNum" sz="quarter" idx="12"/>
          </p:nvPr>
        </p:nvSpPr>
        <p:spPr/>
        <p:txBody>
          <a:bodyPr/>
          <a:lstStyle/>
          <a:p>
            <a:fld id="{461BB35B-4A28-45BF-BD78-385B0D89E1BC}" type="slidenum">
              <a:rPr lang="en-US" smtClean="0"/>
              <a:pPr/>
              <a:t>5</a:t>
            </a:fld>
            <a:endParaRPr lang="en-US"/>
          </a:p>
        </p:txBody>
      </p:sp>
    </p:spTree>
    <p:extLst>
      <p:ext uri="{BB962C8B-B14F-4D97-AF65-F5344CB8AC3E}">
        <p14:creationId xmlns:p14="http://schemas.microsoft.com/office/powerpoint/2010/main" val="318337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green field with trees in the background&#10;&#10;">
            <a:extLst>
              <a:ext uri="{FF2B5EF4-FFF2-40B4-BE49-F238E27FC236}">
                <a16:creationId xmlns:a16="http://schemas.microsoft.com/office/drawing/2014/main" id="{8EED9551-59C0-4211-B530-0528352EB2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65" b="20675"/>
          <a:stretch/>
        </p:blipFill>
        <p:spPr>
          <a:xfrm>
            <a:off x="0" y="857250"/>
            <a:ext cx="9144000" cy="3402957"/>
          </a:xfrm>
          <a:prstGeom prst="rect">
            <a:avLst/>
          </a:prstGeom>
        </p:spPr>
      </p:pic>
      <p:sp>
        <p:nvSpPr>
          <p:cNvPr id="2" name="Title 1"/>
          <p:cNvSpPr>
            <a:spLocks noGrp="1"/>
          </p:cNvSpPr>
          <p:nvPr>
            <p:ph type="ctrTitle"/>
          </p:nvPr>
        </p:nvSpPr>
        <p:spPr>
          <a:xfrm>
            <a:off x="609600" y="1524000"/>
            <a:ext cx="8153400" cy="1681163"/>
          </a:xfrm>
        </p:spPr>
        <p:txBody>
          <a:bodyPr>
            <a:normAutofit/>
          </a:bodyPr>
          <a:lstStyle/>
          <a:p>
            <a:r>
              <a:rPr lang="en-US" sz="2700" dirty="0">
                <a:latin typeface="Arial" panose="020B0604020202020204" pitchFamily="34" charset="0"/>
                <a:cs typeface="Arial" panose="020B0604020202020204" pitchFamily="34" charset="0"/>
              </a:rPr>
              <a:t>Creating and Supporting a Research agenda</a:t>
            </a:r>
          </a:p>
        </p:txBody>
      </p:sp>
      <p:sp>
        <p:nvSpPr>
          <p:cNvPr id="3" name="Subtitle 2"/>
          <p:cNvSpPr>
            <a:spLocks noGrp="1"/>
          </p:cNvSpPr>
          <p:nvPr>
            <p:ph type="subTitle" idx="1"/>
          </p:nvPr>
        </p:nvSpPr>
        <p:spPr>
          <a:xfrm>
            <a:off x="457200" y="4572000"/>
            <a:ext cx="7467600" cy="1655762"/>
          </a:xfrm>
        </p:spPr>
        <p:txBody>
          <a:bodyPr>
            <a:normAutofit/>
          </a:bodyPr>
          <a:lstStyle/>
          <a:p>
            <a:r>
              <a:rPr lang="en-US" dirty="0">
                <a:solidFill>
                  <a:schemeClr val="tx2"/>
                </a:solidFill>
                <a:latin typeface="Arial" panose="020B0604020202020204" pitchFamily="34" charset="0"/>
                <a:cs typeface="Arial" panose="020B0604020202020204" pitchFamily="34" charset="0"/>
              </a:rPr>
              <a:t>Brett Carter</a:t>
            </a:r>
          </a:p>
          <a:p>
            <a:r>
              <a:rPr lang="en-US" dirty="0">
                <a:solidFill>
                  <a:schemeClr val="tx2"/>
                </a:solidFill>
                <a:latin typeface="Arial" panose="020B0604020202020204" pitchFamily="34" charset="0"/>
                <a:cs typeface="Arial" panose="020B0604020202020204" pitchFamily="34" charset="0"/>
              </a:rPr>
              <a:t>Montana Office of Public Instruction</a:t>
            </a:r>
          </a:p>
        </p:txBody>
      </p:sp>
    </p:spTree>
    <p:extLst>
      <p:ext uri="{BB962C8B-B14F-4D97-AF65-F5344CB8AC3E}">
        <p14:creationId xmlns:p14="http://schemas.microsoft.com/office/powerpoint/2010/main" val="19063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D207-1FFC-4AD5-98E4-AC8300916672}"/>
              </a:ext>
            </a:extLst>
          </p:cNvPr>
          <p:cNvSpPr>
            <a:spLocks noGrp="1"/>
          </p:cNvSpPr>
          <p:nvPr>
            <p:ph type="title"/>
          </p:nvPr>
        </p:nvSpPr>
        <p:spPr>
          <a:xfrm>
            <a:off x="863346" y="0"/>
            <a:ext cx="7290054" cy="1499616"/>
          </a:xfrm>
        </p:spPr>
        <p:txBody>
          <a:bodyPr/>
          <a:lstStyle/>
          <a:p>
            <a:r>
              <a:rPr lang="en-US" dirty="0"/>
              <a:t>Timeline</a:t>
            </a:r>
          </a:p>
        </p:txBody>
      </p:sp>
      <p:sp>
        <p:nvSpPr>
          <p:cNvPr id="3" name="TextBox 2">
            <a:extLst>
              <a:ext uri="{FF2B5EF4-FFF2-40B4-BE49-F238E27FC236}">
                <a16:creationId xmlns:a16="http://schemas.microsoft.com/office/drawing/2014/main" id="{6398676B-4D88-4E24-A00A-ABFF18B2EACF}"/>
              </a:ext>
            </a:extLst>
          </p:cNvPr>
          <p:cNvSpPr txBox="1"/>
          <p:nvPr/>
        </p:nvSpPr>
        <p:spPr>
          <a:xfrm>
            <a:off x="714518" y="1752600"/>
            <a:ext cx="7587710" cy="4124206"/>
          </a:xfrm>
          <a:prstGeom prst="rect">
            <a:avLst/>
          </a:prstGeom>
          <a:noFill/>
        </p:spPr>
        <p:txBody>
          <a:bodyPr wrap="square" rtlCol="0">
            <a:spAutoFit/>
          </a:bodyPr>
          <a:lstStyle/>
          <a:p>
            <a:pPr marL="214313" indent="-214313" defTabSz="685800">
              <a:spcAft>
                <a:spcPts val="600"/>
              </a:spcAft>
              <a:buFont typeface="Arial" panose="020B0604020202020204" pitchFamily="34" charset="0"/>
              <a:buChar char="•"/>
            </a:pPr>
            <a:r>
              <a:rPr lang="en-US" sz="2800" dirty="0">
                <a:solidFill>
                  <a:srgbClr val="2E2B21"/>
                </a:solidFill>
                <a:latin typeface="Arial" panose="020B0604020202020204"/>
              </a:rPr>
              <a:t>October, 2015 – Montana was awarded the 2015 SLDS grant in the Research and Evaluation Category</a:t>
            </a:r>
          </a:p>
          <a:p>
            <a:pPr marL="214313" indent="-214313" defTabSz="685800">
              <a:spcAft>
                <a:spcPts val="600"/>
              </a:spcAft>
              <a:buFont typeface="Arial" panose="020B0604020202020204" pitchFamily="34" charset="0"/>
              <a:buChar char="•"/>
            </a:pPr>
            <a:r>
              <a:rPr lang="en-US" sz="2800" dirty="0">
                <a:solidFill>
                  <a:srgbClr val="2E2B21"/>
                </a:solidFill>
                <a:latin typeface="Arial" panose="020B0604020202020204"/>
              </a:rPr>
              <a:t>December, 2015 – The grant team was finalized and began working on agency wide “Research Priorities”</a:t>
            </a:r>
          </a:p>
          <a:p>
            <a:pPr marL="214313" indent="-214313" defTabSz="685800">
              <a:spcAft>
                <a:spcPts val="600"/>
              </a:spcAft>
              <a:buFont typeface="Arial" panose="020B0604020202020204" pitchFamily="34" charset="0"/>
              <a:buChar char="•"/>
            </a:pPr>
            <a:r>
              <a:rPr lang="en-US" sz="2800" dirty="0">
                <a:solidFill>
                  <a:srgbClr val="2E2B21"/>
                </a:solidFill>
                <a:latin typeface="Arial" panose="020B0604020202020204"/>
              </a:rPr>
              <a:t>April, 2016 – Finalized these priorities for approval of the Montana Office of Public Instruction Data Governance Committee</a:t>
            </a:r>
          </a:p>
        </p:txBody>
      </p:sp>
    </p:spTree>
    <p:extLst>
      <p:ext uri="{BB962C8B-B14F-4D97-AF65-F5344CB8AC3E}">
        <p14:creationId xmlns:p14="http://schemas.microsoft.com/office/powerpoint/2010/main" val="361839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D207-1FFC-4AD5-98E4-AC8300916672}"/>
              </a:ext>
            </a:extLst>
          </p:cNvPr>
          <p:cNvSpPr>
            <a:spLocks noGrp="1"/>
          </p:cNvSpPr>
          <p:nvPr>
            <p:ph type="title"/>
          </p:nvPr>
        </p:nvSpPr>
        <p:spPr>
          <a:xfrm>
            <a:off x="914400" y="0"/>
            <a:ext cx="7290054" cy="1092340"/>
          </a:xfrm>
        </p:spPr>
        <p:txBody>
          <a:bodyPr/>
          <a:lstStyle/>
          <a:p>
            <a:r>
              <a:rPr lang="en-US" dirty="0"/>
              <a:t>Overview</a:t>
            </a:r>
          </a:p>
        </p:txBody>
      </p:sp>
      <p:graphicFrame>
        <p:nvGraphicFramePr>
          <p:cNvPr id="4" name="Table 3">
            <a:extLst>
              <a:ext uri="{FF2B5EF4-FFF2-40B4-BE49-F238E27FC236}">
                <a16:creationId xmlns:a16="http://schemas.microsoft.com/office/drawing/2014/main" id="{E556CF0D-A618-4C2D-9CC9-ADA27880BAA5}"/>
              </a:ext>
            </a:extLst>
          </p:cNvPr>
          <p:cNvGraphicFramePr>
            <a:graphicFrameLocks noGrp="1"/>
          </p:cNvGraphicFramePr>
          <p:nvPr>
            <p:extLst/>
          </p:nvPr>
        </p:nvGraphicFramePr>
        <p:xfrm>
          <a:off x="609600" y="838200"/>
          <a:ext cx="8229600" cy="5269543"/>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2093433343"/>
                    </a:ext>
                  </a:extLst>
                </a:gridCol>
                <a:gridCol w="2667000">
                  <a:extLst>
                    <a:ext uri="{9D8B030D-6E8A-4147-A177-3AD203B41FA5}">
                      <a16:colId xmlns:a16="http://schemas.microsoft.com/office/drawing/2014/main" val="1210266288"/>
                    </a:ext>
                  </a:extLst>
                </a:gridCol>
                <a:gridCol w="4267200">
                  <a:extLst>
                    <a:ext uri="{9D8B030D-6E8A-4147-A177-3AD203B41FA5}">
                      <a16:colId xmlns:a16="http://schemas.microsoft.com/office/drawing/2014/main" val="3224023338"/>
                    </a:ext>
                  </a:extLst>
                </a:gridCol>
              </a:tblGrid>
              <a:tr h="402487">
                <a:tc gridSpan="3">
                  <a:txBody>
                    <a:bodyPr/>
                    <a:lstStyle/>
                    <a:p>
                      <a:pPr marL="0" marR="0">
                        <a:lnSpc>
                          <a:spcPct val="107000"/>
                        </a:lnSpc>
                        <a:spcBef>
                          <a:spcPts val="0"/>
                        </a:spcBef>
                        <a:spcAft>
                          <a:spcPts val="0"/>
                        </a:spcAft>
                      </a:pPr>
                      <a:r>
                        <a:rPr lang="en-US" sz="1400" dirty="0">
                          <a:solidFill>
                            <a:schemeClr val="tx1"/>
                          </a:solidFill>
                          <a:effectLst/>
                        </a:rPr>
                        <a:t>Description and staffing for research themes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0174505"/>
                  </a:ext>
                </a:extLst>
              </a:tr>
              <a:tr h="130913">
                <a:tc>
                  <a:txBody>
                    <a:bodyPr/>
                    <a:lstStyle/>
                    <a:p>
                      <a:pPr marL="0" marR="0">
                        <a:lnSpc>
                          <a:spcPct val="107000"/>
                        </a:lnSpc>
                        <a:spcBef>
                          <a:spcPts val="0"/>
                        </a:spcBef>
                        <a:spcAft>
                          <a:spcPts val="0"/>
                        </a:spcAft>
                      </a:pPr>
                      <a:r>
                        <a:rPr lang="en-US" sz="1400" dirty="0">
                          <a:solidFill>
                            <a:schemeClr val="tx1"/>
                          </a:solidFill>
                          <a:effectLst/>
                        </a:rPr>
                        <a:t>Theme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1" dirty="0">
                          <a:solidFill>
                            <a:schemeClr val="tx1"/>
                          </a:solidFill>
                          <a:effectLst/>
                        </a:rPr>
                        <a:t>Description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b="1" dirty="0">
                          <a:solidFill>
                            <a:schemeClr val="tx1"/>
                          </a:solidFill>
                          <a:effectLst/>
                        </a:rPr>
                        <a:t>Staffing resources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5634662"/>
                  </a:ext>
                </a:extLst>
              </a:tr>
              <a:tr h="967432">
                <a:tc>
                  <a:txBody>
                    <a:bodyPr/>
                    <a:lstStyle/>
                    <a:p>
                      <a:pPr marL="0" marR="0">
                        <a:lnSpc>
                          <a:spcPct val="107000"/>
                        </a:lnSpc>
                        <a:spcBef>
                          <a:spcPts val="0"/>
                        </a:spcBef>
                        <a:spcAft>
                          <a:spcPts val="0"/>
                        </a:spcAft>
                      </a:pPr>
                      <a:r>
                        <a:rPr lang="en-US" sz="1400" dirty="0">
                          <a:solidFill>
                            <a:schemeClr val="tx1"/>
                          </a:solidFill>
                          <a:effectLst/>
                        </a:rPr>
                        <a:t>General Student Outcomes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400" dirty="0">
                          <a:solidFill>
                            <a:schemeClr val="tx1"/>
                          </a:solidFill>
                          <a:effectLst/>
                        </a:rPr>
                        <a:t>Research on student outcomes. American Indian student achievement will have a special focus.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400" dirty="0">
                          <a:solidFill>
                            <a:schemeClr val="tx1"/>
                          </a:solidFill>
                          <a:effectLst/>
                        </a:rPr>
                        <a:t>This research will be completed by OPI staff from the Measurement and Accountability Division. The Technology Services Division will lead development of new GEMS reports and dashboards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64519449"/>
                  </a:ext>
                </a:extLst>
              </a:tr>
              <a:tr h="1354407">
                <a:tc>
                  <a:txBody>
                    <a:bodyPr/>
                    <a:lstStyle/>
                    <a:p>
                      <a:pPr marL="0" marR="0">
                        <a:lnSpc>
                          <a:spcPct val="107000"/>
                        </a:lnSpc>
                        <a:spcBef>
                          <a:spcPts val="0"/>
                        </a:spcBef>
                        <a:spcAft>
                          <a:spcPts val="0"/>
                        </a:spcAft>
                      </a:pPr>
                      <a:r>
                        <a:rPr lang="en-US" sz="1400" dirty="0">
                          <a:solidFill>
                            <a:schemeClr val="tx1"/>
                          </a:solidFill>
                          <a:effectLst/>
                        </a:rPr>
                        <a:t>Special Program Effectiveness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noFill/>
                  </a:tcPr>
                </a:tc>
                <a:tc>
                  <a:txBody>
                    <a:bodyPr/>
                    <a:lstStyle/>
                    <a:p>
                      <a:pPr marL="0" marR="0">
                        <a:lnSpc>
                          <a:spcPct val="107000"/>
                        </a:lnSpc>
                        <a:spcBef>
                          <a:spcPts val="0"/>
                        </a:spcBef>
                        <a:spcAft>
                          <a:spcPts val="0"/>
                        </a:spcAft>
                      </a:pPr>
                      <a:r>
                        <a:rPr lang="en-US" sz="1400" dirty="0">
                          <a:solidFill>
                            <a:schemeClr val="tx1"/>
                          </a:solidFill>
                          <a:effectLst/>
                        </a:rPr>
                        <a:t>Research on state efforts to strengthen the Montana education system to investigate the long term outcomes of these special programs on student success.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noFill/>
                  </a:tcPr>
                </a:tc>
                <a:tc>
                  <a:txBody>
                    <a:bodyPr/>
                    <a:lstStyle/>
                    <a:p>
                      <a:pPr marL="0" marR="0">
                        <a:lnSpc>
                          <a:spcPct val="107000"/>
                        </a:lnSpc>
                        <a:spcBef>
                          <a:spcPts val="0"/>
                        </a:spcBef>
                        <a:spcAft>
                          <a:spcPts val="0"/>
                        </a:spcAft>
                      </a:pPr>
                      <a:r>
                        <a:rPr lang="en-US" sz="1400" dirty="0">
                          <a:solidFill>
                            <a:schemeClr val="tx1"/>
                          </a:solidFill>
                          <a:effectLst/>
                        </a:rPr>
                        <a:t>This research will be completed by OPI staff from the Measurement and Accountability Division with the guidance of each division managing each special program. The Technology Services Division will lead development of GEMS reports and dashboards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noFill/>
                  </a:tcPr>
                </a:tc>
                <a:extLst>
                  <a:ext uri="{0D108BD9-81ED-4DB2-BD59-A6C34878D82A}">
                    <a16:rowId xmlns:a16="http://schemas.microsoft.com/office/drawing/2014/main" val="2426250286"/>
                  </a:ext>
                </a:extLst>
              </a:tr>
              <a:tr h="967432">
                <a:tc>
                  <a:txBody>
                    <a:bodyPr/>
                    <a:lstStyle/>
                    <a:p>
                      <a:pPr marL="0" marR="0">
                        <a:lnSpc>
                          <a:spcPct val="107000"/>
                        </a:lnSpc>
                        <a:spcBef>
                          <a:spcPts val="0"/>
                        </a:spcBef>
                        <a:spcAft>
                          <a:spcPts val="0"/>
                        </a:spcAft>
                      </a:pPr>
                      <a:r>
                        <a:rPr lang="en-US" sz="1400" dirty="0">
                          <a:solidFill>
                            <a:schemeClr val="tx1"/>
                          </a:solidFill>
                          <a:effectLst/>
                        </a:rPr>
                        <a:t>University Research Projects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noFill/>
                  </a:tcPr>
                </a:tc>
                <a:tc>
                  <a:txBody>
                    <a:bodyPr/>
                    <a:lstStyle/>
                    <a:p>
                      <a:pPr marL="0" marR="0">
                        <a:lnSpc>
                          <a:spcPct val="107000"/>
                        </a:lnSpc>
                        <a:spcBef>
                          <a:spcPts val="0"/>
                        </a:spcBef>
                        <a:spcAft>
                          <a:spcPts val="0"/>
                        </a:spcAft>
                      </a:pPr>
                      <a:r>
                        <a:rPr lang="en-US" sz="1400" dirty="0">
                          <a:solidFill>
                            <a:schemeClr val="tx1"/>
                          </a:solidFill>
                          <a:effectLst/>
                        </a:rPr>
                        <a:t>These partnerships will research policy questions as they relate to the Montana education system. Research questions will be driven by external researchers and supported by OPI.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noFill/>
                  </a:tcPr>
                </a:tc>
                <a:tc>
                  <a:txBody>
                    <a:bodyPr/>
                    <a:lstStyle/>
                    <a:p>
                      <a:pPr marL="0" marR="0">
                        <a:lnSpc>
                          <a:spcPct val="107000"/>
                        </a:lnSpc>
                        <a:spcBef>
                          <a:spcPts val="0"/>
                        </a:spcBef>
                        <a:spcAft>
                          <a:spcPts val="0"/>
                        </a:spcAft>
                      </a:pPr>
                      <a:r>
                        <a:rPr lang="en-US" sz="1400" dirty="0">
                          <a:solidFill>
                            <a:schemeClr val="tx1"/>
                          </a:solidFill>
                          <a:effectLst/>
                        </a:rPr>
                        <a:t>University faculty and graduate research assistants will take the lead on this research. Data requests will be approved by OPI leadership and managed by the Measurement and Accountability Division.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noFill/>
                  </a:tcPr>
                </a:tc>
                <a:extLst>
                  <a:ext uri="{0D108BD9-81ED-4DB2-BD59-A6C34878D82A}">
                    <a16:rowId xmlns:a16="http://schemas.microsoft.com/office/drawing/2014/main" val="3337863628"/>
                  </a:ext>
                </a:extLst>
              </a:tr>
              <a:tr h="967432">
                <a:tc>
                  <a:txBody>
                    <a:bodyPr/>
                    <a:lstStyle/>
                    <a:p>
                      <a:pPr marL="0" marR="0">
                        <a:lnSpc>
                          <a:spcPct val="107000"/>
                        </a:lnSpc>
                        <a:spcBef>
                          <a:spcPts val="0"/>
                        </a:spcBef>
                        <a:spcAft>
                          <a:spcPts val="0"/>
                        </a:spcAft>
                      </a:pPr>
                      <a:r>
                        <a:rPr lang="en-US" sz="1400" dirty="0">
                          <a:solidFill>
                            <a:schemeClr val="tx1"/>
                          </a:solidFill>
                          <a:effectLst/>
                        </a:rPr>
                        <a:t>Teacher quality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noFill/>
                  </a:tcPr>
                </a:tc>
                <a:tc>
                  <a:txBody>
                    <a:bodyPr/>
                    <a:lstStyle/>
                    <a:p>
                      <a:pPr marL="0" marR="0">
                        <a:lnSpc>
                          <a:spcPct val="107000"/>
                        </a:lnSpc>
                        <a:spcBef>
                          <a:spcPts val="0"/>
                        </a:spcBef>
                        <a:spcAft>
                          <a:spcPts val="0"/>
                        </a:spcAft>
                      </a:pPr>
                      <a:r>
                        <a:rPr lang="en-US" sz="1400">
                          <a:solidFill>
                            <a:schemeClr val="tx1"/>
                          </a:solidFill>
                          <a:effectLst/>
                        </a:rPr>
                        <a:t>These partnerships will foster a cooperative relationship between OPI and the teacher preparation programs in Montana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noFill/>
                  </a:tcPr>
                </a:tc>
                <a:tc>
                  <a:txBody>
                    <a:bodyPr/>
                    <a:lstStyle/>
                    <a:p>
                      <a:pPr marL="0" marR="0">
                        <a:lnSpc>
                          <a:spcPct val="107000"/>
                        </a:lnSpc>
                        <a:spcBef>
                          <a:spcPts val="0"/>
                        </a:spcBef>
                        <a:spcAft>
                          <a:spcPts val="0"/>
                        </a:spcAft>
                      </a:pPr>
                      <a:r>
                        <a:rPr lang="en-US" sz="1400" dirty="0">
                          <a:solidFill>
                            <a:schemeClr val="tx1"/>
                          </a:solidFill>
                          <a:effectLst/>
                        </a:rPr>
                        <a:t>Staff from the Measurement and Accountability Division will assist faculty from the teacher prep programs in the creation of lessons on Montana data literacy.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6993" marR="26993" marT="0" marB="0">
                    <a:noFill/>
                  </a:tcPr>
                </a:tc>
                <a:extLst>
                  <a:ext uri="{0D108BD9-81ED-4DB2-BD59-A6C34878D82A}">
                    <a16:rowId xmlns:a16="http://schemas.microsoft.com/office/drawing/2014/main" val="737643920"/>
                  </a:ext>
                </a:extLst>
              </a:tr>
            </a:tbl>
          </a:graphicData>
        </a:graphic>
      </p:graphicFrame>
    </p:spTree>
    <p:extLst>
      <p:ext uri="{BB962C8B-B14F-4D97-AF65-F5344CB8AC3E}">
        <p14:creationId xmlns:p14="http://schemas.microsoft.com/office/powerpoint/2010/main" val="323921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D207-1FFC-4AD5-98E4-AC8300916672}"/>
              </a:ext>
            </a:extLst>
          </p:cNvPr>
          <p:cNvSpPr>
            <a:spLocks noGrp="1"/>
          </p:cNvSpPr>
          <p:nvPr>
            <p:ph type="title"/>
          </p:nvPr>
        </p:nvSpPr>
        <p:spPr>
          <a:xfrm>
            <a:off x="876485" y="0"/>
            <a:ext cx="7290054" cy="1499616"/>
          </a:xfrm>
        </p:spPr>
        <p:txBody>
          <a:bodyPr/>
          <a:lstStyle/>
          <a:p>
            <a:r>
              <a:rPr lang="en-US" dirty="0"/>
              <a:t>Progress</a:t>
            </a:r>
          </a:p>
        </p:txBody>
      </p:sp>
      <p:sp>
        <p:nvSpPr>
          <p:cNvPr id="5" name="TextBox 4">
            <a:extLst>
              <a:ext uri="{FF2B5EF4-FFF2-40B4-BE49-F238E27FC236}">
                <a16:creationId xmlns:a16="http://schemas.microsoft.com/office/drawing/2014/main" id="{D38D7D0F-EB3F-463D-866E-4528303D7D10}"/>
              </a:ext>
            </a:extLst>
          </p:cNvPr>
          <p:cNvSpPr txBox="1"/>
          <p:nvPr/>
        </p:nvSpPr>
        <p:spPr>
          <a:xfrm>
            <a:off x="727657" y="1066800"/>
            <a:ext cx="7587710" cy="5201424"/>
          </a:xfrm>
          <a:prstGeom prst="rect">
            <a:avLst/>
          </a:prstGeom>
          <a:noFill/>
        </p:spPr>
        <p:txBody>
          <a:bodyPr wrap="square" rtlCol="0">
            <a:spAutoFit/>
          </a:bodyPr>
          <a:lstStyle/>
          <a:p>
            <a:pPr marL="214313" indent="-214313" defTabSz="685800">
              <a:spcAft>
                <a:spcPts val="600"/>
              </a:spcAft>
              <a:buFont typeface="Arial" panose="020B0604020202020204" pitchFamily="34" charset="0"/>
              <a:buChar char="•"/>
            </a:pPr>
            <a:r>
              <a:rPr lang="en-US" sz="2400" dirty="0">
                <a:solidFill>
                  <a:srgbClr val="2E2B21"/>
                </a:solidFill>
                <a:latin typeface="Arial" panose="020B0604020202020204"/>
              </a:rPr>
              <a:t>With Data Governance approval, there was agency-wide buy in to the these ideas</a:t>
            </a:r>
          </a:p>
          <a:p>
            <a:pPr marL="214313" indent="-214313" defTabSz="685800">
              <a:spcAft>
                <a:spcPts val="600"/>
              </a:spcAft>
              <a:buFont typeface="Arial" panose="020B0604020202020204" pitchFamily="34" charset="0"/>
              <a:buChar char="•"/>
            </a:pPr>
            <a:r>
              <a:rPr lang="en-US" sz="2400" dirty="0">
                <a:solidFill>
                  <a:srgbClr val="2E2B21"/>
                </a:solidFill>
                <a:latin typeface="Arial" panose="020B0604020202020204"/>
              </a:rPr>
              <a:t>This information has also been shared and received buy in from our external stakeholders (e.g. university faculty, other agency staff, LEAs, etc.)</a:t>
            </a:r>
          </a:p>
          <a:p>
            <a:pPr marL="214313" indent="-214313" defTabSz="685800">
              <a:spcAft>
                <a:spcPts val="600"/>
              </a:spcAft>
              <a:buFont typeface="Arial" panose="020B0604020202020204" pitchFamily="34" charset="0"/>
              <a:buChar char="•"/>
            </a:pPr>
            <a:r>
              <a:rPr lang="en-US" sz="2400" dirty="0">
                <a:solidFill>
                  <a:srgbClr val="2E2B21"/>
                </a:solidFill>
                <a:latin typeface="Arial" panose="020B0604020202020204"/>
              </a:rPr>
              <a:t>These priorities clearly outline what work needs to be done and who should be responsible for completing this work</a:t>
            </a:r>
          </a:p>
          <a:p>
            <a:pPr marL="214313" indent="-214313" defTabSz="685800">
              <a:spcAft>
                <a:spcPts val="600"/>
              </a:spcAft>
              <a:buFont typeface="Arial" panose="020B0604020202020204" pitchFamily="34" charset="0"/>
              <a:buChar char="•"/>
            </a:pPr>
            <a:r>
              <a:rPr lang="en-US" sz="2400" dirty="0">
                <a:solidFill>
                  <a:srgbClr val="2E2B21"/>
                </a:solidFill>
                <a:latin typeface="Arial" panose="020B0604020202020204"/>
              </a:rPr>
              <a:t>The priorities are aligned with our 2015 SLDS project plan and both get updated in synchronous way</a:t>
            </a:r>
          </a:p>
          <a:p>
            <a:pPr marL="214313" indent="-214313" defTabSz="685800">
              <a:spcAft>
                <a:spcPts val="600"/>
              </a:spcAft>
              <a:buFont typeface="Arial" panose="020B0604020202020204" pitchFamily="34" charset="0"/>
              <a:buChar char="•"/>
            </a:pPr>
            <a:r>
              <a:rPr lang="en-US" sz="2400" dirty="0">
                <a:solidFill>
                  <a:srgbClr val="2E2B21"/>
                </a:solidFill>
                <a:latin typeface="Arial" panose="020B0604020202020204"/>
              </a:rPr>
              <a:t>The priorities align with internal agency goals as well as shared policy goals with other agencies (sustainability)</a:t>
            </a:r>
          </a:p>
        </p:txBody>
      </p:sp>
    </p:spTree>
    <p:extLst>
      <p:ext uri="{BB962C8B-B14F-4D97-AF65-F5344CB8AC3E}">
        <p14:creationId xmlns:p14="http://schemas.microsoft.com/office/powerpoint/2010/main" val="134731923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id">
  <a:themeElements>
    <a:clrScheme name="OERC 2">
      <a:dk1>
        <a:sysClr val="windowText" lastClr="000000"/>
      </a:dk1>
      <a:lt1>
        <a:sysClr val="window" lastClr="FFFFFF"/>
      </a:lt1>
      <a:dk2>
        <a:srgbClr val="5B6973"/>
      </a:dk2>
      <a:lt2>
        <a:srgbClr val="E7ECED"/>
      </a:lt2>
      <a:accent1>
        <a:srgbClr val="AFD138"/>
      </a:accent1>
      <a:accent2>
        <a:srgbClr val="39C0C4"/>
      </a:accent2>
      <a:accent3>
        <a:srgbClr val="E9F2CC"/>
      </a:accent3>
      <a:accent4>
        <a:srgbClr val="73D3D7"/>
      </a:accent4>
      <a:accent5>
        <a:srgbClr val="C7C8CA"/>
      </a:accent5>
      <a:accent6>
        <a:srgbClr val="E6E7E8"/>
      </a:accent6>
      <a:hlink>
        <a:srgbClr val="39C0C4"/>
      </a:hlink>
      <a:folHlink>
        <a:srgbClr val="73D3D7"/>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0" ma:contentTypeDescription="Create a new document." ma:contentTypeScope="" ma:versionID="9513391bdf75b2756513c6f6f2bc73a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0EDBB8-BBF3-41DC-84F5-C0079D6C1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89BC953-2D66-424C-931F-A7A22FEF9084}">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33F0AB1D-5D87-40EE-AB81-D071F45265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38460</TotalTime>
  <Words>2305</Words>
  <Application>Microsoft Office PowerPoint</Application>
  <PresentationFormat>On-screen Show (4:3)</PresentationFormat>
  <Paragraphs>264</Paragraphs>
  <Slides>42</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Arial</vt:lpstr>
      <vt:lpstr>Calibri</vt:lpstr>
      <vt:lpstr>Courier New</vt:lpstr>
      <vt:lpstr>Franklin Gothic Medium</vt:lpstr>
      <vt:lpstr>Gill Sans MT</vt:lpstr>
      <vt:lpstr>Wingdings</vt:lpstr>
      <vt:lpstr>Wingdings 2</vt:lpstr>
      <vt:lpstr>Webinar</vt:lpstr>
      <vt:lpstr>1_Webinar</vt:lpstr>
      <vt:lpstr>Grid</vt:lpstr>
      <vt:lpstr>simple-light-2</vt:lpstr>
      <vt:lpstr>Research Agenda Progress: What’s happened since implementation?</vt:lpstr>
      <vt:lpstr>Research Agenda Progress: What’s Happened Since Implementation?</vt:lpstr>
      <vt:lpstr>Agenda </vt:lpstr>
      <vt:lpstr>Background</vt:lpstr>
      <vt:lpstr>State Panel</vt:lpstr>
      <vt:lpstr>Creating and Supporting a Research agenda</vt:lpstr>
      <vt:lpstr>Timeline</vt:lpstr>
      <vt:lpstr>Overview</vt:lpstr>
      <vt:lpstr>Progress</vt:lpstr>
      <vt:lpstr>Future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Research Agenda Toolkit</vt:lpstr>
      <vt:lpstr>Research Agenda Toolkit</vt:lpstr>
      <vt:lpstr>Research Agenda Toolkit</vt:lpstr>
      <vt:lpstr>Research Agenda Toolkit</vt:lpstr>
      <vt:lpstr>Additional Resources</vt:lpstr>
      <vt:lpstr>Contacts </vt:lpstr>
      <vt:lpstr>Thank You!</vt:lpstr>
    </vt:vector>
  </TitlesOfParts>
  <Company>Chatis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Gary Ragsdale</cp:lastModifiedBy>
  <cp:revision>1143</cp:revision>
  <cp:lastPrinted>2018-05-02T21:38:23Z</cp:lastPrinted>
  <dcterms:created xsi:type="dcterms:W3CDTF">2011-05-10T18:26:10Z</dcterms:created>
  <dcterms:modified xsi:type="dcterms:W3CDTF">2019-02-04T18:30:39Z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ies>
</file>