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685" r:id="rId2"/>
    <p:sldMasterId id="2147483690" r:id="rId3"/>
    <p:sldMasterId id="2147483694" r:id="rId4"/>
    <p:sldMasterId id="2147483699" r:id="rId5"/>
  </p:sldMasterIdLst>
  <p:notesMasterIdLst>
    <p:notesMasterId r:id="rId55"/>
  </p:notesMasterIdLst>
  <p:handoutMasterIdLst>
    <p:handoutMasterId r:id="rId56"/>
  </p:handoutMasterIdLst>
  <p:sldIdLst>
    <p:sldId id="256" r:id="rId6"/>
    <p:sldId id="343" r:id="rId7"/>
    <p:sldId id="405" r:id="rId8"/>
    <p:sldId id="401" r:id="rId9"/>
    <p:sldId id="402" r:id="rId10"/>
    <p:sldId id="403" r:id="rId11"/>
    <p:sldId id="404" r:id="rId12"/>
    <p:sldId id="369" r:id="rId13"/>
    <p:sldId id="370" r:id="rId14"/>
    <p:sldId id="371" r:id="rId15"/>
    <p:sldId id="372" r:id="rId16"/>
    <p:sldId id="373" r:id="rId17"/>
    <p:sldId id="374" r:id="rId18"/>
    <p:sldId id="375" r:id="rId19"/>
    <p:sldId id="376" r:id="rId20"/>
    <p:sldId id="377" r:id="rId21"/>
    <p:sldId id="394" r:id="rId22"/>
    <p:sldId id="381" r:id="rId23"/>
    <p:sldId id="383" r:id="rId24"/>
    <p:sldId id="408" r:id="rId25"/>
    <p:sldId id="385" r:id="rId26"/>
    <p:sldId id="386" r:id="rId27"/>
    <p:sldId id="387" r:id="rId28"/>
    <p:sldId id="388" r:id="rId29"/>
    <p:sldId id="389" r:id="rId30"/>
    <p:sldId id="390" r:id="rId31"/>
    <p:sldId id="391" r:id="rId32"/>
    <p:sldId id="392" r:id="rId33"/>
    <p:sldId id="393" r:id="rId34"/>
    <p:sldId id="366" r:id="rId35"/>
    <p:sldId id="368" r:id="rId36"/>
    <p:sldId id="399" r:id="rId37"/>
    <p:sldId id="395" r:id="rId38"/>
    <p:sldId id="396" r:id="rId39"/>
    <p:sldId id="349" r:id="rId40"/>
    <p:sldId id="352" r:id="rId41"/>
    <p:sldId id="353" r:id="rId42"/>
    <p:sldId id="355" r:id="rId43"/>
    <p:sldId id="356" r:id="rId44"/>
    <p:sldId id="357" r:id="rId45"/>
    <p:sldId id="358" r:id="rId46"/>
    <p:sldId id="359" r:id="rId47"/>
    <p:sldId id="360" r:id="rId48"/>
    <p:sldId id="361" r:id="rId49"/>
    <p:sldId id="340" r:id="rId50"/>
    <p:sldId id="400" r:id="rId51"/>
    <p:sldId id="407" r:id="rId52"/>
    <p:sldId id="406" r:id="rId53"/>
    <p:sldId id="341" r:id="rId5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83" autoAdjust="0"/>
  </p:normalViewPr>
  <p:slideViewPr>
    <p:cSldViewPr>
      <p:cViewPr varScale="1">
        <p:scale>
          <a:sx n="106" d="100"/>
          <a:sy n="106" d="100"/>
        </p:scale>
        <p:origin x="-11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6D2C8A84-2CEF-C34F-9C10-29319694DBAF}" type="datetime1">
              <a:rPr lang="en-US" smtClean="0"/>
              <a:t>10/31/2014</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D3EB456C-B4CA-8547-AAD2-5A6FA9F7944A}" type="slidenum">
              <a:rPr lang="en-US" smtClean="0"/>
              <a:t>‹#›</a:t>
            </a:fld>
            <a:endParaRPr lang="en-US"/>
          </a:p>
        </p:txBody>
      </p:sp>
    </p:spTree>
    <p:extLst>
      <p:ext uri="{BB962C8B-B14F-4D97-AF65-F5344CB8AC3E}">
        <p14:creationId xmlns:p14="http://schemas.microsoft.com/office/powerpoint/2010/main" val="21955799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C28E6151-8BFC-3343-9D3B-B91F47FFE242}" type="datetime1">
              <a:rPr lang="en-US" smtClean="0"/>
              <a:t>10/31/2014</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F8143B98-28CB-44A5-B095-6EB6AB25AF7A}" type="slidenum">
              <a:rPr lang="en-US" smtClean="0"/>
              <a:t>‹#›</a:t>
            </a:fld>
            <a:endParaRPr lang="en-US" dirty="0"/>
          </a:p>
        </p:txBody>
      </p:sp>
    </p:spTree>
    <p:extLst>
      <p:ext uri="{BB962C8B-B14F-4D97-AF65-F5344CB8AC3E}">
        <p14:creationId xmlns:p14="http://schemas.microsoft.com/office/powerpoint/2010/main" val="684090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143B98-28CB-44A5-B095-6EB6AB25AF7A}" type="slidenum">
              <a:rPr lang="en-US" smtClean="0"/>
              <a:t>1</a:t>
            </a:fld>
            <a:endParaRPr lang="en-US" dirty="0"/>
          </a:p>
        </p:txBody>
      </p:sp>
    </p:spTree>
    <p:extLst>
      <p:ext uri="{BB962C8B-B14F-4D97-AF65-F5344CB8AC3E}">
        <p14:creationId xmlns:p14="http://schemas.microsoft.com/office/powerpoint/2010/main" val="372589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40</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4043890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41</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369042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42</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1575369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43</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399873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44</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12708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Administrative</a:t>
            </a:r>
            <a:r>
              <a:rPr lang="en-US" baseline="0" dirty="0" smtClean="0"/>
              <a:t> Fees are transferred to the Cost Pool.  Title I’s admin is capped at 20%.  Be mindful that the 20% is inclusive of indirect cost.  Title II’s admin is capped at the restricted indirect cost rate.  The same principle applies for indirect cost.</a:t>
            </a:r>
            <a:endParaRPr lang="en-US" dirty="0"/>
          </a:p>
        </p:txBody>
      </p:sp>
      <p:sp>
        <p:nvSpPr>
          <p:cNvPr id="4" name="Slide Number Placeholder 3"/>
          <p:cNvSpPr>
            <a:spLocks noGrp="1"/>
          </p:cNvSpPr>
          <p:nvPr>
            <p:ph type="sldNum" sz="quarter" idx="10"/>
          </p:nvPr>
        </p:nvSpPr>
        <p:spPr/>
        <p:txBody>
          <a:bodyPr/>
          <a:lstStyle/>
          <a:p>
            <a:fld id="{F8143B98-28CB-44A5-B095-6EB6AB25AF7A}" type="slidenum">
              <a:rPr lang="en-US" smtClean="0"/>
              <a:t>19</a:t>
            </a:fld>
            <a:endParaRPr lang="en-US" dirty="0"/>
          </a:p>
        </p:txBody>
      </p:sp>
    </p:spTree>
    <p:extLst>
      <p:ext uri="{BB962C8B-B14F-4D97-AF65-F5344CB8AC3E}">
        <p14:creationId xmlns:p14="http://schemas.microsoft.com/office/powerpoint/2010/main" val="394068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45000"/>
            <a:ext cx="5607050" cy="4791075"/>
          </a:xfrm>
        </p:spPr>
        <p:txBody>
          <a:bodyPr/>
          <a:lstStyle/>
          <a:p>
            <a:endParaRPr lang="en-US" sz="900" b="1" u="sng" dirty="0"/>
          </a:p>
        </p:txBody>
      </p:sp>
      <p:sp>
        <p:nvSpPr>
          <p:cNvPr id="4" name="Slide Number Placeholder 3"/>
          <p:cNvSpPr>
            <a:spLocks noGrp="1"/>
          </p:cNvSpPr>
          <p:nvPr>
            <p:ph type="sldNum" sz="quarter" idx="10"/>
          </p:nvPr>
        </p:nvSpPr>
        <p:spPr/>
        <p:txBody>
          <a:bodyPr/>
          <a:lstStyle/>
          <a:p>
            <a:fld id="{F8143B98-28CB-44A5-B095-6EB6AB25AF7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1049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45000"/>
            <a:ext cx="5607050" cy="4791075"/>
          </a:xfrm>
        </p:spPr>
        <p:txBody>
          <a:bodyPr/>
          <a:lstStyle/>
          <a:p>
            <a:r>
              <a:rPr lang="en-US" sz="900" dirty="0" smtClean="0"/>
              <a:t>The Title III Limited</a:t>
            </a:r>
            <a:r>
              <a:rPr lang="en-US" sz="900" baseline="0" dirty="0" smtClean="0"/>
              <a:t> English Proficient application is comprised of six parts. Each part has a series of questions that should be completed.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u="sng" baseline="0" dirty="0" smtClean="0"/>
              <a:t>Identification:(in this section) </a:t>
            </a:r>
            <a:r>
              <a:rPr lang="en-US" sz="900" dirty="0" smtClean="0"/>
              <a:t>Districts</a:t>
            </a:r>
            <a:r>
              <a:rPr lang="en-US" sz="900" baseline="0" dirty="0" smtClean="0"/>
              <a:t> must describe its methods of identifying and assessing students. Also, the LEA should provide a description of the districts educational theory and goals for educating the EL population in your district. </a:t>
            </a:r>
            <a:endParaRPr lang="en-US" sz="900" dirty="0" smtClean="0"/>
          </a:p>
          <a:p>
            <a:r>
              <a:rPr lang="en-US" sz="900" b="1" u="sng" baseline="0" dirty="0" smtClean="0"/>
              <a:t>High quality Instructional Program: </a:t>
            </a:r>
            <a:r>
              <a:rPr lang="en-US" sz="900" baseline="0" dirty="0" smtClean="0"/>
              <a:t>In</a:t>
            </a:r>
            <a:r>
              <a:rPr lang="en-US" sz="900" dirty="0" smtClean="0"/>
              <a:t> this section, LEAs should describe.</a:t>
            </a:r>
          </a:p>
          <a:p>
            <a:r>
              <a:rPr lang="en-US" sz="900" dirty="0" smtClean="0"/>
              <a:t>13-14 needs assessment process. Based on the data collected from the needs assessment, what goals and activities will be developed, how will they be implemented, and administered.  Each LEA will describe specific components of the LEAs program, such as what types of computer based programs are being used and which program model is being used at the schools.  The roles and responsibilities of the Student Evaluation Team (SET team). What are the LEAs procedures for consulting teacher and administrators on developing the districts local plan.  In what capacity does the translator serves.  Districts will also describe the exiting and monitoring process. How the LEA will collect and submit data, finally in this section LEAs will describe how they will serve students in eligible private schools.</a:t>
            </a:r>
          </a:p>
          <a:p>
            <a:r>
              <a:rPr lang="en-US" sz="900" b="1" u="sng" dirty="0" smtClean="0"/>
              <a:t>Assessment and Accountability:</a:t>
            </a:r>
            <a:r>
              <a:rPr lang="en-US" sz="900" dirty="0" smtClean="0"/>
              <a:t> Describe the process of how the LEA is holding the schools accountable for meeting proficiency and AMAOs. Also, for the participation in state administered ELP testing. Two new questions have been added, regarding AMAOs.  How does the district plan to meet the AMAO targets, if they have missed AMAO for two consecutive years. </a:t>
            </a:r>
          </a:p>
          <a:p>
            <a:r>
              <a:rPr lang="en-US" sz="900" b="1" u="sng" dirty="0" smtClean="0"/>
              <a:t>Highly quality professional development and staffing: </a:t>
            </a:r>
            <a:r>
              <a:rPr lang="en-US" sz="900" dirty="0" smtClean="0"/>
              <a:t>Describe the types of professional development the LEA will conduct and send teachers and administrator to.  How will the district ensure that the said trainings methods are based on scientifically based research.  How will the LEA ensure that all teachers are fluent in written and oral language. LEAs should describe specific staffing and other resources are being used to provide LEP students instruction education program.</a:t>
            </a:r>
          </a:p>
          <a:p>
            <a:r>
              <a:rPr lang="en-US" sz="900" b="1" u="sng" dirty="0" smtClean="0"/>
              <a:t>Parent and Community Participation:</a:t>
            </a:r>
            <a:r>
              <a:rPr lang="en-US" sz="900" dirty="0" smtClean="0"/>
              <a:t> describe how the LEA promote parent and community involvement. As well as, how does the LEA notify parents about AMAO status.  </a:t>
            </a:r>
          </a:p>
          <a:p>
            <a:r>
              <a:rPr lang="en-US" sz="900" b="1" u="sng" dirty="0" smtClean="0"/>
              <a:t>Budget:</a:t>
            </a:r>
            <a:r>
              <a:rPr lang="en-US" sz="900" dirty="0" smtClean="0"/>
              <a:t> Each LEA must complete the budget, budget narrative, and the personnel detail.  Remember that administrative cost cannot exceed 2% of the LEA’s allocation.  </a:t>
            </a:r>
            <a:endParaRPr lang="en-US" sz="900" b="1" u="sng" dirty="0"/>
          </a:p>
        </p:txBody>
      </p:sp>
      <p:sp>
        <p:nvSpPr>
          <p:cNvPr id="4" name="Slide Number Placeholder 3"/>
          <p:cNvSpPr>
            <a:spLocks noGrp="1"/>
          </p:cNvSpPr>
          <p:nvPr>
            <p:ph type="sldNum" sz="quarter" idx="10"/>
          </p:nvPr>
        </p:nvSpPr>
        <p:spPr/>
        <p:txBody>
          <a:bodyPr/>
          <a:lstStyle/>
          <a:p>
            <a:fld id="{F8143B98-28CB-44A5-B095-6EB6AB25AF7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2216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45000"/>
            <a:ext cx="5607050" cy="4211637"/>
          </a:xfrm>
        </p:spPr>
        <p:txBody>
          <a:bodyPr/>
          <a:lstStyle/>
          <a:p>
            <a:r>
              <a:rPr lang="en-US" b="1" u="sng" dirty="0" smtClean="0"/>
              <a:t>Need for the project:</a:t>
            </a:r>
            <a:r>
              <a:rPr lang="en-US" dirty="0" smtClean="0"/>
              <a:t> Each LEA must provide a data table showing a significant increase of immigrant children and youth for at least a two year period and the languages that are spoken.  LEAs should also provide a comparison of immigrant children and their English speaking peers based on how they scored on the state assessments. </a:t>
            </a:r>
          </a:p>
          <a:p>
            <a:r>
              <a:rPr lang="en-US" dirty="0" smtClean="0"/>
              <a:t>A description should be provided on how immigrant funds will be used to impact academic achievement, English language development, native language support in content area instruction, capacity building (professional development) and parent training.</a:t>
            </a:r>
          </a:p>
          <a:p>
            <a:r>
              <a:rPr lang="en-US" b="1" u="sng" baseline="0" dirty="0" smtClean="0"/>
              <a:t>Quality of project design:</a:t>
            </a:r>
            <a:r>
              <a:rPr lang="en-US" baseline="0" dirty="0" smtClean="0"/>
              <a:t> based on test</a:t>
            </a:r>
            <a:r>
              <a:rPr lang="en-US" dirty="0" smtClean="0"/>
              <a:t> results from standardized test, districts must set goals and expectations for the immigrant program.  How does the LEA plan to maintain and sustain the program after the grant period. How will the LEA </a:t>
            </a:r>
            <a:r>
              <a:rPr lang="en-US" dirty="0" err="1" smtClean="0"/>
              <a:t>tro</a:t>
            </a:r>
            <a:r>
              <a:rPr lang="en-US" dirty="0" smtClean="0"/>
              <a:t> the extent possible plan on collaborating with higher education programs, community based resources, and State and Federal resources to assist immigrant children and youth once they exit the program.</a:t>
            </a:r>
          </a:p>
          <a:p>
            <a:r>
              <a:rPr lang="en-US" b="1" u="sng" dirty="0" smtClean="0"/>
              <a:t>Timeline:</a:t>
            </a:r>
            <a:r>
              <a:rPr lang="en-US" dirty="0" smtClean="0"/>
              <a:t> please provide a timeline for the project and activities that were previously stated in the plan.</a:t>
            </a:r>
          </a:p>
          <a:p>
            <a:r>
              <a:rPr lang="en-US" b="1" u="sng" baseline="0" dirty="0" smtClean="0"/>
              <a:t>Quality</a:t>
            </a:r>
            <a:r>
              <a:rPr lang="en-US" b="1" u="sng" dirty="0" smtClean="0"/>
              <a:t> of project evaluation: </a:t>
            </a:r>
            <a:r>
              <a:rPr lang="en-US" dirty="0" smtClean="0"/>
              <a:t> provide a description of process that will be used to evaluate the effectiveness of the Immigrant Children and Youth program.</a:t>
            </a:r>
          </a:p>
          <a:p>
            <a:r>
              <a:rPr lang="en-US" b="1" u="sng" dirty="0" smtClean="0"/>
              <a:t>Budget: </a:t>
            </a:r>
            <a:r>
              <a:rPr lang="en-US" sz="1200" dirty="0" smtClean="0"/>
              <a:t>Each LEA must complete the budget, budget narrative, and the personnel detail.  Remember that administrative cost cannot exceed 2% of the LEA’s allocation</a:t>
            </a:r>
            <a:endParaRPr lang="en-US" b="1" u="sng" dirty="0" smtClean="0"/>
          </a:p>
          <a:p>
            <a:endParaRPr lang="en-US" b="1" u="sng" baseline="0" dirty="0" smtClean="0"/>
          </a:p>
          <a:p>
            <a:endParaRPr lang="en-US" b="1" u="sng" dirty="0"/>
          </a:p>
        </p:txBody>
      </p:sp>
      <p:sp>
        <p:nvSpPr>
          <p:cNvPr id="4" name="Slide Number Placeholder 3"/>
          <p:cNvSpPr>
            <a:spLocks noGrp="1"/>
          </p:cNvSpPr>
          <p:nvPr>
            <p:ph type="sldNum" sz="quarter" idx="10"/>
          </p:nvPr>
        </p:nvSpPr>
        <p:spPr/>
        <p:txBody>
          <a:bodyPr/>
          <a:lstStyle/>
          <a:p>
            <a:fld id="{F8143B98-28CB-44A5-B095-6EB6AB25AF7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6847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36</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395049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37</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334285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38</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282984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prstClr val="black"/>
                </a:solidFill>
              </a:rPr>
              <a:t>Office of Federal Program</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OFP University for New Federal Programs Directors</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6D71F965-CF35-480A-B050-7661EEEEB17E}" type="slidenum">
              <a:rPr lang="en-US" altLang="en-US" smtClean="0">
                <a:solidFill>
                  <a:prstClr val="black"/>
                </a:solidFill>
              </a:rPr>
              <a:pPr>
                <a:defRPr/>
              </a:pPr>
              <a:t>39</a:t>
            </a:fld>
            <a:endParaRPr lang="en-US" altLang="en-US">
              <a:solidFill>
                <a:prstClr val="black"/>
              </a:solidFill>
            </a:endParaRPr>
          </a:p>
        </p:txBody>
      </p:sp>
      <p:sp>
        <p:nvSpPr>
          <p:cNvPr id="8" name="Footer Placeholder 7"/>
          <p:cNvSpPr>
            <a:spLocks noGrp="1"/>
          </p:cNvSpPr>
          <p:nvPr>
            <p:ph type="ftr" sz="quarter" idx="14"/>
          </p:nvPr>
        </p:nvSpPr>
        <p:spPr/>
        <p:txBody>
          <a:bodyPr/>
          <a:lstStyle/>
          <a:p>
            <a:pPr>
              <a:defRPr/>
            </a:pPr>
            <a:r>
              <a:rPr lang="en-US" smtClean="0">
                <a:solidFill>
                  <a:prstClr val="black"/>
                </a:solidFill>
              </a:rPr>
              <a:t>Title I, II and VI</a:t>
            </a:r>
            <a:endParaRPr lang="en-US">
              <a:solidFill>
                <a:prstClr val="black"/>
              </a:solidFill>
            </a:endParaRPr>
          </a:p>
        </p:txBody>
      </p:sp>
    </p:spTree>
    <p:extLst>
      <p:ext uri="{BB962C8B-B14F-4D97-AF65-F5344CB8AC3E}">
        <p14:creationId xmlns:p14="http://schemas.microsoft.com/office/powerpoint/2010/main" val="27665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b="2950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181600"/>
            <a:ext cx="301783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7332" y="2057400"/>
            <a:ext cx="7772400" cy="1470025"/>
          </a:xfrm>
        </p:spPr>
        <p:txBody>
          <a:bodyPr/>
          <a:lstStyle>
            <a:lvl1pPr>
              <a:defRPr>
                <a:solidFill>
                  <a:srgbClr val="22326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46199" y="3657600"/>
            <a:ext cx="6400800" cy="1295400"/>
          </a:xfrm>
        </p:spPr>
        <p:txBody>
          <a:bodyPr/>
          <a:lstStyle>
            <a:lvl1pPr marL="0" indent="0" algn="ctr">
              <a:buNone/>
              <a:defRPr>
                <a:solidFill>
                  <a:srgbClr val="2232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51705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2649"/>
            <a:ext cx="7772400" cy="1470025"/>
          </a:xfrm>
          <a:prstGeom prst="rect">
            <a:avLst/>
          </a:prstGeom>
        </p:spPr>
        <p:txBody>
          <a:bodyPr/>
          <a:lstStyle>
            <a:lvl1pPr>
              <a:defRPr>
                <a:solidFill>
                  <a:srgbClr val="223264"/>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76962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65215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2667000" y="51816"/>
            <a:ext cx="411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endParaRPr lang="en-US" dirty="0"/>
          </a:p>
        </p:txBody>
      </p:sp>
      <p:sp>
        <p:nvSpPr>
          <p:cNvPr id="5" name="Date Placeholder 3"/>
          <p:cNvSpPr>
            <a:spLocks noGrp="1"/>
          </p:cNvSpPr>
          <p:nvPr>
            <p:ph type="dt" sz="half" idx="14"/>
          </p:nvPr>
        </p:nvSpPr>
        <p:spPr>
          <a:xfrm>
            <a:off x="457200" y="6264275"/>
            <a:ext cx="2133600" cy="501650"/>
          </a:xfrm>
        </p:spPr>
        <p:txBody>
          <a:bodyPr/>
          <a:lstStyle>
            <a:lvl1pPr>
              <a:defRPr b="1">
                <a:solidFill>
                  <a:srgbClr val="223264"/>
                </a:solidFill>
                <a:latin typeface="Arial" pitchFamily="34" charset="0"/>
                <a:cs typeface="Arial" pitchFamily="34" charset="0"/>
              </a:defRPr>
            </a:lvl1pPr>
          </a:lstStyle>
          <a:p>
            <a:pPr>
              <a:defRPr/>
            </a:pPr>
            <a:r>
              <a:rPr lang="en-US" smtClean="0"/>
              <a:t>Office of Federal Programs</a:t>
            </a:r>
            <a:endParaRPr lang="en-US"/>
          </a:p>
        </p:txBody>
      </p:sp>
      <p:sp>
        <p:nvSpPr>
          <p:cNvPr id="6" name="Footer Placeholder 4"/>
          <p:cNvSpPr>
            <a:spLocks noGrp="1"/>
          </p:cNvSpPr>
          <p:nvPr>
            <p:ph type="ftr" sz="quarter" idx="15"/>
          </p:nvPr>
        </p:nvSpPr>
        <p:spPr>
          <a:xfrm>
            <a:off x="3124200" y="6264275"/>
            <a:ext cx="2895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7" name="Slide Number Placeholder 5"/>
          <p:cNvSpPr>
            <a:spLocks noGrp="1"/>
          </p:cNvSpPr>
          <p:nvPr>
            <p:ph type="sldNum" sz="quarter" idx="16"/>
          </p:nvPr>
        </p:nvSpPr>
        <p:spPr>
          <a:xfrm>
            <a:off x="6553200" y="6256338"/>
            <a:ext cx="2133600" cy="501650"/>
          </a:xfrm>
        </p:spPr>
        <p:txBody>
          <a:bodyPr/>
          <a:lstStyle>
            <a:lvl1pPr>
              <a:defRPr b="1">
                <a:solidFill>
                  <a:srgbClr val="223264"/>
                </a:solidFill>
                <a:latin typeface="Arial" panose="020B0604020202020204" pitchFamily="34" charset="0"/>
              </a:defRPr>
            </a:lvl1pPr>
          </a:lstStyle>
          <a:p>
            <a:pPr>
              <a:defRPr/>
            </a:pPr>
            <a:fld id="{F256B297-4521-4233-8845-861B346D6AF5}" type="slidenum">
              <a:rPr lang="en-US" altLang="en-US"/>
              <a:pPr>
                <a:defRPr/>
              </a:pPr>
              <a:t>‹#›</a:t>
            </a:fld>
            <a:endParaRPr lang="en-US" altLang="en-US"/>
          </a:p>
        </p:txBody>
      </p:sp>
    </p:spTree>
    <p:extLst>
      <p:ext uri="{BB962C8B-B14F-4D97-AF65-F5344CB8AC3E}">
        <p14:creationId xmlns:p14="http://schemas.microsoft.com/office/powerpoint/2010/main" val="107356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54864"/>
            <a:ext cx="40386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6" name="Date Placeholder 3"/>
          <p:cNvSpPr>
            <a:spLocks noGrp="1"/>
          </p:cNvSpPr>
          <p:nvPr>
            <p:ph type="dt" sz="half" idx="15"/>
          </p:nvPr>
        </p:nvSpPr>
        <p:spPr>
          <a:xfrm>
            <a:off x="457200" y="6283325"/>
            <a:ext cx="2133600" cy="501650"/>
          </a:xfrm>
        </p:spPr>
        <p:txBody>
          <a:bodyPr/>
          <a:lstStyle>
            <a:lvl1pPr>
              <a:defRPr b="1">
                <a:solidFill>
                  <a:srgbClr val="223264"/>
                </a:solidFill>
                <a:latin typeface="Arial" pitchFamily="34" charset="0"/>
                <a:cs typeface="Arial" pitchFamily="34" charset="0"/>
              </a:defRPr>
            </a:lvl1pPr>
          </a:lstStyle>
          <a:p>
            <a:pPr>
              <a:defRPr/>
            </a:pPr>
            <a:r>
              <a:rPr lang="en-US" smtClean="0"/>
              <a:t>Office of Federal Programs</a:t>
            </a:r>
            <a:endParaRPr lang="en-US"/>
          </a:p>
        </p:txBody>
      </p:sp>
      <p:sp>
        <p:nvSpPr>
          <p:cNvPr id="7" name="Footer Placeholder 4"/>
          <p:cNvSpPr>
            <a:spLocks noGrp="1"/>
          </p:cNvSpPr>
          <p:nvPr>
            <p:ph type="ftr" sz="quarter" idx="16"/>
          </p:nvPr>
        </p:nvSpPr>
        <p:spPr>
          <a:xfrm>
            <a:off x="3124200" y="6283325"/>
            <a:ext cx="2895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8" name="Slide Number Placeholder 5"/>
          <p:cNvSpPr>
            <a:spLocks noGrp="1"/>
          </p:cNvSpPr>
          <p:nvPr>
            <p:ph type="sldNum" sz="quarter" idx="17"/>
          </p:nvPr>
        </p:nvSpPr>
        <p:spPr>
          <a:xfrm>
            <a:off x="6553200" y="6283325"/>
            <a:ext cx="2133600" cy="501650"/>
          </a:xfrm>
        </p:spPr>
        <p:txBody>
          <a:bodyPr/>
          <a:lstStyle>
            <a:lvl1pPr>
              <a:defRPr b="1">
                <a:solidFill>
                  <a:srgbClr val="223264"/>
                </a:solidFill>
                <a:latin typeface="Arial" panose="020B0604020202020204" pitchFamily="34" charset="0"/>
              </a:defRPr>
            </a:lvl1pPr>
          </a:lstStyle>
          <a:p>
            <a:pPr>
              <a:defRPr/>
            </a:pPr>
            <a:fld id="{FEED0863-2863-42AB-B85E-9835DB9CCBE2}" type="slidenum">
              <a:rPr lang="en-US" altLang="en-US"/>
              <a:pPr>
                <a:defRPr/>
              </a:pPr>
              <a:t>‹#›</a:t>
            </a:fld>
            <a:endParaRPr lang="en-US" altLang="en-US"/>
          </a:p>
        </p:txBody>
      </p:sp>
    </p:spTree>
    <p:extLst>
      <p:ext uri="{BB962C8B-B14F-4D97-AF65-F5344CB8AC3E}">
        <p14:creationId xmlns:p14="http://schemas.microsoft.com/office/powerpoint/2010/main" val="218536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2649"/>
            <a:ext cx="7772400" cy="1470025"/>
          </a:xfrm>
          <a:prstGeom prst="rect">
            <a:avLst/>
          </a:prstGeom>
        </p:spPr>
        <p:txBody>
          <a:bodyPr/>
          <a:lstStyle>
            <a:lvl1pPr>
              <a:defRPr>
                <a:solidFill>
                  <a:srgbClr val="223264"/>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76962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3732029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2667000" y="51816"/>
            <a:ext cx="411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endParaRPr lang="en-US" dirty="0"/>
          </a:p>
        </p:txBody>
      </p:sp>
      <p:sp>
        <p:nvSpPr>
          <p:cNvPr id="5" name="Date Placeholder 3"/>
          <p:cNvSpPr>
            <a:spLocks noGrp="1"/>
          </p:cNvSpPr>
          <p:nvPr>
            <p:ph type="dt" sz="half" idx="14"/>
          </p:nvPr>
        </p:nvSpPr>
        <p:spPr>
          <a:xfrm>
            <a:off x="457200" y="6264275"/>
            <a:ext cx="2133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6" name="Footer Placeholder 4"/>
          <p:cNvSpPr>
            <a:spLocks noGrp="1"/>
          </p:cNvSpPr>
          <p:nvPr>
            <p:ph type="ftr" sz="quarter" idx="15"/>
          </p:nvPr>
        </p:nvSpPr>
        <p:spPr>
          <a:xfrm>
            <a:off x="3124200" y="6264275"/>
            <a:ext cx="2895600" cy="501650"/>
          </a:xfrm>
        </p:spPr>
        <p:txBody>
          <a:bodyPr/>
          <a:lstStyle>
            <a:lvl1pPr>
              <a:defRPr b="1">
                <a:solidFill>
                  <a:srgbClr val="223264"/>
                </a:solidFill>
                <a:latin typeface="Arial" pitchFamily="34" charset="0"/>
                <a:cs typeface="Arial" pitchFamily="34" charset="0"/>
              </a:defRPr>
            </a:lvl1pPr>
          </a:lstStyle>
          <a:p>
            <a:pPr>
              <a:defRPr/>
            </a:pPr>
            <a:r>
              <a:rPr lang="en-US" smtClean="0"/>
              <a:t>(c)MDE- Office of Federal Programs</a:t>
            </a:r>
            <a:endParaRPr lang="en-US"/>
          </a:p>
        </p:txBody>
      </p:sp>
      <p:sp>
        <p:nvSpPr>
          <p:cNvPr id="7" name="Slide Number Placeholder 5"/>
          <p:cNvSpPr>
            <a:spLocks noGrp="1"/>
          </p:cNvSpPr>
          <p:nvPr>
            <p:ph type="sldNum" sz="quarter" idx="16"/>
          </p:nvPr>
        </p:nvSpPr>
        <p:spPr>
          <a:xfrm>
            <a:off x="6553200" y="6256338"/>
            <a:ext cx="2133600" cy="501650"/>
          </a:xfrm>
        </p:spPr>
        <p:txBody>
          <a:bodyPr/>
          <a:lstStyle>
            <a:lvl1pPr>
              <a:defRPr b="1">
                <a:solidFill>
                  <a:srgbClr val="223264"/>
                </a:solidFill>
                <a:latin typeface="Arial" panose="020B0604020202020204" pitchFamily="34" charset="0"/>
              </a:defRPr>
            </a:lvl1pPr>
          </a:lstStyle>
          <a:p>
            <a:pPr>
              <a:defRPr/>
            </a:pPr>
            <a:fld id="{525DC546-2BCE-48B3-8447-B1746925776D}" type="slidenum">
              <a:rPr lang="en-US" altLang="en-US"/>
              <a:pPr>
                <a:defRPr/>
              </a:pPr>
              <a:t>‹#›</a:t>
            </a:fld>
            <a:endParaRPr lang="en-US" altLang="en-US" dirty="0"/>
          </a:p>
        </p:txBody>
      </p:sp>
    </p:spTree>
    <p:extLst>
      <p:ext uri="{BB962C8B-B14F-4D97-AF65-F5344CB8AC3E}">
        <p14:creationId xmlns:p14="http://schemas.microsoft.com/office/powerpoint/2010/main" val="16403534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54864"/>
            <a:ext cx="40386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6" name="Date Placeholder 3"/>
          <p:cNvSpPr>
            <a:spLocks noGrp="1"/>
          </p:cNvSpPr>
          <p:nvPr>
            <p:ph type="dt" sz="half" idx="15"/>
          </p:nvPr>
        </p:nvSpPr>
        <p:spPr>
          <a:xfrm>
            <a:off x="457200" y="6283325"/>
            <a:ext cx="2133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7" name="Footer Placeholder 4"/>
          <p:cNvSpPr>
            <a:spLocks noGrp="1"/>
          </p:cNvSpPr>
          <p:nvPr>
            <p:ph type="ftr" sz="quarter" idx="16"/>
          </p:nvPr>
        </p:nvSpPr>
        <p:spPr>
          <a:xfrm>
            <a:off x="3124200" y="6283325"/>
            <a:ext cx="2895600" cy="501650"/>
          </a:xfrm>
        </p:spPr>
        <p:txBody>
          <a:bodyPr/>
          <a:lstStyle>
            <a:lvl1pPr>
              <a:defRPr b="1">
                <a:solidFill>
                  <a:srgbClr val="223264"/>
                </a:solidFill>
                <a:latin typeface="Arial" pitchFamily="34" charset="0"/>
                <a:cs typeface="Arial" pitchFamily="34" charset="0"/>
              </a:defRPr>
            </a:lvl1pPr>
          </a:lstStyle>
          <a:p>
            <a:pPr>
              <a:defRPr/>
            </a:pPr>
            <a:r>
              <a:rPr lang="en-US" smtClean="0"/>
              <a:t>(c)MDE- Office of Federal Programs</a:t>
            </a:r>
            <a:endParaRPr lang="en-US"/>
          </a:p>
        </p:txBody>
      </p:sp>
      <p:sp>
        <p:nvSpPr>
          <p:cNvPr id="8" name="Slide Number Placeholder 5"/>
          <p:cNvSpPr>
            <a:spLocks noGrp="1"/>
          </p:cNvSpPr>
          <p:nvPr>
            <p:ph type="sldNum" sz="quarter" idx="17"/>
          </p:nvPr>
        </p:nvSpPr>
        <p:spPr>
          <a:xfrm>
            <a:off x="6553200" y="6283325"/>
            <a:ext cx="2133600" cy="501650"/>
          </a:xfrm>
        </p:spPr>
        <p:txBody>
          <a:bodyPr/>
          <a:lstStyle>
            <a:lvl1pPr>
              <a:defRPr b="1">
                <a:solidFill>
                  <a:srgbClr val="223264"/>
                </a:solidFill>
                <a:latin typeface="Arial" panose="020B0604020202020204" pitchFamily="34" charset="0"/>
              </a:defRPr>
            </a:lvl1pPr>
          </a:lstStyle>
          <a:p>
            <a:pPr>
              <a:defRPr/>
            </a:pPr>
            <a:fld id="{046E1927-845E-4631-8D9C-02CE5A9E2654}" type="slidenum">
              <a:rPr lang="en-US" altLang="en-US"/>
              <a:pPr>
                <a:defRPr/>
              </a:pPr>
              <a:t>‹#›</a:t>
            </a:fld>
            <a:endParaRPr lang="en-US" altLang="en-US" dirty="0"/>
          </a:p>
        </p:txBody>
      </p:sp>
    </p:spTree>
    <p:extLst>
      <p:ext uri="{BB962C8B-B14F-4D97-AF65-F5344CB8AC3E}">
        <p14:creationId xmlns:p14="http://schemas.microsoft.com/office/powerpoint/2010/main" val="40296563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9144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743200" y="3175"/>
            <a:ext cx="6400800" cy="1143000"/>
          </a:xfrm>
          <a:prstGeom prst="rect">
            <a:avLst/>
          </a:prstGeom>
        </p:spPr>
        <p:txBody>
          <a:bodyPr>
            <a:normAutofit/>
          </a:bodyPr>
          <a:lstStyle>
            <a:lvl1pPr>
              <a:defRPr sz="3600"/>
            </a:lvl1pPr>
          </a:lstStyle>
          <a:p>
            <a:r>
              <a:rPr lang="en-US" smtClean="0"/>
              <a:t>Click to edit Master title style</a:t>
            </a:r>
            <a:endParaRPr lang="en-US" dirty="0"/>
          </a:p>
        </p:txBody>
      </p:sp>
      <p:sp>
        <p:nvSpPr>
          <p:cNvPr id="7" name="Footer Placeholder 4"/>
          <p:cNvSpPr>
            <a:spLocks noGrp="1"/>
          </p:cNvSpPr>
          <p:nvPr>
            <p:ph type="ftr" sz="quarter" idx="10"/>
          </p:nvPr>
        </p:nvSpPr>
        <p:spPr>
          <a:xfrm>
            <a:off x="-17463" y="6492875"/>
            <a:ext cx="2895601" cy="365125"/>
          </a:xfrm>
        </p:spPr>
        <p:txBody>
          <a:bodyPr/>
          <a:lstStyle>
            <a:lvl1pPr>
              <a:defRPr>
                <a:solidFill>
                  <a:srgbClr val="223264"/>
                </a:solidFill>
                <a:latin typeface="Georgia" panose="02040502050405020303" pitchFamily="18" charset="0"/>
              </a:defRPr>
            </a:lvl1pPr>
          </a:lstStyle>
          <a:p>
            <a:r>
              <a:rPr lang="en-US" smtClean="0"/>
              <a:t>(c)MDE- Office of Federal Programs</a:t>
            </a:r>
            <a:endParaRPr lang="en-US" dirty="0"/>
          </a:p>
        </p:txBody>
      </p:sp>
      <p:sp>
        <p:nvSpPr>
          <p:cNvPr id="8" name="Slide Number Placeholder 5"/>
          <p:cNvSpPr>
            <a:spLocks noGrp="1"/>
          </p:cNvSpPr>
          <p:nvPr>
            <p:ph type="sldNum" sz="quarter" idx="11"/>
          </p:nvPr>
        </p:nvSpPr>
        <p:spPr>
          <a:xfrm>
            <a:off x="7010400" y="6492875"/>
            <a:ext cx="2133600" cy="365125"/>
          </a:xfrm>
        </p:spPr>
        <p:txBody>
          <a:bodyPr/>
          <a:lstStyle>
            <a:lvl1pPr>
              <a:defRPr>
                <a:solidFill>
                  <a:srgbClr val="223264"/>
                </a:solidFill>
              </a:defRPr>
            </a:lvl1pPr>
          </a:lstStyle>
          <a:p>
            <a:fld id="{1842D376-89E1-4BAB-BF61-6F84EF0199BC}" type="slidenum">
              <a:rPr lang="en-US" smtClean="0"/>
              <a:pPr/>
              <a:t>‹#›</a:t>
            </a:fld>
            <a:endParaRPr lang="en-US" dirty="0"/>
          </a:p>
        </p:txBody>
      </p:sp>
    </p:spTree>
    <p:extLst>
      <p:ext uri="{BB962C8B-B14F-4D97-AF65-F5344CB8AC3E}">
        <p14:creationId xmlns:p14="http://schemas.microsoft.com/office/powerpoint/2010/main" val="16309973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950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7332" y="2057400"/>
            <a:ext cx="7772400" cy="1470025"/>
          </a:xfrm>
        </p:spPr>
        <p:txBody>
          <a:bodyPr/>
          <a:lstStyle>
            <a:lvl1pPr>
              <a:defRPr>
                <a:solidFill>
                  <a:srgbClr val="22326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46199" y="3657600"/>
            <a:ext cx="6400800" cy="1295400"/>
          </a:xfrm>
        </p:spPr>
        <p:txBody>
          <a:bodyPr/>
          <a:lstStyle>
            <a:lvl1pPr marL="0" indent="0" algn="ctr">
              <a:buNone/>
              <a:defRPr>
                <a:solidFill>
                  <a:srgbClr val="2232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200" y="5181600"/>
            <a:ext cx="3017133" cy="1429859"/>
          </a:xfrm>
          <a:prstGeom prst="rect">
            <a:avLst/>
          </a:prstGeom>
        </p:spPr>
      </p:pic>
    </p:spTree>
    <p:extLst>
      <p:ext uri="{BB962C8B-B14F-4D97-AF65-F5344CB8AC3E}">
        <p14:creationId xmlns:p14="http://schemas.microsoft.com/office/powerpoint/2010/main" val="4155986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1F497D">
                  <a:tint val="75000"/>
                </a:srgbClr>
              </a:solidFill>
            </a:endParaRPr>
          </a:p>
        </p:txBody>
      </p:sp>
      <p:sp>
        <p:nvSpPr>
          <p:cNvPr id="4" name="Footer Placeholder 3"/>
          <p:cNvSpPr>
            <a:spLocks noGrp="1"/>
          </p:cNvSpPr>
          <p:nvPr>
            <p:ph type="ftr" sz="quarter" idx="11"/>
          </p:nvPr>
        </p:nvSpPr>
        <p:spPr/>
        <p:txBody>
          <a:bodyPr/>
          <a:lstStyle/>
          <a:p>
            <a:r>
              <a:rPr lang="en-US" smtClean="0">
                <a:solidFill>
                  <a:srgbClr val="1F497D">
                    <a:tint val="75000"/>
                  </a:srgbClr>
                </a:solidFill>
              </a:rPr>
              <a:t>Office of Federal Programs Final Release October 12.2012</a:t>
            </a:r>
            <a:endParaRPr lang="en-US">
              <a:solidFill>
                <a:srgbClr val="1F497D">
                  <a:tint val="75000"/>
                </a:srgbClr>
              </a:solidFill>
            </a:endParaRPr>
          </a:p>
        </p:txBody>
      </p:sp>
      <p:sp>
        <p:nvSpPr>
          <p:cNvPr id="5" name="Slide Number Placeholder 4"/>
          <p:cNvSpPr>
            <a:spLocks noGrp="1"/>
          </p:cNvSpPr>
          <p:nvPr>
            <p:ph type="sldNum" sz="quarter" idx="12"/>
          </p:nvPr>
        </p:nvSpPr>
        <p:spPr/>
        <p:txBody>
          <a:bodyPr/>
          <a:lstStyle/>
          <a:p>
            <a:fld id="{8790BB74-47F1-4A92-82FB-AE640180BB05}" type="slidenum">
              <a:rPr lang="en-US" smtClean="0">
                <a:solidFill>
                  <a:srgbClr val="1F497D">
                    <a:tint val="75000"/>
                  </a:srgbClr>
                </a:solidFill>
              </a:rPr>
              <a:pPr/>
              <a:t>‹#›</a:t>
            </a:fld>
            <a:endParaRPr lang="en-US">
              <a:solidFill>
                <a:srgbClr val="1F497D">
                  <a:tint val="75000"/>
                </a:srgbClr>
              </a:solidFill>
            </a:endParaRPr>
          </a:p>
        </p:txBody>
      </p:sp>
    </p:spTree>
    <p:extLst>
      <p:ext uri="{BB962C8B-B14F-4D97-AF65-F5344CB8AC3E}">
        <p14:creationId xmlns:p14="http://schemas.microsoft.com/office/powerpoint/2010/main" val="32235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6933" y="6492875"/>
            <a:ext cx="2895600" cy="365125"/>
          </a:xfrm>
        </p:spPr>
        <p:txBody>
          <a:bodyPr/>
          <a:lstStyle>
            <a:lvl1pPr>
              <a:defRPr>
                <a:solidFill>
                  <a:srgbClr val="223264"/>
                </a:solidFill>
              </a:defRPr>
            </a:lvl1pPr>
          </a:lstStyle>
          <a:p>
            <a:r>
              <a:rPr lang="en-US" smtClean="0"/>
              <a:t>Office of Federal Programs Final Release October 12.2012</a:t>
            </a:r>
            <a:endParaRPr lang="en-US" dirty="0"/>
          </a:p>
        </p:txBody>
      </p:sp>
      <p:sp>
        <p:nvSpPr>
          <p:cNvPr id="6" name="Slide Number Placeholder 5"/>
          <p:cNvSpPr>
            <a:spLocks noGrp="1"/>
          </p:cNvSpPr>
          <p:nvPr>
            <p:ph type="sldNum" sz="quarter" idx="12"/>
          </p:nvPr>
        </p:nvSpPr>
        <p:spPr>
          <a:xfrm>
            <a:off x="7010400" y="6492875"/>
            <a:ext cx="2133600" cy="365125"/>
          </a:xfrm>
        </p:spPr>
        <p:txBody>
          <a:bodyPr/>
          <a:lstStyle>
            <a:lvl1pPr>
              <a:defRPr>
                <a:solidFill>
                  <a:srgbClr val="223264"/>
                </a:solidFill>
              </a:defRPr>
            </a:lvl1pPr>
          </a:lstStyle>
          <a:p>
            <a:fld id="{8790BB74-47F1-4A92-82FB-AE640180BB05}" type="slidenum">
              <a:rPr lang="en-US" smtClean="0"/>
              <a:pPr/>
              <a:t>‹#›</a:t>
            </a:fld>
            <a:endParaRPr lang="en-US" dirty="0"/>
          </a:p>
        </p:txBody>
      </p:sp>
      <p:sp>
        <p:nvSpPr>
          <p:cNvPr id="9"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grpSp>
        <p:nvGrpSpPr>
          <p:cNvPr id="10" name="Group 9"/>
          <p:cNvGrpSpPr/>
          <p:nvPr userDrawn="1"/>
        </p:nvGrpSpPr>
        <p:grpSpPr>
          <a:xfrm>
            <a:off x="8467" y="0"/>
            <a:ext cx="9144000" cy="1143000"/>
            <a:chOff x="8467" y="0"/>
            <a:chExt cx="9144000" cy="1143000"/>
          </a:xfrm>
        </p:grpSpPr>
        <p:sp>
          <p:nvSpPr>
            <p:cNvPr id="11" name="Rectangle 10"/>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302280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9144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600200"/>
            <a:ext cx="8229600" cy="4525963"/>
          </a:xfr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sp>
        <p:nvSpPr>
          <p:cNvPr id="7" name="Footer Placeholder 4"/>
          <p:cNvSpPr>
            <a:spLocks noGrp="1"/>
          </p:cNvSpPr>
          <p:nvPr>
            <p:ph type="ftr" sz="quarter" idx="10"/>
          </p:nvPr>
        </p:nvSpPr>
        <p:spPr>
          <a:xfrm>
            <a:off x="3124199" y="6492875"/>
            <a:ext cx="2895601" cy="365125"/>
          </a:xfrm>
        </p:spPr>
        <p:txBody>
          <a:bodyPr/>
          <a:lstStyle>
            <a:lvl1pPr>
              <a:defRPr>
                <a:solidFill>
                  <a:srgbClr val="000000"/>
                </a:solidFill>
                <a:latin typeface="Arial" panose="020B0604020202020204" pitchFamily="34" charset="0"/>
                <a:cs typeface="Arial" panose="020B0604020202020204" pitchFamily="34" charset="0"/>
              </a:defRPr>
            </a:lvl1pPr>
          </a:lstStyle>
          <a:p>
            <a:endParaRPr lang="en-US" dirty="0"/>
          </a:p>
        </p:txBody>
      </p:sp>
      <p:sp>
        <p:nvSpPr>
          <p:cNvPr id="8" name="Slide Number Placeholder 5"/>
          <p:cNvSpPr>
            <a:spLocks noGrp="1"/>
          </p:cNvSpPr>
          <p:nvPr>
            <p:ph type="sldNum" sz="quarter" idx="11"/>
          </p:nvPr>
        </p:nvSpPr>
        <p:spPr>
          <a:xfrm>
            <a:off x="7010400" y="6492875"/>
            <a:ext cx="2133600" cy="365125"/>
          </a:xfrm>
        </p:spPr>
        <p:txBody>
          <a:bodyPr/>
          <a:lstStyle>
            <a:lvl1pPr>
              <a:defRPr>
                <a:solidFill>
                  <a:srgbClr val="223264"/>
                </a:solidFill>
              </a:defRPr>
            </a:lvl1pPr>
          </a:lstStyle>
          <a:p>
            <a:fld id="{1842D376-89E1-4BAB-BF61-6F84EF0199BC}" type="slidenum">
              <a:rPr lang="en-US" smtClean="0"/>
              <a:t>‹#›</a:t>
            </a:fld>
            <a:endParaRPr lang="en-US" dirty="0"/>
          </a:p>
        </p:txBody>
      </p:sp>
      <p:sp>
        <p:nvSpPr>
          <p:cNvPr id="10" name="Footer Placeholder 4"/>
          <p:cNvSpPr txBox="1">
            <a:spLocks/>
          </p:cNvSpPr>
          <p:nvPr userDrawn="1"/>
        </p:nvSpPr>
        <p:spPr>
          <a:xfrm>
            <a:off x="0" y="6492875"/>
            <a:ext cx="28956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MASA Update October 2014</a:t>
            </a:r>
            <a:endParaRPr lang="en-US" dirty="0"/>
          </a:p>
        </p:txBody>
      </p:sp>
    </p:spTree>
    <p:extLst>
      <p:ext uri="{BB962C8B-B14F-4D97-AF65-F5344CB8AC3E}">
        <p14:creationId xmlns:p14="http://schemas.microsoft.com/office/powerpoint/2010/main" val="10531542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0" y="6492875"/>
            <a:ext cx="2895600" cy="365125"/>
          </a:xfrm>
        </p:spPr>
        <p:txBody>
          <a:bodyPr/>
          <a:lstStyle>
            <a:lvl1pPr>
              <a:defRPr>
                <a:solidFill>
                  <a:srgbClr val="223264"/>
                </a:solidFill>
              </a:defRPr>
            </a:lvl1pPr>
          </a:lstStyle>
          <a:p>
            <a:r>
              <a:rPr lang="en-US" smtClean="0"/>
              <a:t>Office of Federal Programs Final Release October 12.2012</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solidFill>
                  <a:srgbClr val="223264"/>
                </a:solidFill>
              </a:defRPr>
            </a:lvl1pPr>
          </a:lstStyle>
          <a:p>
            <a:fld id="{8790BB74-47F1-4A92-82FB-AE640180BB05}" type="slidenum">
              <a:rPr lang="en-US" smtClean="0"/>
              <a:pPr/>
              <a:t>‹#›</a:t>
            </a:fld>
            <a:endParaRPr lang="en-US" dirty="0"/>
          </a:p>
        </p:txBody>
      </p:sp>
      <p:sp>
        <p:nvSpPr>
          <p:cNvPr id="9"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grpSp>
        <p:nvGrpSpPr>
          <p:cNvPr id="11" name="Group 10"/>
          <p:cNvGrpSpPr/>
          <p:nvPr userDrawn="1"/>
        </p:nvGrpSpPr>
        <p:grpSpPr>
          <a:xfrm>
            <a:off x="8467" y="0"/>
            <a:ext cx="9144000" cy="1143000"/>
            <a:chOff x="8467" y="0"/>
            <a:chExt cx="9144000" cy="1143000"/>
          </a:xfrm>
        </p:grpSpPr>
        <p:sp>
          <p:nvSpPr>
            <p:cNvPr id="12" name="Rectangle 11"/>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2382735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2"/>
            <a:ext cx="4040188" cy="827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199"/>
            <a:ext cx="40401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2"/>
            <a:ext cx="4041775"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62199"/>
            <a:ext cx="404177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0" y="6492875"/>
            <a:ext cx="2895600" cy="365125"/>
          </a:xfrm>
        </p:spPr>
        <p:txBody>
          <a:bodyPr/>
          <a:lstStyle>
            <a:lvl1pPr>
              <a:defRPr>
                <a:solidFill>
                  <a:srgbClr val="223264"/>
                </a:solidFill>
              </a:defRPr>
            </a:lvl1pPr>
          </a:lstStyle>
          <a:p>
            <a:r>
              <a:rPr lang="en-US" smtClean="0"/>
              <a:t>Office of Federal Programs Final Release October 12.2012</a:t>
            </a:r>
            <a:endParaRPr lang="en-US" dirty="0"/>
          </a:p>
        </p:txBody>
      </p:sp>
      <p:sp>
        <p:nvSpPr>
          <p:cNvPr id="9" name="Slide Number Placeholder 8"/>
          <p:cNvSpPr>
            <a:spLocks noGrp="1"/>
          </p:cNvSpPr>
          <p:nvPr>
            <p:ph type="sldNum" sz="quarter" idx="12"/>
          </p:nvPr>
        </p:nvSpPr>
        <p:spPr>
          <a:xfrm>
            <a:off x="7029450" y="6492875"/>
            <a:ext cx="2133600" cy="365125"/>
          </a:xfrm>
        </p:spPr>
        <p:txBody>
          <a:bodyPr/>
          <a:lstStyle>
            <a:lvl1pPr>
              <a:defRPr>
                <a:solidFill>
                  <a:srgbClr val="223264"/>
                </a:solidFill>
              </a:defRPr>
            </a:lvl1pPr>
          </a:lstStyle>
          <a:p>
            <a:fld id="{8790BB74-47F1-4A92-82FB-AE640180BB05}" type="slidenum">
              <a:rPr lang="en-US" smtClean="0"/>
              <a:pPr/>
              <a:t>‹#›</a:t>
            </a:fld>
            <a:endParaRPr lang="en-US" dirty="0"/>
          </a:p>
        </p:txBody>
      </p:sp>
      <p:sp>
        <p:nvSpPr>
          <p:cNvPr id="12"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grpSp>
        <p:nvGrpSpPr>
          <p:cNvPr id="13" name="Group 12"/>
          <p:cNvGrpSpPr/>
          <p:nvPr userDrawn="1"/>
        </p:nvGrpSpPr>
        <p:grpSpPr>
          <a:xfrm>
            <a:off x="8467" y="0"/>
            <a:ext cx="9144000" cy="1143000"/>
            <a:chOff x="8467" y="0"/>
            <a:chExt cx="9144000" cy="1143000"/>
          </a:xfrm>
        </p:grpSpPr>
        <p:sp>
          <p:nvSpPr>
            <p:cNvPr id="14" name="Rectangle 13"/>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3554785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sp>
        <p:nvSpPr>
          <p:cNvPr id="4" name="Footer Placeholder 3"/>
          <p:cNvSpPr>
            <a:spLocks noGrp="1"/>
          </p:cNvSpPr>
          <p:nvPr>
            <p:ph type="ftr" sz="quarter" idx="11"/>
          </p:nvPr>
        </p:nvSpPr>
        <p:spPr>
          <a:xfrm>
            <a:off x="0" y="6492875"/>
            <a:ext cx="2895600" cy="365125"/>
          </a:xfrm>
        </p:spPr>
        <p:txBody>
          <a:bodyPr/>
          <a:lstStyle>
            <a:lvl1pPr>
              <a:defRPr>
                <a:solidFill>
                  <a:srgbClr val="223264"/>
                </a:solidFill>
              </a:defRPr>
            </a:lvl1pPr>
          </a:lstStyle>
          <a:p>
            <a:r>
              <a:rPr lang="en-US" smtClean="0"/>
              <a:t>Office of Federal Programs Final Release October 12.2012</a:t>
            </a:r>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lvl1pPr>
              <a:defRPr>
                <a:solidFill>
                  <a:srgbClr val="223264"/>
                </a:solidFill>
              </a:defRPr>
            </a:lvl1pPr>
          </a:lstStyle>
          <a:p>
            <a:fld id="{8790BB74-47F1-4A92-82FB-AE640180BB05}" type="slidenum">
              <a:rPr lang="en-US" smtClean="0"/>
              <a:pPr/>
              <a:t>‹#›</a:t>
            </a:fld>
            <a:endParaRPr lang="en-US" dirty="0"/>
          </a:p>
        </p:txBody>
      </p:sp>
      <p:grpSp>
        <p:nvGrpSpPr>
          <p:cNvPr id="8" name="Group 7"/>
          <p:cNvGrpSpPr/>
          <p:nvPr userDrawn="1"/>
        </p:nvGrpSpPr>
        <p:grpSpPr>
          <a:xfrm>
            <a:off x="8467" y="0"/>
            <a:ext cx="9144000" cy="1143000"/>
            <a:chOff x="8467" y="0"/>
            <a:chExt cx="9144000" cy="1143000"/>
          </a:xfrm>
        </p:grpSpPr>
        <p:sp>
          <p:nvSpPr>
            <p:cNvPr id="7" name="Rectangle 6"/>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28541"/>
              <a:ext cx="2043545" cy="968463"/>
            </a:xfrm>
            <a:prstGeom prst="rect">
              <a:avLst/>
            </a:prstGeom>
          </p:spPr>
        </p:pic>
      </p:grpSp>
    </p:spTree>
    <p:extLst>
      <p:ext uri="{BB962C8B-B14F-4D97-AF65-F5344CB8AC3E}">
        <p14:creationId xmlns:p14="http://schemas.microsoft.com/office/powerpoint/2010/main" val="2261330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7938" y="0"/>
            <a:ext cx="9144000" cy="1143000"/>
            <a:chOff x="8467" y="0"/>
            <a:chExt cx="9144000" cy="1143000"/>
          </a:xfrm>
        </p:grpSpPr>
        <p:sp>
          <p:nvSpPr>
            <p:cNvPr id="6" name="Rectangle 5"/>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sp>
        <p:nvSpPr>
          <p:cNvPr id="8" name="Footer Placeholder 5"/>
          <p:cNvSpPr>
            <a:spLocks noGrp="1"/>
          </p:cNvSpPr>
          <p:nvPr>
            <p:ph type="ftr" sz="quarter" idx="10"/>
          </p:nvPr>
        </p:nvSpPr>
        <p:spPr>
          <a:xfrm>
            <a:off x="0" y="6492875"/>
            <a:ext cx="2895600" cy="365125"/>
          </a:xfrm>
        </p:spPr>
        <p:txBody>
          <a:bodyPr/>
          <a:lstStyle>
            <a:lvl1pPr>
              <a:defRPr>
                <a:solidFill>
                  <a:srgbClr val="223264"/>
                </a:solidFill>
              </a:defRPr>
            </a:lvl1pPr>
          </a:lstStyle>
          <a:p>
            <a:endParaRPr lang="en-US" dirty="0"/>
          </a:p>
        </p:txBody>
      </p:sp>
      <p:sp>
        <p:nvSpPr>
          <p:cNvPr id="10" name="Slide Number Placeholder 6"/>
          <p:cNvSpPr>
            <a:spLocks noGrp="1"/>
          </p:cNvSpPr>
          <p:nvPr>
            <p:ph type="sldNum" sz="quarter" idx="11"/>
          </p:nvPr>
        </p:nvSpPr>
        <p:spPr>
          <a:xfrm>
            <a:off x="7010400" y="6492875"/>
            <a:ext cx="2133600" cy="365125"/>
          </a:xfrm>
        </p:spPr>
        <p:txBody>
          <a:bodyPr/>
          <a:lstStyle>
            <a:lvl1pPr>
              <a:defRPr>
                <a:solidFill>
                  <a:srgbClr val="223264"/>
                </a:solidFill>
              </a:defRPr>
            </a:lvl1pPr>
          </a:lstStyle>
          <a:p>
            <a:fld id="{1842D376-89E1-4BAB-BF61-6F84EF0199BC}" type="slidenum">
              <a:rPr lang="en-US" smtClean="0"/>
              <a:t>‹#›</a:t>
            </a:fld>
            <a:endParaRPr lang="en-US" dirty="0"/>
          </a:p>
        </p:txBody>
      </p:sp>
    </p:spTree>
    <p:extLst>
      <p:ext uri="{BB962C8B-B14F-4D97-AF65-F5344CB8AC3E}">
        <p14:creationId xmlns:p14="http://schemas.microsoft.com/office/powerpoint/2010/main" val="2620912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7938" y="0"/>
            <a:ext cx="9144000" cy="1143000"/>
            <a:chOff x="8467" y="0"/>
            <a:chExt cx="9144000" cy="1143000"/>
          </a:xfrm>
        </p:grpSpPr>
        <p:sp>
          <p:nvSpPr>
            <p:cNvPr id="8" name="Rectangle 7"/>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 Placeholder 2"/>
          <p:cNvSpPr>
            <a:spLocks noGrp="1"/>
          </p:cNvSpPr>
          <p:nvPr>
            <p:ph type="body" idx="1"/>
          </p:nvPr>
        </p:nvSpPr>
        <p:spPr>
          <a:xfrm>
            <a:off x="457200" y="1535112"/>
            <a:ext cx="4040188" cy="827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199"/>
            <a:ext cx="4040188"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2"/>
            <a:ext cx="4041775" cy="8270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62199"/>
            <a:ext cx="4041775"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sp>
        <p:nvSpPr>
          <p:cNvPr id="10" name="Footer Placeholder 7"/>
          <p:cNvSpPr>
            <a:spLocks noGrp="1"/>
          </p:cNvSpPr>
          <p:nvPr>
            <p:ph type="ftr" sz="quarter" idx="10"/>
          </p:nvPr>
        </p:nvSpPr>
        <p:spPr>
          <a:xfrm>
            <a:off x="0" y="6492875"/>
            <a:ext cx="2895600" cy="365125"/>
          </a:xfrm>
        </p:spPr>
        <p:txBody>
          <a:bodyPr/>
          <a:lstStyle>
            <a:lvl1pPr>
              <a:defRPr>
                <a:solidFill>
                  <a:srgbClr val="223264"/>
                </a:solidFill>
              </a:defRPr>
            </a:lvl1pPr>
          </a:lstStyle>
          <a:p>
            <a:endParaRPr lang="en-US" dirty="0"/>
          </a:p>
        </p:txBody>
      </p:sp>
      <p:sp>
        <p:nvSpPr>
          <p:cNvPr id="11" name="Slide Number Placeholder 8"/>
          <p:cNvSpPr>
            <a:spLocks noGrp="1"/>
          </p:cNvSpPr>
          <p:nvPr>
            <p:ph type="sldNum" sz="quarter" idx="11"/>
          </p:nvPr>
        </p:nvSpPr>
        <p:spPr>
          <a:xfrm>
            <a:off x="7029450" y="6492875"/>
            <a:ext cx="2133600" cy="365125"/>
          </a:xfrm>
        </p:spPr>
        <p:txBody>
          <a:bodyPr/>
          <a:lstStyle>
            <a:lvl1pPr>
              <a:defRPr>
                <a:solidFill>
                  <a:srgbClr val="223264"/>
                </a:solidFill>
              </a:defRPr>
            </a:lvl1pPr>
          </a:lstStyle>
          <a:p>
            <a:fld id="{1842D376-89E1-4BAB-BF61-6F84EF0199BC}" type="slidenum">
              <a:rPr lang="en-US" smtClean="0"/>
              <a:t>‹#›</a:t>
            </a:fld>
            <a:endParaRPr lang="en-US" dirty="0"/>
          </a:p>
        </p:txBody>
      </p:sp>
    </p:spTree>
    <p:extLst>
      <p:ext uri="{BB962C8B-B14F-4D97-AF65-F5344CB8AC3E}">
        <p14:creationId xmlns:p14="http://schemas.microsoft.com/office/powerpoint/2010/main" val="15128305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7938" y="0"/>
            <a:ext cx="9144000" cy="1143000"/>
            <a:chOff x="8467" y="0"/>
            <a:chExt cx="9144000" cy="1143000"/>
          </a:xfrm>
        </p:grpSpPr>
        <p:sp>
          <p:nvSpPr>
            <p:cNvPr id="4" name="Rectangle 3"/>
            <p:cNvSpPr/>
            <p:nvPr userDrawn="1"/>
          </p:nvSpPr>
          <p:spPr>
            <a:xfrm>
              <a:off x="8467" y="0"/>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743200" y="3175"/>
            <a:ext cx="6400800" cy="1143000"/>
          </a:xfrm>
        </p:spPr>
        <p:txBody>
          <a:bodyPr>
            <a:normAutofit/>
          </a:bodyPr>
          <a:lstStyle>
            <a:lvl1pPr>
              <a:defRPr sz="3600"/>
            </a:lvl1pPr>
          </a:lstStyle>
          <a:p>
            <a:r>
              <a:rPr lang="en-US" smtClean="0"/>
              <a:t>Click to edit Master title style</a:t>
            </a:r>
            <a:endParaRPr lang="en-US" dirty="0"/>
          </a:p>
        </p:txBody>
      </p:sp>
      <p:sp>
        <p:nvSpPr>
          <p:cNvPr id="6" name="Footer Placeholder 3"/>
          <p:cNvSpPr>
            <a:spLocks noGrp="1"/>
          </p:cNvSpPr>
          <p:nvPr>
            <p:ph type="ftr" sz="quarter" idx="10"/>
          </p:nvPr>
        </p:nvSpPr>
        <p:spPr>
          <a:xfrm>
            <a:off x="0" y="6492875"/>
            <a:ext cx="2895600" cy="365125"/>
          </a:xfrm>
        </p:spPr>
        <p:txBody>
          <a:bodyPr/>
          <a:lstStyle>
            <a:lvl1pPr>
              <a:defRPr>
                <a:solidFill>
                  <a:srgbClr val="223264"/>
                </a:solidFill>
              </a:defRPr>
            </a:lvl1pPr>
          </a:lstStyle>
          <a:p>
            <a:endParaRPr lang="en-US" dirty="0"/>
          </a:p>
        </p:txBody>
      </p:sp>
      <p:sp>
        <p:nvSpPr>
          <p:cNvPr id="7" name="Slide Number Placeholder 4"/>
          <p:cNvSpPr>
            <a:spLocks noGrp="1"/>
          </p:cNvSpPr>
          <p:nvPr>
            <p:ph type="sldNum" sz="quarter" idx="11"/>
          </p:nvPr>
        </p:nvSpPr>
        <p:spPr>
          <a:xfrm>
            <a:off x="7010400" y="6492875"/>
            <a:ext cx="2133600" cy="365125"/>
          </a:xfrm>
        </p:spPr>
        <p:txBody>
          <a:bodyPr/>
          <a:lstStyle>
            <a:lvl1pPr>
              <a:defRPr>
                <a:solidFill>
                  <a:srgbClr val="223264"/>
                </a:solidFill>
              </a:defRPr>
            </a:lvl1pPr>
          </a:lstStyle>
          <a:p>
            <a:fld id="{1842D376-89E1-4BAB-BF61-6F84EF0199BC}" type="slidenum">
              <a:rPr lang="en-US" smtClean="0"/>
              <a:t>‹#›</a:t>
            </a:fld>
            <a:endParaRPr lang="en-US" dirty="0"/>
          </a:p>
        </p:txBody>
      </p:sp>
    </p:spTree>
    <p:extLst>
      <p:ext uri="{BB962C8B-B14F-4D97-AF65-F5344CB8AC3E}">
        <p14:creationId xmlns:p14="http://schemas.microsoft.com/office/powerpoint/2010/main" val="16165742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82649"/>
            <a:ext cx="7772400" cy="1470025"/>
          </a:xfrm>
          <a:prstGeom prst="rect">
            <a:avLst/>
          </a:prstGeom>
        </p:spPr>
        <p:txBody>
          <a:bodyPr/>
          <a:lstStyle>
            <a:lvl1pPr>
              <a:defRPr>
                <a:solidFill>
                  <a:srgbClr val="223264"/>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7696200" cy="1371600"/>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charset="0"/>
              <a:buNone/>
              <a:tabLst/>
              <a:defRPr sz="2800" baseline="0">
                <a:solidFill>
                  <a:srgbClr val="223264"/>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5774377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2667000" y="51816"/>
            <a:ext cx="41148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endParaRPr lang="en-US" dirty="0"/>
          </a:p>
        </p:txBody>
      </p:sp>
      <p:sp>
        <p:nvSpPr>
          <p:cNvPr id="5" name="Date Placeholder 3"/>
          <p:cNvSpPr>
            <a:spLocks noGrp="1"/>
          </p:cNvSpPr>
          <p:nvPr>
            <p:ph type="dt" sz="half" idx="14"/>
          </p:nvPr>
        </p:nvSpPr>
        <p:spPr>
          <a:xfrm>
            <a:off x="457200" y="6264275"/>
            <a:ext cx="2133600" cy="501650"/>
          </a:xfrm>
        </p:spPr>
        <p:txBody>
          <a:bodyPr/>
          <a:lstStyle>
            <a:lvl1pPr>
              <a:defRPr b="1">
                <a:solidFill>
                  <a:srgbClr val="223264"/>
                </a:solidFill>
                <a:latin typeface="Arial" pitchFamily="34" charset="0"/>
                <a:cs typeface="Arial" pitchFamily="34" charset="0"/>
              </a:defRPr>
            </a:lvl1pPr>
          </a:lstStyle>
          <a:p>
            <a:pPr>
              <a:defRPr/>
            </a:pPr>
            <a:r>
              <a:rPr lang="en-US" smtClean="0"/>
              <a:t>Office of Federal Programs</a:t>
            </a:r>
            <a:endParaRPr lang="en-US"/>
          </a:p>
        </p:txBody>
      </p:sp>
      <p:sp>
        <p:nvSpPr>
          <p:cNvPr id="6" name="Footer Placeholder 4"/>
          <p:cNvSpPr>
            <a:spLocks noGrp="1"/>
          </p:cNvSpPr>
          <p:nvPr>
            <p:ph type="ftr" sz="quarter" idx="15"/>
          </p:nvPr>
        </p:nvSpPr>
        <p:spPr>
          <a:xfrm>
            <a:off x="3124200" y="6264275"/>
            <a:ext cx="2895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7" name="Slide Number Placeholder 5"/>
          <p:cNvSpPr>
            <a:spLocks noGrp="1"/>
          </p:cNvSpPr>
          <p:nvPr>
            <p:ph type="sldNum" sz="quarter" idx="16"/>
          </p:nvPr>
        </p:nvSpPr>
        <p:spPr>
          <a:xfrm>
            <a:off x="6553200" y="6256338"/>
            <a:ext cx="2133600" cy="501650"/>
          </a:xfrm>
        </p:spPr>
        <p:txBody>
          <a:bodyPr/>
          <a:lstStyle>
            <a:lvl1pPr>
              <a:defRPr b="1">
                <a:solidFill>
                  <a:srgbClr val="223264"/>
                </a:solidFill>
                <a:latin typeface="Arial" panose="020B0604020202020204" pitchFamily="34" charset="0"/>
              </a:defRPr>
            </a:lvl1pPr>
          </a:lstStyle>
          <a:p>
            <a:pPr>
              <a:defRPr/>
            </a:pPr>
            <a:fld id="{525DC546-2BCE-48B3-8447-B1746925776D}" type="slidenum">
              <a:rPr lang="en-US" altLang="en-US"/>
              <a:pPr>
                <a:defRPr/>
              </a:pPr>
              <a:t>‹#›</a:t>
            </a:fld>
            <a:endParaRPr lang="en-US" altLang="en-US" dirty="0"/>
          </a:p>
        </p:txBody>
      </p:sp>
    </p:spTree>
    <p:extLst>
      <p:ext uri="{BB962C8B-B14F-4D97-AF65-F5344CB8AC3E}">
        <p14:creationId xmlns:p14="http://schemas.microsoft.com/office/powerpoint/2010/main" val="24409572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83333"/>
          <a:stretch>
            <a:fillRect/>
          </a:stretch>
        </p:blipFill>
        <p:spPr bwMode="auto">
          <a:xfrm>
            <a:off x="0" y="0"/>
            <a:ext cx="9163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3810000" cy="4525963"/>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800600" y="1600200"/>
            <a:ext cx="4038600" cy="4419600"/>
          </a:xfrm>
          <a:prstGeom prst="rect">
            <a:avLst/>
          </a:prstGeom>
        </p:spPr>
        <p:txBody>
          <a:bodyPr/>
          <a:lstStyle>
            <a:lvl1pPr>
              <a:defRPr>
                <a:solidFill>
                  <a:srgbClr val="223264"/>
                </a:solidFill>
                <a:latin typeface="Arial" pitchFamily="34" charset="0"/>
                <a:cs typeface="Arial" pitchFamily="34" charset="0"/>
              </a:defRPr>
            </a:lvl1pPr>
            <a:lvl2pPr>
              <a:defRPr>
                <a:solidFill>
                  <a:srgbClr val="223264"/>
                </a:solidFill>
                <a:latin typeface="Arial" pitchFamily="34" charset="0"/>
                <a:cs typeface="Arial" pitchFamily="34" charset="0"/>
              </a:defRPr>
            </a:lvl2pPr>
            <a:lvl3pPr>
              <a:defRPr>
                <a:solidFill>
                  <a:srgbClr val="223264"/>
                </a:solidFill>
                <a:latin typeface="Arial" pitchFamily="34" charset="0"/>
                <a:cs typeface="Arial" pitchFamily="34" charset="0"/>
              </a:defRPr>
            </a:lvl3pPr>
            <a:lvl4pPr>
              <a:defRPr>
                <a:solidFill>
                  <a:srgbClr val="223264"/>
                </a:solidFill>
                <a:latin typeface="Arial" pitchFamily="34" charset="0"/>
                <a:cs typeface="Arial" pitchFamily="34" charset="0"/>
              </a:defRPr>
            </a:lvl4pPr>
            <a:lvl5pPr>
              <a:defRPr>
                <a:solidFill>
                  <a:srgbClr val="223264"/>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2667000" y="54864"/>
            <a:ext cx="4038600" cy="1066800"/>
          </a:xfrm>
          <a:prstGeom prst="rect">
            <a:avLst/>
          </a:prstGeom>
        </p:spPr>
        <p:txBody>
          <a:bodyPr/>
          <a:lstStyle>
            <a:lvl1pPr marL="0" indent="0">
              <a:buNone/>
              <a:defRPr b="1">
                <a:solidFill>
                  <a:srgbClr val="223264"/>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p:txBody>
      </p:sp>
      <p:sp>
        <p:nvSpPr>
          <p:cNvPr id="6" name="Date Placeholder 3"/>
          <p:cNvSpPr>
            <a:spLocks noGrp="1"/>
          </p:cNvSpPr>
          <p:nvPr>
            <p:ph type="dt" sz="half" idx="15"/>
          </p:nvPr>
        </p:nvSpPr>
        <p:spPr>
          <a:xfrm>
            <a:off x="457200" y="6283325"/>
            <a:ext cx="2133600" cy="501650"/>
          </a:xfrm>
        </p:spPr>
        <p:txBody>
          <a:bodyPr/>
          <a:lstStyle>
            <a:lvl1pPr>
              <a:defRPr b="1">
                <a:solidFill>
                  <a:srgbClr val="223264"/>
                </a:solidFill>
                <a:latin typeface="Arial" pitchFamily="34" charset="0"/>
                <a:cs typeface="Arial" pitchFamily="34" charset="0"/>
              </a:defRPr>
            </a:lvl1pPr>
          </a:lstStyle>
          <a:p>
            <a:pPr>
              <a:defRPr/>
            </a:pPr>
            <a:r>
              <a:rPr lang="en-US" smtClean="0"/>
              <a:t>Office of Federal Programs</a:t>
            </a:r>
            <a:endParaRPr lang="en-US"/>
          </a:p>
        </p:txBody>
      </p:sp>
      <p:sp>
        <p:nvSpPr>
          <p:cNvPr id="7" name="Footer Placeholder 4"/>
          <p:cNvSpPr>
            <a:spLocks noGrp="1"/>
          </p:cNvSpPr>
          <p:nvPr>
            <p:ph type="ftr" sz="quarter" idx="16"/>
          </p:nvPr>
        </p:nvSpPr>
        <p:spPr>
          <a:xfrm>
            <a:off x="3124200" y="6283325"/>
            <a:ext cx="2895600" cy="501650"/>
          </a:xfrm>
        </p:spPr>
        <p:txBody>
          <a:bodyPr/>
          <a:lstStyle>
            <a:lvl1pPr>
              <a:defRPr b="1">
                <a:solidFill>
                  <a:srgbClr val="223264"/>
                </a:solidFill>
                <a:latin typeface="Arial" pitchFamily="34" charset="0"/>
                <a:cs typeface="Arial" pitchFamily="34" charset="0"/>
              </a:defRPr>
            </a:lvl1pPr>
          </a:lstStyle>
          <a:p>
            <a:pPr>
              <a:defRPr/>
            </a:pPr>
            <a:endParaRPr lang="en-US"/>
          </a:p>
        </p:txBody>
      </p:sp>
      <p:sp>
        <p:nvSpPr>
          <p:cNvPr id="8" name="Slide Number Placeholder 5"/>
          <p:cNvSpPr>
            <a:spLocks noGrp="1"/>
          </p:cNvSpPr>
          <p:nvPr>
            <p:ph type="sldNum" sz="quarter" idx="17"/>
          </p:nvPr>
        </p:nvSpPr>
        <p:spPr>
          <a:xfrm>
            <a:off x="6553200" y="6283325"/>
            <a:ext cx="2133600" cy="501650"/>
          </a:xfrm>
        </p:spPr>
        <p:txBody>
          <a:bodyPr/>
          <a:lstStyle>
            <a:lvl1pPr>
              <a:defRPr b="1">
                <a:solidFill>
                  <a:srgbClr val="223264"/>
                </a:solidFill>
                <a:latin typeface="Arial" panose="020B0604020202020204" pitchFamily="34" charset="0"/>
              </a:defRPr>
            </a:lvl1pPr>
          </a:lstStyle>
          <a:p>
            <a:pPr>
              <a:defRPr/>
            </a:pPr>
            <a:fld id="{046E1927-845E-4631-8D9C-02CE5A9E2654}" type="slidenum">
              <a:rPr lang="en-US" altLang="en-US"/>
              <a:pPr>
                <a:defRPr/>
              </a:pPr>
              <a:t>‹#›</a:t>
            </a:fld>
            <a:endParaRPr lang="en-US" altLang="en-US" dirty="0"/>
          </a:p>
        </p:txBody>
      </p:sp>
    </p:spTree>
    <p:extLst>
      <p:ext uri="{BB962C8B-B14F-4D97-AF65-F5344CB8AC3E}">
        <p14:creationId xmlns:p14="http://schemas.microsoft.com/office/powerpoint/2010/main" val="16409314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4288"/>
            <a:ext cx="9144000" cy="1143001"/>
            <a:chOff x="0" y="-14785"/>
            <a:chExt cx="9144000" cy="1143000"/>
          </a:xfrm>
        </p:grpSpPr>
        <p:sp>
          <p:nvSpPr>
            <p:cNvPr id="5" name="Rectangle 4"/>
            <p:cNvSpPr/>
            <p:nvPr userDrawn="1"/>
          </p:nvSpPr>
          <p:spPr>
            <a:xfrm>
              <a:off x="0" y="-14785"/>
              <a:ext cx="9144000" cy="1143000"/>
            </a:xfrm>
            <a:prstGeom prst="rect">
              <a:avLst/>
            </a:prstGeom>
            <a:gradFill flip="none" rotWithShape="1">
              <a:gsLst>
                <a:gs pos="0">
                  <a:schemeClr val="bg1">
                    <a:alpha val="0"/>
                  </a:schemeClr>
                </a:gs>
                <a:gs pos="45000">
                  <a:srgbClr val="002060">
                    <a:alpha val="25000"/>
                  </a:srgbClr>
                </a:gs>
                <a:gs pos="25000">
                  <a:schemeClr val="bg1">
                    <a:alpha val="0"/>
                  </a:schemeClr>
                </a:gs>
                <a:gs pos="100000">
                  <a:srgbClr val="002060">
                    <a:lumMod val="100000"/>
                    <a:alpha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28541"/>
              <a:ext cx="2043545" cy="9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743200" y="3175"/>
            <a:ext cx="6400800" cy="1143000"/>
          </a:xfrm>
          <a:prstGeom prst="rect">
            <a:avLst/>
          </a:prstGeom>
        </p:spPr>
        <p:txBody>
          <a:bodyPr>
            <a:normAutofit/>
          </a:bodyPr>
          <a:lstStyle>
            <a:lvl1pPr>
              <a:defRPr sz="3600"/>
            </a:lvl1pPr>
          </a:lstStyle>
          <a:p>
            <a:r>
              <a:rPr lang="en-US" smtClean="0"/>
              <a:t>Click to edit Master title style</a:t>
            </a:r>
            <a:endParaRPr lang="en-US" dirty="0"/>
          </a:p>
        </p:txBody>
      </p:sp>
      <p:sp>
        <p:nvSpPr>
          <p:cNvPr id="7" name="Footer Placeholder 4"/>
          <p:cNvSpPr>
            <a:spLocks noGrp="1"/>
          </p:cNvSpPr>
          <p:nvPr>
            <p:ph type="ftr" sz="quarter" idx="10"/>
          </p:nvPr>
        </p:nvSpPr>
        <p:spPr>
          <a:xfrm>
            <a:off x="-17463" y="6492875"/>
            <a:ext cx="2895601" cy="365125"/>
          </a:xfrm>
        </p:spPr>
        <p:txBody>
          <a:bodyPr/>
          <a:lstStyle>
            <a:lvl1pPr>
              <a:defRPr>
                <a:solidFill>
                  <a:srgbClr val="223264"/>
                </a:solidFill>
                <a:latin typeface="Georgia" panose="02040502050405020303" pitchFamily="18" charset="0"/>
              </a:defRPr>
            </a:lvl1pPr>
          </a:lstStyle>
          <a:p>
            <a:endParaRPr lang="en-US" dirty="0"/>
          </a:p>
        </p:txBody>
      </p:sp>
      <p:sp>
        <p:nvSpPr>
          <p:cNvPr id="8" name="Slide Number Placeholder 5"/>
          <p:cNvSpPr>
            <a:spLocks noGrp="1"/>
          </p:cNvSpPr>
          <p:nvPr>
            <p:ph type="sldNum" sz="quarter" idx="11"/>
          </p:nvPr>
        </p:nvSpPr>
        <p:spPr>
          <a:xfrm>
            <a:off x="7010400" y="6492875"/>
            <a:ext cx="2133600" cy="365125"/>
          </a:xfrm>
        </p:spPr>
        <p:txBody>
          <a:bodyPr/>
          <a:lstStyle>
            <a:lvl1pPr>
              <a:defRPr>
                <a:solidFill>
                  <a:srgbClr val="223264"/>
                </a:solidFill>
              </a:defRPr>
            </a:lvl1pPr>
          </a:lstStyle>
          <a:p>
            <a:fld id="{1842D376-89E1-4BAB-BF61-6F84EF0199BC}" type="slidenum">
              <a:rPr lang="en-US" smtClean="0"/>
              <a:t>‹#›</a:t>
            </a:fld>
            <a:endParaRPr lang="en-US" dirty="0"/>
          </a:p>
        </p:txBody>
      </p:sp>
    </p:spTree>
    <p:extLst>
      <p:ext uri="{BB962C8B-B14F-4D97-AF65-F5344CB8AC3E}">
        <p14:creationId xmlns:p14="http://schemas.microsoft.com/office/powerpoint/2010/main" val="1735592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r>
              <a:rPr lang="en-US" smtClean="0"/>
              <a:t>Office of Federal Programs</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fld id="{1842D376-89E1-4BAB-BF61-6F84EF0199BC}" type="slidenum">
              <a:rPr lang="en-US" smtClean="0"/>
              <a:t>‹#›</a:t>
            </a:fld>
            <a:endParaRPr lang="en-US" dirty="0"/>
          </a:p>
        </p:txBody>
      </p:sp>
    </p:spTree>
    <p:extLst>
      <p:ext uri="{BB962C8B-B14F-4D97-AF65-F5344CB8AC3E}">
        <p14:creationId xmlns:p14="http://schemas.microsoft.com/office/powerpoint/2010/main" val="257821355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Georgia" panose="02040502050405020303" pitchFamily="18" charset="0"/>
        </a:defRPr>
      </a:lvl2pPr>
      <a:lvl3pPr algn="ctr" rtl="0" eaLnBrk="1" fontAlgn="base" hangingPunct="1">
        <a:spcBef>
          <a:spcPct val="0"/>
        </a:spcBef>
        <a:spcAft>
          <a:spcPct val="0"/>
        </a:spcAft>
        <a:defRPr sz="4400">
          <a:solidFill>
            <a:schemeClr val="tx1"/>
          </a:solidFill>
          <a:latin typeface="Georgia" panose="02040502050405020303" pitchFamily="18" charset="0"/>
        </a:defRPr>
      </a:lvl3pPr>
      <a:lvl4pPr algn="ctr" rtl="0" eaLnBrk="1" fontAlgn="base" hangingPunct="1">
        <a:spcBef>
          <a:spcPct val="0"/>
        </a:spcBef>
        <a:spcAft>
          <a:spcPct val="0"/>
        </a:spcAft>
        <a:defRPr sz="4400">
          <a:solidFill>
            <a:schemeClr val="tx1"/>
          </a:solidFill>
          <a:latin typeface="Georgia" panose="02040502050405020303" pitchFamily="18" charset="0"/>
        </a:defRPr>
      </a:lvl4pPr>
      <a:lvl5pPr algn="ctr" rtl="0" eaLnBrk="1" fontAlgn="base" hangingPunct="1">
        <a:spcBef>
          <a:spcPct val="0"/>
        </a:spcBef>
        <a:spcAft>
          <a:spcPct val="0"/>
        </a:spcAft>
        <a:defRPr sz="4400">
          <a:solidFill>
            <a:schemeClr val="tx1"/>
          </a:solidFill>
          <a:latin typeface="Georgia" panose="02040502050405020303" pitchFamily="18" charset="0"/>
        </a:defRPr>
      </a:lvl5pPr>
      <a:lvl6pPr marL="457200" algn="ctr" rtl="0" eaLnBrk="1" fontAlgn="base" hangingPunct="1">
        <a:spcBef>
          <a:spcPct val="0"/>
        </a:spcBef>
        <a:spcAft>
          <a:spcPct val="0"/>
        </a:spcAft>
        <a:defRPr sz="4400">
          <a:solidFill>
            <a:schemeClr val="tx1"/>
          </a:solidFill>
          <a:latin typeface="Georgia" panose="02040502050405020303" pitchFamily="18" charset="0"/>
        </a:defRPr>
      </a:lvl6pPr>
      <a:lvl7pPr marL="914400" algn="ctr" rtl="0" eaLnBrk="1" fontAlgn="base" hangingPunct="1">
        <a:spcBef>
          <a:spcPct val="0"/>
        </a:spcBef>
        <a:spcAft>
          <a:spcPct val="0"/>
        </a:spcAft>
        <a:defRPr sz="4400">
          <a:solidFill>
            <a:schemeClr val="tx1"/>
          </a:solidFill>
          <a:latin typeface="Georgia" panose="02040502050405020303" pitchFamily="18" charset="0"/>
        </a:defRPr>
      </a:lvl7pPr>
      <a:lvl8pPr marL="1371600" algn="ctr" rtl="0" eaLnBrk="1" fontAlgn="base" hangingPunct="1">
        <a:spcBef>
          <a:spcPct val="0"/>
        </a:spcBef>
        <a:spcAft>
          <a:spcPct val="0"/>
        </a:spcAft>
        <a:defRPr sz="4400">
          <a:solidFill>
            <a:schemeClr val="tx1"/>
          </a:solidFill>
          <a:latin typeface="Georgia" panose="02040502050405020303" pitchFamily="18" charset="0"/>
        </a:defRPr>
      </a:lvl8pPr>
      <a:lvl9pPr marL="1828800" algn="ctr" rtl="0" eaLnBrk="1" fontAlgn="base" hangingPunct="1">
        <a:spcBef>
          <a:spcPct val="0"/>
        </a:spcBef>
        <a:spcAft>
          <a:spcPct val="0"/>
        </a:spcAft>
        <a:defRPr sz="4400">
          <a:solidFill>
            <a:schemeClr val="tx1"/>
          </a:solidFill>
          <a:latin typeface="Georgia" panose="02040502050405020303" pitchFamily="18"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Office of Federal Programs</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39847CA0-41F3-4754-A75C-FE27FD4A4344}"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0731664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Office of Federal Programs</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F18D8F49-FD1D-4B91-8C25-CF94AF256BA5}"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7750091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(c)MDE- Office of Federal Programs</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39847CA0-41F3-4754-A75C-FE27FD4A4344}"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54890038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1F497D">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1F497D">
                    <a:tint val="75000"/>
                  </a:srgbClr>
                </a:solidFill>
              </a:rPr>
              <a:t>Office of Federal Programs Final Release October 12.2012</a:t>
            </a:r>
            <a:endParaRPr lang="en-US">
              <a:solidFill>
                <a:srgbClr val="1F497D">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0BB74-47F1-4A92-82FB-AE640180BB05}" type="slidenum">
              <a:rPr lang="en-US" smtClean="0">
                <a:solidFill>
                  <a:srgbClr val="1F497D">
                    <a:tint val="75000"/>
                  </a:srgbClr>
                </a:solidFill>
              </a:rPr>
              <a:pPr/>
              <a:t>‹#›</a:t>
            </a:fld>
            <a:endParaRPr lang="en-US">
              <a:solidFill>
                <a:srgbClr val="1F497D">
                  <a:tint val="75000"/>
                </a:srgbClr>
              </a:solidFill>
            </a:endParaRPr>
          </a:p>
        </p:txBody>
      </p:sp>
    </p:spTree>
    <p:extLst>
      <p:ext uri="{BB962C8B-B14F-4D97-AF65-F5344CB8AC3E}">
        <p14:creationId xmlns:p14="http://schemas.microsoft.com/office/powerpoint/2010/main" val="29925111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mde.k12.ms.us/federal-programs/federal-programs---cfpa"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mde.k12.ms.us/federal-programs/federal-programs---cfp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www.mde.k12.ms.us/federal-programs/federal-programs---cfpa"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hyperlink" Target="http://www.mde.k12.ms.us/federal-programs/title-i-1003a"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hyperlink" Target="http://www.mde.k12.ms.us/federal-programs/federal-programs---title-1-neglected-and-delinquent"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hyperlink" Target="http://www.mde.k12.ms.us/federal-programs/federal-programs---title-iii-ell"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www.mde.k12.ms.us/federal-programs/federal-programs---title-vi-rural-education"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www.mde.k12.ms.us/docs/federal-programs/sy-2014-15-cycle-ii-technical-assistance.pdf?sfvrsn=2" TargetMode="External"/><Relationship Id="rId2" Type="http://schemas.openxmlformats.org/officeDocument/2006/relationships/hyperlink" Target="http://www.mde.k12.ms.us/docs/federal-programs/sy-2014-15-cycle-i-self-assessment.pdf?sfvrsn=2" TargetMode="External"/><Relationship Id="rId1" Type="http://schemas.openxmlformats.org/officeDocument/2006/relationships/slideLayout" Target="../slideLayouts/slideLayout9.xml"/><Relationship Id="rId5" Type="http://schemas.openxmlformats.org/officeDocument/2006/relationships/hyperlink" Target="http://www.mde.k12.ms.us/federal-programs/federal-programs---compliance-and-monitoring" TargetMode="External"/><Relationship Id="rId4" Type="http://schemas.openxmlformats.org/officeDocument/2006/relationships/hyperlink" Target="http://www.mde.k12.ms.us/docs/federal-programs/sy-2014-15-cycle-iii-scheduled-date-of-on-site-monitoring-visit-20140702.pdf?sfvrsn=2"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mailto:mcheeks@mde.k12.ms.us"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332" y="1196975"/>
            <a:ext cx="7772400" cy="1470025"/>
          </a:xfrm>
        </p:spPr>
        <p:txBody>
          <a:bodyPr/>
          <a:lstStyle/>
          <a:p>
            <a:r>
              <a:rPr lang="en-US" b="1" dirty="0" smtClean="0">
                <a:solidFill>
                  <a:srgbClr val="000000"/>
                </a:solidFill>
                <a:latin typeface="Arial" panose="020B0604020202020204" pitchFamily="34" charset="0"/>
                <a:cs typeface="Arial" panose="020B0604020202020204" pitchFamily="34" charset="0"/>
              </a:rPr>
              <a:t>Office of Federal Programs </a:t>
            </a:r>
            <a:endParaRPr lang="en-US" b="1" dirty="0">
              <a:solidFill>
                <a:srgbClr val="00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66800" y="2438400"/>
            <a:ext cx="7086599" cy="2362200"/>
          </a:xfrm>
        </p:spPr>
        <p:txBody>
          <a:bodyPr/>
          <a:lstStyle/>
          <a:p>
            <a:r>
              <a:rPr lang="en-US" dirty="0" smtClean="0">
                <a:solidFill>
                  <a:srgbClr val="000000"/>
                </a:solidFill>
                <a:latin typeface="Arial" panose="020B0604020202020204" pitchFamily="34" charset="0"/>
                <a:cs typeface="Arial" panose="020B0604020202020204" pitchFamily="34" charset="0"/>
              </a:rPr>
              <a:t>FY15 (SY2014-2015) </a:t>
            </a:r>
          </a:p>
          <a:p>
            <a:r>
              <a:rPr lang="en-US" dirty="0" smtClean="0">
                <a:solidFill>
                  <a:srgbClr val="000000"/>
                </a:solidFill>
                <a:latin typeface="Arial" panose="020B0604020202020204" pitchFamily="34" charset="0"/>
                <a:cs typeface="Arial" panose="020B0604020202020204" pitchFamily="34" charset="0"/>
              </a:rPr>
              <a:t>ESEA Programs</a:t>
            </a:r>
          </a:p>
          <a:p>
            <a:r>
              <a:rPr lang="en-US" dirty="0" smtClean="0">
                <a:solidFill>
                  <a:srgbClr val="000000"/>
                </a:solidFill>
                <a:latin typeface="Arial" panose="020B0604020202020204" pitchFamily="34" charset="0"/>
                <a:cs typeface="Arial" panose="020B0604020202020204" pitchFamily="34" charset="0"/>
              </a:rPr>
              <a:t>Applications and Due Dates</a:t>
            </a:r>
          </a:p>
          <a:p>
            <a:r>
              <a:rPr lang="en-US" dirty="0" smtClean="0">
                <a:solidFill>
                  <a:srgbClr val="000000"/>
                </a:solidFill>
                <a:latin typeface="Arial" panose="020B0604020202020204" pitchFamily="34" charset="0"/>
                <a:cs typeface="Arial" panose="020B0604020202020204" pitchFamily="34" charset="0"/>
              </a:rPr>
              <a:t>October 31, 2014</a:t>
            </a:r>
            <a:endParaRPr lang="en-US"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eaLnBrk="1" fontAlgn="auto" hangingPunct="1">
              <a:spcBef>
                <a:spcPts val="600"/>
              </a:spcBef>
              <a:spcAft>
                <a:spcPts val="0"/>
              </a:spcAft>
              <a:buSzPct val="70000"/>
              <a:defRPr/>
            </a:pPr>
            <a:r>
              <a:rPr lang="en-US" dirty="0" smtClean="0">
                <a:solidFill>
                  <a:prstClr val="black"/>
                </a:solidFill>
                <a:latin typeface="Arial" panose="020B0604020202020204" pitchFamily="34" charset="0"/>
                <a:cs typeface="Arial" panose="020B0604020202020204" pitchFamily="34" charset="0"/>
              </a:rPr>
              <a:t>Shall </a:t>
            </a:r>
            <a:r>
              <a:rPr lang="en-US" dirty="0">
                <a:solidFill>
                  <a:prstClr val="black"/>
                </a:solidFill>
                <a:latin typeface="Arial" panose="020B0604020202020204" pitchFamily="34" charset="0"/>
                <a:cs typeface="Arial" panose="020B0604020202020204" pitchFamily="34" charset="0"/>
              </a:rPr>
              <a:t>take into account the activities that need to be conducted in order to give teachers the means, including subject-matter knowledge and teaching skills, and to give principals the instructional leadership skills to help teachers to provide students with the opportunity to meet challenging State and local student academic achievement standards.</a:t>
            </a: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Needs Assessment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10</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1929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pPr eaLnBrk="1" fontAlgn="auto" hangingPunct="1">
              <a:spcBef>
                <a:spcPts val="600"/>
              </a:spcBef>
              <a:spcAft>
                <a:spcPts val="0"/>
              </a:spcAft>
              <a:buSzPct val="70000"/>
              <a:defRPr/>
            </a:pPr>
            <a:r>
              <a:rPr lang="en-US" dirty="0" smtClean="0">
                <a:solidFill>
                  <a:prstClr val="black"/>
                </a:solidFill>
                <a:latin typeface="Arial" panose="020B0604020202020204" pitchFamily="34" charset="0"/>
                <a:cs typeface="Arial" panose="020B0604020202020204" pitchFamily="34" charset="0"/>
              </a:rPr>
              <a:t>Consist of all stakeholders</a:t>
            </a:r>
          </a:p>
          <a:p>
            <a:pPr marL="709613" lvl="1" indent="-342900" eaLnBrk="1" hangingPunct="1">
              <a:buSzPct val="80000"/>
            </a:pPr>
            <a:r>
              <a:rPr lang="en-US" dirty="0">
                <a:solidFill>
                  <a:prstClr val="black"/>
                </a:solidFill>
                <a:latin typeface="Arial" panose="020B0604020202020204" pitchFamily="34" charset="0"/>
                <a:cs typeface="Arial" panose="020B0604020202020204" pitchFamily="34" charset="0"/>
              </a:rPr>
              <a:t>Teachers</a:t>
            </a:r>
          </a:p>
          <a:p>
            <a:pPr marL="709613" lvl="1" indent="-342900" eaLnBrk="1" hangingPunct="1">
              <a:buSzPct val="80000"/>
            </a:pPr>
            <a:r>
              <a:rPr lang="en-US" dirty="0">
                <a:solidFill>
                  <a:prstClr val="black"/>
                </a:solidFill>
                <a:latin typeface="Arial" panose="020B0604020202020204" pitchFamily="34" charset="0"/>
                <a:cs typeface="Arial" panose="020B0604020202020204" pitchFamily="34" charset="0"/>
              </a:rPr>
              <a:t>Paraprofessionals</a:t>
            </a:r>
          </a:p>
          <a:p>
            <a:pPr marL="709613" lvl="1" indent="-342900" eaLnBrk="1" hangingPunct="1">
              <a:buSzPct val="80000"/>
            </a:pPr>
            <a:r>
              <a:rPr lang="en-US" dirty="0">
                <a:solidFill>
                  <a:prstClr val="black"/>
                </a:solidFill>
                <a:latin typeface="Arial" panose="020B0604020202020204" pitchFamily="34" charset="0"/>
                <a:cs typeface="Arial" panose="020B0604020202020204" pitchFamily="34" charset="0"/>
              </a:rPr>
              <a:t>Principals</a:t>
            </a:r>
          </a:p>
          <a:p>
            <a:pPr marL="709613" lvl="1" indent="-342900" eaLnBrk="1" hangingPunct="1">
              <a:buSzPct val="80000"/>
            </a:pPr>
            <a:r>
              <a:rPr lang="en-US" dirty="0">
                <a:solidFill>
                  <a:prstClr val="black"/>
                </a:solidFill>
                <a:latin typeface="Arial" panose="020B0604020202020204" pitchFamily="34" charset="0"/>
                <a:cs typeface="Arial" panose="020B0604020202020204" pitchFamily="34" charset="0"/>
              </a:rPr>
              <a:t>Parents</a:t>
            </a:r>
          </a:p>
          <a:p>
            <a:pPr marL="709613" lvl="1" indent="-342900" eaLnBrk="1" hangingPunct="1">
              <a:buSzPct val="80000"/>
            </a:pPr>
            <a:r>
              <a:rPr lang="en-US" dirty="0">
                <a:solidFill>
                  <a:prstClr val="black"/>
                </a:solidFill>
                <a:latin typeface="Arial" panose="020B0604020202020204" pitchFamily="34" charset="0"/>
                <a:cs typeface="Arial" panose="020B0604020202020204" pitchFamily="34" charset="0"/>
              </a:rPr>
              <a:t>Administrators</a:t>
            </a:r>
          </a:p>
          <a:p>
            <a:pPr marL="709613" lvl="1" indent="-342900" eaLnBrk="1" hangingPunct="1">
              <a:buSzPct val="80000"/>
            </a:pPr>
            <a:r>
              <a:rPr lang="en-US" dirty="0">
                <a:solidFill>
                  <a:prstClr val="black"/>
                </a:solidFill>
                <a:latin typeface="Arial" panose="020B0604020202020204" pitchFamily="34" charset="0"/>
                <a:cs typeface="Arial" panose="020B0604020202020204" pitchFamily="34" charset="0"/>
              </a:rPr>
              <a:t>Other Relevant </a:t>
            </a:r>
            <a:r>
              <a:rPr lang="en-US" dirty="0" smtClean="0">
                <a:solidFill>
                  <a:prstClr val="black"/>
                </a:solidFill>
                <a:latin typeface="Arial" panose="020B0604020202020204" pitchFamily="34" charset="0"/>
                <a:cs typeface="Arial" panose="020B0604020202020204" pitchFamily="34" charset="0"/>
              </a:rPr>
              <a:t>personnel</a:t>
            </a:r>
          </a:p>
          <a:p>
            <a:pPr marL="309563" eaLnBrk="1" hangingPunct="1">
              <a:buSzPct val="80000"/>
            </a:pPr>
            <a:r>
              <a:rPr lang="en-US" dirty="0" smtClean="0">
                <a:solidFill>
                  <a:prstClr val="black"/>
                </a:solidFill>
                <a:latin typeface="Arial" panose="020B0604020202020204" pitchFamily="34" charset="0"/>
                <a:cs typeface="Arial" panose="020B0604020202020204" pitchFamily="34" charset="0"/>
              </a:rPr>
              <a:t>Develop your plan</a:t>
            </a:r>
            <a:endParaRPr lang="en-US" dirty="0">
              <a:solidFill>
                <a:prstClr val="black"/>
              </a:solidFill>
              <a:latin typeface="Arial" panose="020B0604020202020204" pitchFamily="34" charset="0"/>
              <a:cs typeface="Arial" panose="020B0604020202020204" pitchFamily="34" charset="0"/>
            </a:endParaRPr>
          </a:p>
          <a:p>
            <a:pPr lvl="1" eaLnBrk="1" fontAlgn="auto" hangingPunct="1">
              <a:spcBef>
                <a:spcPts val="600"/>
              </a:spcBef>
              <a:spcAft>
                <a:spcPts val="0"/>
              </a:spcAft>
              <a:buSzPct val="70000"/>
              <a:defRPr/>
            </a:pPr>
            <a:endParaRPr lang="en-US" dirty="0" smtClean="0">
              <a:solidFill>
                <a:prstClr val="black"/>
              </a:solidFill>
              <a:latin typeface="Arial" panose="020B0604020202020204" pitchFamily="34" charset="0"/>
              <a:cs typeface="Arial" panose="020B0604020202020204" pitchFamily="34" charset="0"/>
            </a:endParaRPr>
          </a:p>
          <a:p>
            <a:pPr lvl="1" eaLnBrk="1" fontAlgn="auto" hangingPunct="1">
              <a:spcBef>
                <a:spcPts val="600"/>
              </a:spcBef>
              <a:spcAft>
                <a:spcPts val="0"/>
              </a:spcAft>
              <a:buSzPct val="70000"/>
              <a:defRPr/>
            </a:pPr>
            <a:endParaRPr lang="en-US"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Planning Team</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a:xfrm>
            <a:off x="6974541" y="6492875"/>
            <a:ext cx="2133600" cy="365125"/>
          </a:xfrm>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11</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2968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eaLnBrk="1" fontAlgn="auto" hangingPunct="1">
              <a:spcBef>
                <a:spcPts val="600"/>
              </a:spcBef>
              <a:spcAft>
                <a:spcPts val="0"/>
              </a:spcAft>
              <a:buSzPct val="70000"/>
              <a:buNone/>
              <a:defRPr/>
            </a:pPr>
            <a:endParaRPr lang="en-US" sz="3200" dirty="0" smtClean="0">
              <a:solidFill>
                <a:prstClr val="black"/>
              </a:solidFill>
              <a:latin typeface="Arial" panose="020B0604020202020204" pitchFamily="34" charset="0"/>
              <a:cs typeface="Arial" panose="020B0604020202020204" pitchFamily="34" charset="0"/>
            </a:endParaRPr>
          </a:p>
          <a:p>
            <a:pPr marL="457200" lvl="1" indent="0" eaLnBrk="1" fontAlgn="auto" hangingPunct="1">
              <a:spcBef>
                <a:spcPts val="600"/>
              </a:spcBef>
              <a:spcAft>
                <a:spcPts val="0"/>
              </a:spcAft>
              <a:buSzPct val="70000"/>
              <a:buNone/>
              <a:defRPr/>
            </a:pPr>
            <a:r>
              <a:rPr lang="en-US" sz="3200" dirty="0" smtClean="0">
                <a:solidFill>
                  <a:prstClr val="black"/>
                </a:solidFill>
                <a:latin typeface="Arial" panose="020B0604020202020204" pitchFamily="34" charset="0"/>
                <a:cs typeface="Arial" panose="020B0604020202020204" pitchFamily="34" charset="0"/>
              </a:rPr>
              <a:t>All activities must be aligned with challenging state standards. </a:t>
            </a:r>
            <a:endParaRPr lang="en-US" sz="32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Challenging State Standards</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12</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438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eaLnBrk="1" fontAlgn="auto" hangingPunct="1">
              <a:spcBef>
                <a:spcPts val="600"/>
              </a:spcBef>
              <a:spcAft>
                <a:spcPts val="0"/>
              </a:spcAft>
              <a:buSzPct val="70000"/>
              <a:buNone/>
              <a:defRPr/>
            </a:pPr>
            <a:endParaRPr lang="en-US" sz="3200" dirty="0" smtClean="0">
              <a:solidFill>
                <a:prstClr val="black"/>
              </a:solidFill>
              <a:latin typeface="Arial" panose="020B0604020202020204" pitchFamily="34" charset="0"/>
              <a:cs typeface="Arial" panose="020B0604020202020204" pitchFamily="34" charset="0"/>
            </a:endParaRPr>
          </a:p>
          <a:p>
            <a:pPr marL="457200" lvl="1" indent="0" eaLnBrk="1" fontAlgn="auto" hangingPunct="1">
              <a:spcBef>
                <a:spcPts val="600"/>
              </a:spcBef>
              <a:spcAft>
                <a:spcPts val="0"/>
              </a:spcAft>
              <a:buSzPct val="70000"/>
              <a:buNone/>
              <a:defRPr/>
            </a:pPr>
            <a:r>
              <a:rPr lang="en-US" sz="3200" dirty="0" smtClean="0">
                <a:solidFill>
                  <a:prstClr val="black"/>
                </a:solidFill>
                <a:latin typeface="Arial" panose="020B0604020202020204" pitchFamily="34" charset="0"/>
                <a:cs typeface="Arial" panose="020B0604020202020204" pitchFamily="34" charset="0"/>
              </a:rPr>
              <a:t>Activities and programs being implemented can be linked to research that has been proven to increase student achievement.</a:t>
            </a:r>
            <a:endParaRPr lang="en-US" sz="32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Researched-based Practices and Programs</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13</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5601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fontAlgn="auto" hangingPunct="1">
              <a:spcBef>
                <a:spcPts val="600"/>
              </a:spcBef>
              <a:spcAft>
                <a:spcPts val="0"/>
              </a:spcAft>
              <a:buSzPct val="70000"/>
              <a:defRPr/>
            </a:pPr>
            <a:r>
              <a:rPr lang="en-US" sz="3600" dirty="0" smtClean="0">
                <a:solidFill>
                  <a:prstClr val="black"/>
                </a:solidFill>
                <a:latin typeface="Arial" panose="020B0604020202020204" pitchFamily="34" charset="0"/>
                <a:cs typeface="Arial" panose="020B0604020202020204" pitchFamily="34" charset="0"/>
              </a:rPr>
              <a:t>Integrated into the overall plan in your district/schools to increase student achievement</a:t>
            </a:r>
          </a:p>
          <a:p>
            <a:pPr eaLnBrk="1" fontAlgn="auto" hangingPunct="1">
              <a:spcBef>
                <a:spcPts val="600"/>
              </a:spcBef>
              <a:spcAft>
                <a:spcPts val="0"/>
              </a:spcAft>
              <a:buSzPct val="70000"/>
              <a:defRPr/>
            </a:pPr>
            <a:r>
              <a:rPr lang="en-US" sz="3600" dirty="0" smtClean="0">
                <a:solidFill>
                  <a:prstClr val="black"/>
                </a:solidFill>
                <a:latin typeface="Arial" panose="020B0604020202020204" pitchFamily="34" charset="0"/>
                <a:cs typeface="Arial" panose="020B0604020202020204" pitchFamily="34" charset="0"/>
              </a:rPr>
              <a:t>Coordinate your Professional Development activities from all funding sources </a:t>
            </a:r>
          </a:p>
          <a:p>
            <a:pPr marL="457200" lvl="1" indent="0" eaLnBrk="1" fontAlgn="auto" hangingPunct="1">
              <a:spcBef>
                <a:spcPts val="600"/>
              </a:spcBef>
              <a:spcAft>
                <a:spcPts val="0"/>
              </a:spcAft>
              <a:buSzPct val="70000"/>
              <a:buNone/>
              <a:defRPr/>
            </a:pPr>
            <a:endParaRPr lang="en-US" sz="32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Integration and Coordination</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14</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914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eaLnBrk="1" fontAlgn="auto" hangingPunct="1">
              <a:spcBef>
                <a:spcPts val="600"/>
              </a:spcBef>
              <a:spcAft>
                <a:spcPts val="0"/>
              </a:spcAft>
              <a:buSzPct val="70000"/>
              <a:buNone/>
              <a:defRPr/>
            </a:pPr>
            <a:r>
              <a:rPr lang="en-US" sz="3200" dirty="0" smtClean="0">
                <a:solidFill>
                  <a:prstClr val="black"/>
                </a:solidFill>
                <a:latin typeface="Arial" panose="020B0604020202020204" pitchFamily="34" charset="0"/>
                <a:cs typeface="Arial" panose="020B0604020202020204" pitchFamily="34" charset="0"/>
              </a:rPr>
              <a:t>Activities should meet the needs of all students. (i.e. students with disabilities, ELL students, gifted students, behavioral management)</a:t>
            </a:r>
            <a:endParaRPr lang="en-US" sz="32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Activities and Allowable Cost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15</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5883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fontAlgn="auto" hangingPunct="1">
              <a:spcBef>
                <a:spcPts val="600"/>
              </a:spcBef>
              <a:spcAft>
                <a:spcPts val="0"/>
              </a:spcAft>
              <a:buSzPct val="70000"/>
              <a:defRPr/>
            </a:pPr>
            <a:r>
              <a:rPr lang="en-US" sz="3600" dirty="0" smtClean="0">
                <a:solidFill>
                  <a:prstClr val="black"/>
                </a:solidFill>
                <a:latin typeface="Arial" panose="020B0604020202020204" pitchFamily="34" charset="0"/>
                <a:cs typeface="Arial" panose="020B0604020202020204" pitchFamily="34" charset="0"/>
              </a:rPr>
              <a:t>All teachers should be highly qualified.</a:t>
            </a:r>
          </a:p>
          <a:p>
            <a:pPr eaLnBrk="1" fontAlgn="auto" hangingPunct="1">
              <a:spcBef>
                <a:spcPts val="600"/>
              </a:spcBef>
              <a:spcAft>
                <a:spcPts val="0"/>
              </a:spcAft>
              <a:buSzPct val="70000"/>
              <a:defRPr/>
            </a:pPr>
            <a:r>
              <a:rPr lang="en-US" sz="3600" dirty="0" smtClean="0">
                <a:solidFill>
                  <a:prstClr val="black"/>
                </a:solidFill>
                <a:latin typeface="Arial" panose="020B0604020202020204" pitchFamily="34" charset="0"/>
                <a:cs typeface="Arial" panose="020B0604020202020204" pitchFamily="34" charset="0"/>
              </a:rPr>
              <a:t>Increase the content knowledge </a:t>
            </a:r>
          </a:p>
          <a:p>
            <a:pPr marL="457200" lvl="1" indent="0" eaLnBrk="1" fontAlgn="auto" hangingPunct="1">
              <a:spcBef>
                <a:spcPts val="600"/>
              </a:spcBef>
              <a:spcAft>
                <a:spcPts val="0"/>
              </a:spcAft>
              <a:buSzPct val="70000"/>
              <a:buNone/>
              <a:defRPr/>
            </a:pPr>
            <a:endParaRPr lang="en-US" sz="3200"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Highly Qualified</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16</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6429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000000"/>
                </a:solidFill>
              </a:rPr>
              <a:t>Allocations prepared by USDE</a:t>
            </a:r>
          </a:p>
          <a:p>
            <a:pPr lvl="1"/>
            <a:r>
              <a:rPr lang="en-US" dirty="0">
                <a:solidFill>
                  <a:srgbClr val="000000"/>
                </a:solidFill>
              </a:rPr>
              <a:t>B</a:t>
            </a:r>
            <a:r>
              <a:rPr lang="en-US" dirty="0" smtClean="0">
                <a:solidFill>
                  <a:srgbClr val="000000"/>
                </a:solidFill>
              </a:rPr>
              <a:t>ased on Census Data from 2012</a:t>
            </a:r>
          </a:p>
          <a:p>
            <a:pPr lvl="2"/>
            <a:r>
              <a:rPr lang="en-US" dirty="0" smtClean="0">
                <a:solidFill>
                  <a:srgbClr val="000000"/>
                </a:solidFill>
              </a:rPr>
              <a:t>Total poverty count age 5 through 17</a:t>
            </a:r>
          </a:p>
          <a:p>
            <a:pPr lvl="2"/>
            <a:r>
              <a:rPr lang="en-US" dirty="0" smtClean="0">
                <a:solidFill>
                  <a:srgbClr val="000000"/>
                </a:solidFill>
              </a:rPr>
              <a:t>Total population age 5 through 17</a:t>
            </a:r>
          </a:p>
          <a:p>
            <a:pPr lvl="1"/>
            <a:r>
              <a:rPr lang="en-US" dirty="0" smtClean="0">
                <a:solidFill>
                  <a:srgbClr val="000000"/>
                </a:solidFill>
              </a:rPr>
              <a:t>MDE uses Total Enrollment and F&amp;R Lunch counts to equate funds for the two special schools</a:t>
            </a:r>
          </a:p>
          <a:p>
            <a:pPr lvl="2"/>
            <a:r>
              <a:rPr lang="en-US" dirty="0" smtClean="0">
                <a:solidFill>
                  <a:srgbClr val="000000"/>
                </a:solidFill>
              </a:rPr>
              <a:t>Coahoma County Agricultural High School</a:t>
            </a:r>
          </a:p>
          <a:p>
            <a:pPr lvl="2"/>
            <a:r>
              <a:rPr lang="en-US" dirty="0" smtClean="0">
                <a:solidFill>
                  <a:srgbClr val="000000"/>
                </a:solidFill>
              </a:rPr>
              <a:t>Forrest County Agricultural High School</a:t>
            </a:r>
            <a:endParaRPr lang="en-US" dirty="0">
              <a:solidFill>
                <a:srgbClr val="000000"/>
              </a:solidFill>
            </a:endParaRPr>
          </a:p>
        </p:txBody>
      </p:sp>
      <p:sp>
        <p:nvSpPr>
          <p:cNvPr id="3" name="Content Placeholder 2"/>
          <p:cNvSpPr>
            <a:spLocks noGrp="1"/>
          </p:cNvSpPr>
          <p:nvPr>
            <p:ph idx="13"/>
          </p:nvPr>
        </p:nvSpPr>
        <p:spPr>
          <a:xfrm>
            <a:off x="2667000" y="51816"/>
            <a:ext cx="5029200" cy="1066800"/>
          </a:xfrm>
        </p:spPr>
        <p:txBody>
          <a:bodyPr anchor="ctr"/>
          <a:lstStyle/>
          <a:p>
            <a:r>
              <a:rPr lang="en-US" b="0" dirty="0" smtClean="0">
                <a:solidFill>
                  <a:srgbClr val="000000"/>
                </a:solidFill>
              </a:rPr>
              <a:t>Titles </a:t>
            </a:r>
            <a:r>
              <a:rPr lang="en-US" b="0" dirty="0">
                <a:solidFill>
                  <a:srgbClr val="000000"/>
                </a:solidFill>
              </a:rPr>
              <a:t>I and II </a:t>
            </a:r>
            <a:r>
              <a:rPr lang="en-US" b="0" dirty="0" smtClean="0">
                <a:solidFill>
                  <a:srgbClr val="000000"/>
                </a:solidFill>
              </a:rPr>
              <a:t>– Allocations</a:t>
            </a:r>
            <a:endParaRPr lang="en-US" b="0" dirty="0">
              <a:solidFill>
                <a:srgbClr val="000000"/>
              </a:solidFill>
            </a:endParaRPr>
          </a:p>
        </p:txBody>
      </p:sp>
      <p:sp>
        <p:nvSpPr>
          <p:cNvPr id="4" name="Date Placeholder 3"/>
          <p:cNvSpPr>
            <a:spLocks noGrp="1"/>
          </p:cNvSpPr>
          <p:nvPr>
            <p:ph type="dt" sz="half" idx="14"/>
          </p:nvPr>
        </p:nvSpPr>
        <p:spPr>
          <a:xfrm>
            <a:off x="31376" y="6248400"/>
            <a:ext cx="2743200" cy="501650"/>
          </a:xfrm>
        </p:spPr>
        <p:txBody>
          <a:bodyPr/>
          <a:lstStyle/>
          <a:p>
            <a:pPr>
              <a:defRPr/>
            </a:pPr>
            <a:r>
              <a:rPr lang="en-US" b="0" dirty="0" smtClean="0">
                <a:solidFill>
                  <a:srgbClr val="000000"/>
                </a:solidFill>
              </a:rPr>
              <a:t>©MDE – Office of Federal Programs</a:t>
            </a:r>
            <a:endParaRPr lang="en-US" b="0" dirty="0">
              <a:solidFill>
                <a:srgbClr val="000000"/>
              </a:solidFill>
            </a:endParaRPr>
          </a:p>
        </p:txBody>
      </p:sp>
      <p:sp>
        <p:nvSpPr>
          <p:cNvPr id="5" name="Footer Placeholder 4"/>
          <p:cNvSpPr>
            <a:spLocks noGrp="1"/>
          </p:cNvSpPr>
          <p:nvPr>
            <p:ph type="ftr" sz="quarter" idx="15"/>
          </p:nvPr>
        </p:nvSpPr>
        <p:spPr/>
        <p:txBody>
          <a:bodyPr/>
          <a:lstStyle/>
          <a:p>
            <a:pPr>
              <a:defRPr/>
            </a:pPr>
            <a:endParaRPr lang="en-US"/>
          </a:p>
        </p:txBody>
      </p:sp>
      <p:sp>
        <p:nvSpPr>
          <p:cNvPr id="6" name="Slide Number Placeholder 5"/>
          <p:cNvSpPr>
            <a:spLocks noGrp="1"/>
          </p:cNvSpPr>
          <p:nvPr>
            <p:ph type="sldNum" sz="quarter" idx="16"/>
          </p:nvPr>
        </p:nvSpPr>
        <p:spPr/>
        <p:txBody>
          <a:bodyPr/>
          <a:lstStyle/>
          <a:p>
            <a:pPr>
              <a:defRPr/>
            </a:pPr>
            <a:fld id="{525DC546-2BCE-48B3-8447-B1746925776D}" type="slidenum">
              <a:rPr lang="en-US" altLang="en-US" b="0" smtClean="0">
                <a:solidFill>
                  <a:srgbClr val="000000"/>
                </a:solidFill>
              </a:rPr>
              <a:pPr>
                <a:defRPr/>
              </a:pPr>
              <a:t>17</a:t>
            </a:fld>
            <a:endParaRPr lang="en-US" altLang="en-US" b="0" dirty="0">
              <a:solidFill>
                <a:srgbClr val="000000"/>
              </a:solidFill>
            </a:endParaRPr>
          </a:p>
        </p:txBody>
      </p:sp>
    </p:spTree>
    <p:extLst>
      <p:ext uri="{BB962C8B-B14F-4D97-AF65-F5344CB8AC3E}">
        <p14:creationId xmlns:p14="http://schemas.microsoft.com/office/powerpoint/2010/main" val="31444974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24400"/>
          </a:xfrm>
        </p:spPr>
        <p:txBody>
          <a:bodyPr/>
          <a:lstStyle/>
          <a:p>
            <a:r>
              <a:rPr lang="en-US" dirty="0" smtClean="0">
                <a:latin typeface="Arial" panose="020B0604020202020204" pitchFamily="34" charset="0"/>
                <a:cs typeface="Arial" panose="020B0604020202020204" pitchFamily="34" charset="0"/>
              </a:rPr>
              <a:t>Budget Template and Instructions </a:t>
            </a:r>
          </a:p>
          <a:p>
            <a:pPr lvl="1"/>
            <a:r>
              <a:rPr lang="en-US" sz="2700" dirty="0" smtClean="0">
                <a:latin typeface="Arial" panose="020B0604020202020204" pitchFamily="34" charset="0"/>
                <a:cs typeface="Arial" panose="020B0604020202020204" pitchFamily="34" charset="0"/>
              </a:rPr>
              <a:t>Cover Page</a:t>
            </a:r>
            <a:r>
              <a:rPr lang="en-US" sz="2300" dirty="0" smtClean="0">
                <a:latin typeface="Arial" panose="020B0604020202020204" pitchFamily="34" charset="0"/>
                <a:cs typeface="Arial" panose="020B0604020202020204" pitchFamily="34" charset="0"/>
              </a:rPr>
              <a:t>			</a:t>
            </a:r>
          </a:p>
          <a:p>
            <a:pPr lvl="1"/>
            <a:r>
              <a:rPr lang="en-US" sz="2700" dirty="0" smtClean="0">
                <a:latin typeface="Arial" panose="020B0604020202020204" pitchFamily="34" charset="0"/>
                <a:cs typeface="Arial" panose="020B0604020202020204" pitchFamily="34" charset="0"/>
              </a:rPr>
              <a:t>Transferability Page</a:t>
            </a:r>
          </a:p>
          <a:p>
            <a:pPr lvl="1"/>
            <a:r>
              <a:rPr lang="en-US" sz="2700" dirty="0" smtClean="0">
                <a:latin typeface="Arial" panose="020B0604020202020204" pitchFamily="34" charset="0"/>
                <a:cs typeface="Arial" panose="020B0604020202020204" pitchFamily="34" charset="0"/>
              </a:rPr>
              <a:t>Reservation of Funds</a:t>
            </a:r>
          </a:p>
          <a:p>
            <a:pPr lvl="2"/>
            <a:r>
              <a:rPr lang="en-US" dirty="0" smtClean="0">
                <a:latin typeface="Arial" panose="020B0604020202020204" pitchFamily="34" charset="0"/>
                <a:cs typeface="Arial" panose="020B0604020202020204" pitchFamily="34" charset="0"/>
              </a:rPr>
              <a:t>Mandatory Set-asides</a:t>
            </a:r>
          </a:p>
          <a:p>
            <a:pPr lvl="2"/>
            <a:r>
              <a:rPr lang="en-US" dirty="0" smtClean="0">
                <a:latin typeface="Arial" panose="020B0604020202020204" pitchFamily="34" charset="0"/>
                <a:cs typeface="Arial" panose="020B0604020202020204" pitchFamily="34" charset="0"/>
              </a:rPr>
              <a:t>Discretionary Set-asides</a:t>
            </a:r>
            <a:endParaRPr lang="en-US" sz="2400" dirty="0">
              <a:latin typeface="Arial" panose="020B0604020202020204" pitchFamily="34" charset="0"/>
              <a:cs typeface="Arial" panose="020B0604020202020204" pitchFamily="34" charset="0"/>
              <a:hlinkClick r:id="rId2"/>
            </a:endParaRPr>
          </a:p>
          <a:p>
            <a:pPr lvl="1"/>
            <a:r>
              <a:rPr lang="en-US" sz="2700" dirty="0" smtClean="0">
                <a:latin typeface="Arial" panose="020B0604020202020204" pitchFamily="34" charset="0"/>
                <a:cs typeface="Arial" panose="020B0604020202020204" pitchFamily="34" charset="0"/>
              </a:rPr>
              <a:t>Demographics</a:t>
            </a:r>
          </a:p>
          <a:p>
            <a:pPr lvl="2"/>
            <a:r>
              <a:rPr lang="en-US" sz="2300" dirty="0" smtClean="0">
                <a:latin typeface="Arial" panose="020B0604020202020204" pitchFamily="34" charset="0"/>
                <a:cs typeface="Arial" panose="020B0604020202020204" pitchFamily="34" charset="0"/>
              </a:rPr>
              <a:t>Public School Allocations</a:t>
            </a:r>
          </a:p>
          <a:p>
            <a:pPr lvl="2"/>
            <a:r>
              <a:rPr lang="en-US" sz="2300" dirty="0" smtClean="0">
                <a:latin typeface="Arial" panose="020B0604020202020204" pitchFamily="34" charset="0"/>
                <a:cs typeface="Arial" panose="020B0604020202020204" pitchFamily="34" charset="0"/>
              </a:rPr>
              <a:t>Private School Allocations</a:t>
            </a:r>
          </a:p>
          <a:p>
            <a:pPr lvl="2"/>
            <a:r>
              <a:rPr lang="en-US" sz="2300" dirty="0" smtClean="0">
                <a:latin typeface="Arial" panose="020B0604020202020204" pitchFamily="34" charset="0"/>
                <a:cs typeface="Arial" panose="020B0604020202020204" pitchFamily="34" charset="0"/>
              </a:rPr>
              <a:t>All Set-Asides</a:t>
            </a:r>
          </a:p>
        </p:txBody>
      </p:sp>
      <p:sp>
        <p:nvSpPr>
          <p:cNvPr id="3" name="Title 2"/>
          <p:cNvSpPr>
            <a:spLocks noGrp="1"/>
          </p:cNvSpPr>
          <p:nvPr>
            <p:ph type="title"/>
          </p:nvPr>
        </p:nvSpPr>
        <p:spPr/>
        <p:txBody>
          <a:bodyPr anchor="ctr">
            <a:normAutofit/>
          </a:bodyPr>
          <a:lstStyle/>
          <a:p>
            <a:pPr algn="l"/>
            <a:r>
              <a:rPr lang="en-US" dirty="0" smtClean="0">
                <a:latin typeface="Arial" panose="020B0604020202020204" pitchFamily="34" charset="0"/>
                <a:cs typeface="Arial" panose="020B0604020202020204" pitchFamily="34" charset="0"/>
              </a:rPr>
              <a:t>Titles I and </a:t>
            </a:r>
            <a:r>
              <a:rPr lang="en-US" dirty="0">
                <a:latin typeface="Arial" panose="020B0604020202020204" pitchFamily="34" charset="0"/>
                <a:cs typeface="Arial" panose="020B0604020202020204" pitchFamily="34" charset="0"/>
              </a:rPr>
              <a:t>II </a:t>
            </a:r>
            <a:r>
              <a:rPr lang="en-US" dirty="0" smtClean="0">
                <a:latin typeface="Arial" panose="020B0604020202020204" pitchFamily="34" charset="0"/>
                <a:cs typeface="Arial" panose="020B0604020202020204" pitchFamily="34" charset="0"/>
              </a:rPr>
              <a:t>– Budget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nchor="b"/>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18</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486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700" dirty="0">
                <a:latin typeface="Arial" panose="020B0604020202020204" pitchFamily="34" charset="0"/>
                <a:cs typeface="Arial" panose="020B0604020202020204" pitchFamily="34" charset="0"/>
              </a:rPr>
              <a:t>Equitable Services (Titles I and II</a:t>
            </a:r>
            <a:r>
              <a:rPr lang="en-US" sz="2700" dirty="0" smtClean="0">
                <a:latin typeface="Arial" panose="020B0604020202020204" pitchFamily="34" charset="0"/>
                <a:cs typeface="Arial" panose="020B0604020202020204" pitchFamily="34" charset="0"/>
              </a:rPr>
              <a:t>)</a:t>
            </a:r>
          </a:p>
          <a:p>
            <a:pPr lvl="2"/>
            <a:r>
              <a:rPr lang="en-US" sz="2300" dirty="0" smtClean="0">
                <a:latin typeface="Arial" panose="020B0604020202020204" pitchFamily="34" charset="0"/>
                <a:cs typeface="Arial" panose="020B0604020202020204" pitchFamily="34" charset="0"/>
              </a:rPr>
              <a:t>To be recorded on the Reservations of Funds page</a:t>
            </a:r>
            <a:endParaRPr lang="en-US" sz="2300" dirty="0">
              <a:latin typeface="Arial" panose="020B0604020202020204" pitchFamily="34" charset="0"/>
              <a:cs typeface="Arial" panose="020B0604020202020204" pitchFamily="34" charset="0"/>
            </a:endParaRPr>
          </a:p>
          <a:p>
            <a:pPr lvl="1"/>
            <a:r>
              <a:rPr lang="en-US" sz="2700" dirty="0">
                <a:latin typeface="Arial" panose="020B0604020202020204" pitchFamily="34" charset="0"/>
                <a:cs typeface="Arial" panose="020B0604020202020204" pitchFamily="34" charset="0"/>
              </a:rPr>
              <a:t>District and School </a:t>
            </a:r>
            <a:r>
              <a:rPr lang="en-US" sz="2700" dirty="0" smtClean="0">
                <a:latin typeface="Arial" panose="020B0604020202020204" pitchFamily="34" charset="0"/>
                <a:cs typeface="Arial" panose="020B0604020202020204" pitchFamily="34" charset="0"/>
              </a:rPr>
              <a:t>Summary</a:t>
            </a:r>
          </a:p>
          <a:p>
            <a:pPr lvl="2"/>
            <a:r>
              <a:rPr lang="en-US" sz="2300" dirty="0" smtClean="0">
                <a:latin typeface="Arial" panose="020B0604020202020204" pitchFamily="34" charset="0"/>
                <a:cs typeface="Arial" panose="020B0604020202020204" pitchFamily="34" charset="0"/>
              </a:rPr>
              <a:t>One page per set-aside</a:t>
            </a:r>
            <a:endParaRPr lang="en-US" sz="2300" dirty="0">
              <a:latin typeface="Arial" panose="020B0604020202020204" pitchFamily="34" charset="0"/>
              <a:cs typeface="Arial" panose="020B0604020202020204" pitchFamily="34" charset="0"/>
            </a:endParaRPr>
          </a:p>
          <a:p>
            <a:pPr lvl="1"/>
            <a:r>
              <a:rPr lang="en-US" sz="2700" dirty="0">
                <a:latin typeface="Arial" panose="020B0604020202020204" pitchFamily="34" charset="0"/>
                <a:cs typeface="Arial" panose="020B0604020202020204" pitchFamily="34" charset="0"/>
              </a:rPr>
              <a:t>Indirect Cost </a:t>
            </a:r>
            <a:r>
              <a:rPr lang="en-US" sz="2700" dirty="0" smtClean="0">
                <a:latin typeface="Arial" panose="020B0604020202020204" pitchFamily="34" charset="0"/>
                <a:cs typeface="Arial" panose="020B0604020202020204" pitchFamily="34" charset="0"/>
              </a:rPr>
              <a:t>(Titles I and II)</a:t>
            </a:r>
            <a:endParaRPr lang="en-US" sz="2300" dirty="0">
              <a:latin typeface="Arial" panose="020B0604020202020204" pitchFamily="34" charset="0"/>
              <a:cs typeface="Arial" panose="020B0604020202020204" pitchFamily="34" charset="0"/>
            </a:endParaRPr>
          </a:p>
          <a:p>
            <a:pPr lvl="1"/>
            <a:r>
              <a:rPr lang="en-US" sz="2700" dirty="0">
                <a:latin typeface="Arial" panose="020B0604020202020204" pitchFamily="34" charset="0"/>
                <a:cs typeface="Arial" panose="020B0604020202020204" pitchFamily="34" charset="0"/>
              </a:rPr>
              <a:t>Cost Pool </a:t>
            </a:r>
            <a:endParaRPr lang="en-US" sz="2700" dirty="0" smtClean="0">
              <a:latin typeface="Arial" panose="020B0604020202020204" pitchFamily="34" charset="0"/>
              <a:cs typeface="Arial" panose="020B0604020202020204" pitchFamily="34" charset="0"/>
            </a:endParaRPr>
          </a:p>
          <a:p>
            <a:pPr lvl="1"/>
            <a:r>
              <a:rPr lang="en-US" sz="2700" dirty="0" smtClean="0">
                <a:latin typeface="Arial" panose="020B0604020202020204" pitchFamily="34" charset="0"/>
                <a:cs typeface="Arial" panose="020B0604020202020204" pitchFamily="34" charset="0"/>
              </a:rPr>
              <a:t>Budget Template location</a:t>
            </a:r>
            <a:endParaRPr lang="en-US" sz="2700" dirty="0">
              <a:latin typeface="Arial" panose="020B0604020202020204" pitchFamily="34" charset="0"/>
              <a:cs typeface="Arial" panose="020B0604020202020204" pitchFamily="34" charset="0"/>
            </a:endParaRPr>
          </a:p>
          <a:p>
            <a:pPr marL="742950" lvl="2" indent="-342900"/>
            <a:r>
              <a:rPr lang="en-US" sz="2000" dirty="0" smtClean="0">
                <a:latin typeface="Arial" panose="020B0604020202020204" pitchFamily="34" charset="0"/>
                <a:cs typeface="Arial" panose="020B0604020202020204" pitchFamily="34" charset="0"/>
                <a:hlinkClick r:id="rId3"/>
              </a:rPr>
              <a:t>http</a:t>
            </a:r>
            <a:r>
              <a:rPr lang="en-US" sz="2000" dirty="0">
                <a:latin typeface="Arial" panose="020B0604020202020204" pitchFamily="34" charset="0"/>
                <a:cs typeface="Arial" panose="020B0604020202020204" pitchFamily="34" charset="0"/>
                <a:hlinkClick r:id="rId3"/>
              </a:rPr>
              <a:t>://www.mde.k12.ms.us/federal-programs/federal-programs---cfpa</a:t>
            </a:r>
            <a:endParaRPr lang="en-US" sz="2000"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a:xfrm>
            <a:off x="2765612" y="0"/>
            <a:ext cx="6400800" cy="1143000"/>
          </a:xfrm>
        </p:spPr>
        <p:txBody>
          <a:bodyPr anchor="ctr">
            <a:normAutofit/>
          </a:bodyPr>
          <a:lstStyle/>
          <a:p>
            <a:pPr algn="l"/>
            <a:r>
              <a:rPr lang="en-US" dirty="0" smtClean="0">
                <a:latin typeface="Arial" panose="020B0604020202020204" pitchFamily="34" charset="0"/>
                <a:cs typeface="Arial" panose="020B0604020202020204" pitchFamily="34" charset="0"/>
              </a:rPr>
              <a:t>Titles </a:t>
            </a:r>
            <a:r>
              <a:rPr lang="en-US" dirty="0">
                <a:latin typeface="Arial" panose="020B0604020202020204" pitchFamily="34" charset="0"/>
                <a:cs typeface="Arial" panose="020B0604020202020204" pitchFamily="34" charset="0"/>
              </a:rPr>
              <a:t>I and II – </a:t>
            </a:r>
            <a:r>
              <a:rPr lang="en-US" dirty="0" smtClean="0">
                <a:latin typeface="Arial" panose="020B0604020202020204" pitchFamily="34" charset="0"/>
                <a:cs typeface="Arial" panose="020B0604020202020204" pitchFamily="34" charset="0"/>
              </a:rPr>
              <a:t>Budget</a:t>
            </a:r>
            <a:endParaRPr lang="en-US" dirty="0"/>
          </a:p>
        </p:txBody>
      </p:sp>
      <p:sp>
        <p:nvSpPr>
          <p:cNvPr id="4" name="Footer Placeholder 3"/>
          <p:cNvSpPr>
            <a:spLocks noGrp="1"/>
          </p:cNvSpPr>
          <p:nvPr>
            <p:ph type="ftr" sz="quarter" idx="10"/>
          </p:nvPr>
        </p:nvSpPr>
        <p:spPr/>
        <p:txBody>
          <a:bodyPr anchor="b"/>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t>19</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5636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458200" cy="4525963"/>
          </a:xfrm>
        </p:spPr>
        <p:txBody>
          <a:bodyPr/>
          <a:lstStyle/>
          <a:p>
            <a:pPr marL="0" indent="0">
              <a:buNone/>
            </a:pPr>
            <a:r>
              <a:rPr lang="en-US" dirty="0" smtClean="0">
                <a:latin typeface="Arial" panose="020B0604020202020204" pitchFamily="34" charset="0"/>
                <a:cs typeface="Arial" panose="020B0604020202020204" pitchFamily="34" charset="0"/>
              </a:rPr>
              <a:t>Applications and Due Dates</a:t>
            </a:r>
          </a:p>
          <a:p>
            <a:pPr marL="571500" indent="-571500">
              <a:buFont typeface="+mj-lt"/>
              <a:buAutoNum type="arabicPeriod"/>
            </a:pPr>
            <a:r>
              <a:rPr lang="en-US" sz="2700" dirty="0" smtClean="0">
                <a:latin typeface="Arial" panose="020B0604020202020204" pitchFamily="34" charset="0"/>
                <a:cs typeface="Arial" panose="020B0604020202020204" pitchFamily="34" charset="0"/>
              </a:rPr>
              <a:t>Consolidated Federal Programs Application</a:t>
            </a:r>
          </a:p>
          <a:p>
            <a:pPr marL="1257300" lvl="2" indent="-457200">
              <a:buFont typeface="+mj-lt"/>
              <a:buAutoNum type="arabicPeriod"/>
            </a:pPr>
            <a:r>
              <a:rPr lang="en-US" sz="2300" dirty="0" smtClean="0">
                <a:latin typeface="Arial" panose="020B0604020202020204" pitchFamily="34" charset="0"/>
                <a:cs typeface="Arial" panose="020B0604020202020204" pitchFamily="34" charset="0"/>
              </a:rPr>
              <a:t>Title I, Part A – Basic </a:t>
            </a:r>
          </a:p>
          <a:p>
            <a:pPr marL="1257300" lvl="2" indent="-457200">
              <a:buFont typeface="+mj-lt"/>
              <a:buAutoNum type="arabicPeriod"/>
            </a:pPr>
            <a:r>
              <a:rPr lang="en-US" sz="2300" dirty="0" smtClean="0">
                <a:latin typeface="Arial" panose="020B0604020202020204" pitchFamily="34" charset="0"/>
                <a:cs typeface="Arial" panose="020B0604020202020204" pitchFamily="34" charset="0"/>
              </a:rPr>
              <a:t>Title II, Part A – Improving Teacher Quality</a:t>
            </a:r>
          </a:p>
          <a:p>
            <a:pPr marL="457200" indent="-457200">
              <a:buFont typeface="+mj-lt"/>
              <a:buAutoNum type="arabicPeriod"/>
            </a:pPr>
            <a:r>
              <a:rPr lang="en-US" sz="2700" dirty="0" smtClean="0">
                <a:latin typeface="Arial" panose="020B0604020202020204" pitchFamily="34" charset="0"/>
                <a:cs typeface="Arial" panose="020B0604020202020204" pitchFamily="34" charset="0"/>
              </a:rPr>
              <a:t> Title I, Part D - Delinquent</a:t>
            </a:r>
          </a:p>
          <a:p>
            <a:pPr marL="571500" indent="-571500">
              <a:buFont typeface="+mj-lt"/>
              <a:buAutoNum type="arabicPeriod"/>
            </a:pPr>
            <a:r>
              <a:rPr lang="en-US" sz="2700" dirty="0" smtClean="0">
                <a:latin typeface="Arial" panose="020B0604020202020204" pitchFamily="34" charset="0"/>
                <a:cs typeface="Arial" panose="020B0604020202020204" pitchFamily="34" charset="0"/>
              </a:rPr>
              <a:t>Title III, Part A – Limited English Proficient</a:t>
            </a:r>
          </a:p>
          <a:p>
            <a:pPr marL="571500" indent="-571500">
              <a:buFont typeface="+mj-lt"/>
              <a:buAutoNum type="arabicPeriod"/>
            </a:pPr>
            <a:r>
              <a:rPr lang="en-US" sz="2700" dirty="0" smtClean="0">
                <a:latin typeface="Arial" panose="020B0604020202020204" pitchFamily="34" charset="0"/>
                <a:cs typeface="Arial" panose="020B0604020202020204" pitchFamily="34" charset="0"/>
              </a:rPr>
              <a:t>Title III, Part A – Immigrant</a:t>
            </a:r>
          </a:p>
          <a:p>
            <a:pPr marL="571500" indent="-571500">
              <a:buFont typeface="+mj-lt"/>
              <a:buAutoNum type="arabicPeriod"/>
            </a:pPr>
            <a:r>
              <a:rPr lang="en-US" sz="2700" dirty="0" smtClean="0">
                <a:latin typeface="Arial" panose="020B0604020202020204" pitchFamily="34" charset="0"/>
                <a:cs typeface="Arial" panose="020B0604020202020204" pitchFamily="34" charset="0"/>
              </a:rPr>
              <a:t>Title VI, Part B – Rural and Low Income</a:t>
            </a:r>
          </a:p>
          <a:p>
            <a:pPr marL="571500" indent="-571500">
              <a:buFont typeface="+mj-lt"/>
              <a:buAutoNum type="arabicPeriod"/>
            </a:pPr>
            <a:r>
              <a:rPr lang="en-US" sz="2700" dirty="0" smtClean="0">
                <a:latin typeface="Arial" panose="020B0604020202020204" pitchFamily="34" charset="0"/>
                <a:cs typeface="Arial" panose="020B0604020202020204" pitchFamily="34" charset="0"/>
              </a:rPr>
              <a:t>Monitoring Cycles</a:t>
            </a:r>
          </a:p>
        </p:txBody>
      </p:sp>
      <p:sp>
        <p:nvSpPr>
          <p:cNvPr id="3" name="Title 2"/>
          <p:cNvSpPr>
            <a:spLocks noGrp="1"/>
          </p:cNvSpPr>
          <p:nvPr>
            <p:ph type="title"/>
          </p:nvPr>
        </p:nvSpPr>
        <p:spPr/>
        <p:txBody>
          <a:bodyPr anchor="ctr">
            <a:normAutofit/>
          </a:bodyPr>
          <a:lstStyle/>
          <a:p>
            <a:pPr algn="l"/>
            <a:r>
              <a:rPr lang="en-US" dirty="0" smtClean="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t>2</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4583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Application due 12/01/2014</a:t>
            </a:r>
          </a:p>
          <a:p>
            <a:r>
              <a:rPr lang="en-US" dirty="0" smtClean="0">
                <a:latin typeface="Arial" panose="020B0604020202020204" pitchFamily="34" charset="0"/>
                <a:cs typeface="Arial" panose="020B0604020202020204" pitchFamily="34" charset="0"/>
              </a:rPr>
              <a:t>Application location</a:t>
            </a:r>
          </a:p>
          <a:p>
            <a:pPr lvl="1"/>
            <a:r>
              <a:rPr lang="en-US" dirty="0" smtClean="0">
                <a:latin typeface="Arial" panose="020B0604020202020204" pitchFamily="34" charset="0"/>
                <a:cs typeface="Arial" panose="020B0604020202020204" pitchFamily="34" charset="0"/>
                <a:hlinkClick r:id="rId2"/>
              </a:rPr>
              <a:t>http</a:t>
            </a:r>
            <a:r>
              <a:rPr lang="en-US" dirty="0">
                <a:latin typeface="Arial" panose="020B0604020202020204" pitchFamily="34" charset="0"/>
                <a:cs typeface="Arial" panose="020B0604020202020204" pitchFamily="34" charset="0"/>
                <a:hlinkClick r:id="rId2"/>
              </a:rPr>
              <a:t>://www.mde.k12.ms.us/federal-programs/federal-programs---cfpa</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a:bodyPr>
          <a:lstStyle/>
          <a:p>
            <a:pPr algn="l"/>
            <a:r>
              <a:rPr lang="en-US" dirty="0" smtClean="0">
                <a:latin typeface="Arial" panose="020B0604020202020204" pitchFamily="34" charset="0"/>
                <a:cs typeface="Arial" panose="020B0604020202020204" pitchFamily="34" charset="0"/>
              </a:rPr>
              <a:t>Titles I and II - CFPA</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t>20</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7528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LEAs who have a Priority </a:t>
            </a:r>
            <a:r>
              <a:rPr lang="en-US" dirty="0">
                <a:latin typeface="Arial" panose="020B0604020202020204" pitchFamily="34" charset="0"/>
                <a:cs typeface="Arial" panose="020B0604020202020204" pitchFamily="34" charset="0"/>
              </a:rPr>
              <a:t>and Focus </a:t>
            </a:r>
            <a:r>
              <a:rPr lang="en-US" dirty="0" smtClean="0">
                <a:latin typeface="Arial" panose="020B0604020202020204" pitchFamily="34" charset="0"/>
                <a:cs typeface="Arial" panose="020B0604020202020204" pitchFamily="34" charset="0"/>
              </a:rPr>
              <a:t>school, </a:t>
            </a:r>
            <a:r>
              <a:rPr lang="en-US" dirty="0">
                <a:latin typeface="Arial" panose="020B0604020202020204" pitchFamily="34" charset="0"/>
                <a:cs typeface="Arial" panose="020B0604020202020204" pitchFamily="34" charset="0"/>
              </a:rPr>
              <a:t>provided the school does not also receive 1003(g) grant dollars in the same year</a:t>
            </a:r>
          </a:p>
        </p:txBody>
      </p:sp>
      <p:sp>
        <p:nvSpPr>
          <p:cNvPr id="3" name="Title 2"/>
          <p:cNvSpPr>
            <a:spLocks noGrp="1"/>
          </p:cNvSpPr>
          <p:nvPr>
            <p:ph type="title"/>
          </p:nvPr>
        </p:nvSpPr>
        <p:spPr>
          <a:xfrm>
            <a:off x="2590800" y="-8965"/>
            <a:ext cx="6400800" cy="1143000"/>
          </a:xfrm>
        </p:spPr>
        <p:txBody>
          <a:bodyPr anchor="ctr">
            <a:normAutofit fontScale="90000"/>
          </a:bodyPr>
          <a:lstStyle/>
          <a:p>
            <a:pPr algn="l"/>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Title I, 1003(a)-Priority and Focus Eligibility</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a:xfrm>
            <a:off x="0" y="6479428"/>
            <a:ext cx="2895601" cy="365125"/>
          </a:xfrm>
        </p:spPr>
        <p:txBody>
          <a:bodyPr anchor="b"/>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21</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9094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All qualifying applicants will receive awards based on a prescribed formula that provides a base allocation relative to the school designation (Priority School designation: $90,000 per school site; Focus School designation: $40,000 per school site). </a:t>
            </a: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 1003(a</a:t>
            </a:r>
            <a:r>
              <a:rPr lang="en-US" dirty="0" smtClean="0">
                <a:latin typeface="Arial" panose="020B0604020202020204" pitchFamily="34" charset="0"/>
                <a:cs typeface="Arial" panose="020B0604020202020204" pitchFamily="34" charset="0"/>
              </a:rPr>
              <a:t>)-Priority and Focus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Funding </a:t>
            </a:r>
            <a:r>
              <a:rPr lang="en-US" b="1" dirty="0"/>
              <a:t/>
            </a:r>
            <a:br>
              <a:rPr lang="en-US" b="1" dirty="0"/>
            </a:br>
            <a:endParaRPr lang="en-US" dirty="0"/>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22</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1581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Schools may use funds to support interventions needed to address the school’s reason for receiving the designation.</a:t>
            </a:r>
            <a:r>
              <a:rPr lang="en-US" dirty="0"/>
              <a:t> </a:t>
            </a:r>
          </a:p>
        </p:txBody>
      </p:sp>
      <p:sp>
        <p:nvSpPr>
          <p:cNvPr id="3" name="Title 2"/>
          <p:cNvSpPr>
            <a:spLocks noGrp="1"/>
          </p:cNvSpPr>
          <p:nvPr>
            <p:ph type="title"/>
          </p:nvPr>
        </p:nvSpPr>
        <p:spPr/>
        <p:txBody>
          <a:bodyPr>
            <a:normAutofit fontScale="90000"/>
          </a:bodyPr>
          <a:lstStyle/>
          <a:p>
            <a:pPr algn="l"/>
            <a:r>
              <a:rPr lang="en-US" dirty="0">
                <a:latin typeface="Arial" panose="020B0604020202020204" pitchFamily="34" charset="0"/>
                <a:cs typeface="Arial" panose="020B0604020202020204" pitchFamily="34" charset="0"/>
              </a:rPr>
              <a:t>Title I, 1003(a</a:t>
            </a:r>
            <a:r>
              <a:rPr lang="en-US" dirty="0" smtClean="0">
                <a:latin typeface="Arial" panose="020B0604020202020204" pitchFamily="34" charset="0"/>
                <a:cs typeface="Arial" panose="020B0604020202020204" pitchFamily="34" charset="0"/>
              </a:rPr>
              <a:t>)-Priority and Focus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Uses </a:t>
            </a:r>
            <a:r>
              <a:rPr lang="en-US" dirty="0">
                <a:latin typeface="Arial" panose="020B0604020202020204" pitchFamily="34" charset="0"/>
                <a:cs typeface="Arial" panose="020B0604020202020204" pitchFamily="34" charset="0"/>
              </a:rPr>
              <a:t>of Funds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23</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685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dirty="0">
                <a:latin typeface="Arial" panose="020B0604020202020204" pitchFamily="34" charset="0"/>
                <a:cs typeface="Arial" panose="020B0604020202020204" pitchFamily="34" charset="0"/>
              </a:rPr>
              <a:t>Cover Page</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all the required information</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Lists each designated school with the correct school-level allocation</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Totals the school allocations for one district-level allocation</a:t>
            </a:r>
            <a:endParaRPr lang="en-US"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Assurances </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a:t>
            </a:r>
            <a:r>
              <a:rPr lang="en-US" b="1" dirty="0">
                <a:latin typeface="Arial" panose="020B0604020202020204" pitchFamily="34" charset="0"/>
                <a:cs typeface="Arial" panose="020B0604020202020204" pitchFamily="34" charset="0"/>
              </a:rPr>
              <a:t>original </a:t>
            </a:r>
            <a:r>
              <a:rPr lang="en-US" dirty="0">
                <a:latin typeface="Arial" panose="020B0604020202020204" pitchFamily="34" charset="0"/>
                <a:cs typeface="Arial" panose="020B0604020202020204" pitchFamily="34" charset="0"/>
              </a:rPr>
              <a:t>signatures by all required </a:t>
            </a:r>
            <a:r>
              <a:rPr lang="en-US" dirty="0" smtClean="0">
                <a:latin typeface="Arial" panose="020B0604020202020204" pitchFamily="34" charset="0"/>
                <a:cs typeface="Arial" panose="020B0604020202020204" pitchFamily="34" charset="0"/>
              </a:rPr>
              <a:t>personnel</a:t>
            </a:r>
            <a:endParaRPr lang="en-US"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pPr algn="l"/>
            <a:r>
              <a:rPr lang="en-US" dirty="0">
                <a:latin typeface="Arial" panose="020B0604020202020204" pitchFamily="34" charset="0"/>
                <a:cs typeface="Arial" panose="020B0604020202020204" pitchFamily="34" charset="0"/>
              </a:rPr>
              <a:t>Title I, 1003(a</a:t>
            </a:r>
            <a:r>
              <a:rPr lang="en-US" dirty="0" smtClean="0">
                <a:latin typeface="Arial" panose="020B0604020202020204" pitchFamily="34" charset="0"/>
                <a:cs typeface="Arial" panose="020B0604020202020204" pitchFamily="34" charset="0"/>
              </a:rPr>
              <a:t>)-Priority and Focus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Application Requirements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24</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2540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229600" cy="4800600"/>
          </a:xfrm>
        </p:spPr>
        <p:txBody>
          <a:bodyPr/>
          <a:lstStyle/>
          <a:p>
            <a:r>
              <a:rPr lang="en-US" dirty="0">
                <a:latin typeface="Arial" panose="020B0604020202020204" pitchFamily="34" charset="0"/>
                <a:cs typeface="Arial" panose="020B0604020202020204" pitchFamily="34" charset="0"/>
              </a:rPr>
              <a:t>Priority School: Action Plan Summary </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one summary page per school designated as Priority</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Addresses each Transformational Principle, regardless of funding source for activities</a:t>
            </a:r>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Includes subtotals for Title I Basic, 1003a, and Other sources</a:t>
            </a:r>
          </a:p>
          <a:p>
            <a:pPr lvl="1"/>
            <a:r>
              <a:rPr lang="en-US" dirty="0">
                <a:latin typeface="Arial" panose="020B0604020202020204" pitchFamily="34" charset="0"/>
                <a:cs typeface="Arial" panose="020B0604020202020204" pitchFamily="34" charset="0"/>
              </a:rPr>
              <a:t>Matches the budget narrative in summary form</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the up to 20% amount for the </a:t>
            </a:r>
            <a:r>
              <a:rPr lang="en-US" dirty="0" smtClean="0">
                <a:latin typeface="Arial" panose="020B0604020202020204" pitchFamily="34" charset="0"/>
                <a:cs typeface="Arial" panose="020B0604020202020204" pitchFamily="34" charset="0"/>
              </a:rPr>
              <a:t>LEA</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pPr algn="l"/>
            <a:r>
              <a:rPr lang="en-US" dirty="0">
                <a:latin typeface="Arial" panose="020B0604020202020204" pitchFamily="34" charset="0"/>
                <a:cs typeface="Arial" panose="020B0604020202020204" pitchFamily="34" charset="0"/>
              </a:rPr>
              <a:t>Title I, 1003(a)-Priority and Focus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Application Requirements</a:t>
            </a:r>
            <a:r>
              <a:rPr lang="en-US" b="1" dirty="0"/>
              <a:t/>
            </a:r>
            <a:br>
              <a:rPr lang="en-US" b="1" dirty="0"/>
            </a:br>
            <a:endParaRPr lang="en-US" dirty="0"/>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25</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2540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800600"/>
          </a:xfrm>
        </p:spPr>
        <p:txBody>
          <a:bodyPr/>
          <a:lstStyle/>
          <a:p>
            <a:r>
              <a:rPr lang="en-US" dirty="0">
                <a:latin typeface="Arial" panose="020B0604020202020204" pitchFamily="34" charset="0"/>
                <a:cs typeface="Arial" panose="020B0604020202020204" pitchFamily="34" charset="0"/>
              </a:rPr>
              <a:t>Focus School: Action Plan Summary</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one summary page per school designated as Focus</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Addresses each goal, regardless of funding source for activities</a:t>
            </a:r>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Includes subtotals for Title I Basic, 1003a, and Other sources</a:t>
            </a:r>
          </a:p>
          <a:p>
            <a:pPr lvl="1"/>
            <a:r>
              <a:rPr lang="en-US" dirty="0">
                <a:latin typeface="Arial" panose="020B0604020202020204" pitchFamily="34" charset="0"/>
                <a:cs typeface="Arial" panose="020B0604020202020204" pitchFamily="34" charset="0"/>
              </a:rPr>
              <a:t>Matches the budget narrative in summary form</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the 10% amount for the school</a:t>
            </a:r>
          </a:p>
        </p:txBody>
      </p:sp>
      <p:sp>
        <p:nvSpPr>
          <p:cNvPr id="3" name="Title 2"/>
          <p:cNvSpPr>
            <a:spLocks noGrp="1"/>
          </p:cNvSpPr>
          <p:nvPr>
            <p:ph type="title"/>
          </p:nvPr>
        </p:nvSpPr>
        <p:spPr/>
        <p:txBody>
          <a:bodyPr>
            <a:normAutofit fontScale="90000"/>
          </a:bodyPr>
          <a:lstStyle/>
          <a:p>
            <a:pPr algn="l"/>
            <a:r>
              <a:rPr lang="en-US" dirty="0">
                <a:latin typeface="Arial" panose="020B0604020202020204" pitchFamily="34" charset="0"/>
                <a:cs typeface="Arial" panose="020B0604020202020204" pitchFamily="34" charset="0"/>
              </a:rPr>
              <a:t>Title I, 1003(a)-Priority and Focus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Application Requirements</a:t>
            </a:r>
            <a:r>
              <a:rPr lang="en-US" b="1" dirty="0"/>
              <a:t/>
            </a:r>
            <a:br>
              <a:rPr lang="en-US" b="1" dirty="0"/>
            </a:br>
            <a:endParaRPr lang="en-US" dirty="0"/>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a:xfrm>
            <a:off x="7010400" y="6492874"/>
            <a:ext cx="2133600" cy="365125"/>
          </a:xfrm>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26</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73793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Budget Narrative</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one budget narrative page per school designated as Priority or Focus as listed on the Cover Page</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Activities listed are only those funded by FY15 1003a</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Ensures that Total Allocation matches the allocation on the Cover Page</a:t>
            </a:r>
            <a:endParaRPr lang="en-US" b="1"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normAutofit fontScale="90000"/>
          </a:bodyPr>
          <a:lstStyle/>
          <a:p>
            <a:pPr algn="l"/>
            <a:r>
              <a:rPr lang="en-US" dirty="0">
                <a:latin typeface="Arial" panose="020B0604020202020204" pitchFamily="34" charset="0"/>
                <a:cs typeface="Arial" panose="020B0604020202020204" pitchFamily="34" charset="0"/>
              </a:rPr>
              <a:t>Title I, 1003(a)-Priority and Focus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Application Requirements</a:t>
            </a:r>
            <a:endParaRPr lang="en-US" dirty="0"/>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27</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7463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panose="020B0604020202020204" pitchFamily="34" charset="0"/>
                <a:cs typeface="Arial" panose="020B0604020202020204" pitchFamily="34" charset="0"/>
              </a:rPr>
              <a:t>Community-Based Council (one per district, minimum; may be one per school)</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a listing of the membership of the council</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Describes the activities of the council</a:t>
            </a: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Includes a copy of the Notification Letter for each school listed on the Cover Page (may be the letter from 2012 original notification or, if applicable, a new letter sent 2014)</a:t>
            </a:r>
            <a:endParaRPr lang="en-US" b="1"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normAutofit fontScale="90000"/>
          </a:bodyPr>
          <a:lstStyle/>
          <a:p>
            <a:pPr algn="l"/>
            <a:r>
              <a:rPr lang="en-US" dirty="0">
                <a:latin typeface="Arial" panose="020B0604020202020204" pitchFamily="34" charset="0"/>
                <a:cs typeface="Arial" panose="020B0604020202020204" pitchFamily="34" charset="0"/>
              </a:rPr>
              <a:t>Title I, 1003(a)-Priority and Focus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Application Requirements</a:t>
            </a:r>
            <a:endParaRPr lang="en-US" dirty="0"/>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28</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1586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Application due date “TBD”</a:t>
            </a:r>
          </a:p>
          <a:p>
            <a:r>
              <a:rPr lang="en-US" dirty="0" smtClean="0">
                <a:latin typeface="Arial" panose="020B0604020202020204" pitchFamily="34" charset="0"/>
                <a:cs typeface="Arial" panose="020B0604020202020204" pitchFamily="34" charset="0"/>
              </a:rPr>
              <a:t>Application location</a:t>
            </a:r>
          </a:p>
          <a:p>
            <a:pPr marL="400050" lvl="1" indent="0">
              <a:buNone/>
            </a:pPr>
            <a:r>
              <a:rPr lang="en-US" dirty="0" smtClean="0">
                <a:latin typeface="Arial" panose="020B0604020202020204" pitchFamily="34" charset="0"/>
                <a:cs typeface="Arial" panose="020B0604020202020204" pitchFamily="34" charset="0"/>
                <a:hlinkClick r:id="rId2"/>
              </a:rPr>
              <a:t>http://www.mde.k12.ms.us/federal-programs/title-i-1003a</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590800" y="4482"/>
            <a:ext cx="6400800" cy="1143000"/>
          </a:xfrm>
        </p:spPr>
        <p:txBody>
          <a:bodyPr anchor="ctr">
            <a:normAutofit/>
          </a:bodyPr>
          <a:lstStyle/>
          <a:p>
            <a:pPr algn="l"/>
            <a:r>
              <a:rPr lang="en-US" dirty="0" smtClean="0">
                <a:latin typeface="Arial" panose="020B0604020202020204" pitchFamily="34" charset="0"/>
                <a:cs typeface="Arial" panose="020B0604020202020204" pitchFamily="34" charset="0"/>
              </a:rPr>
              <a:t>Title I, 1003(a) – Application</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29</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1836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724400"/>
          </a:xfrm>
        </p:spPr>
        <p:txBody>
          <a:bodyPr/>
          <a:lstStyle/>
          <a:p>
            <a:r>
              <a:rPr lang="en-US" sz="2400" dirty="0" smtClean="0">
                <a:latin typeface="Arial" panose="020B0604020202020204" pitchFamily="34" charset="0"/>
                <a:cs typeface="Arial" panose="020B0604020202020204" pitchFamily="34" charset="0"/>
              </a:rPr>
              <a:t>Revisit Preliminary Plan</a:t>
            </a:r>
          </a:p>
          <a:p>
            <a:pPr lvl="1"/>
            <a:r>
              <a:rPr lang="en-US" sz="2400" dirty="0" smtClean="0">
                <a:latin typeface="Arial" panose="020B0604020202020204" pitchFamily="34" charset="0"/>
                <a:cs typeface="Arial" panose="020B0604020202020204" pitchFamily="34" charset="0"/>
              </a:rPr>
              <a:t>Signatures</a:t>
            </a:r>
          </a:p>
          <a:p>
            <a:pPr lvl="1"/>
            <a:r>
              <a:rPr lang="en-US" sz="2400" dirty="0" smtClean="0">
                <a:latin typeface="Arial" panose="020B0604020202020204" pitchFamily="34" charset="0"/>
                <a:cs typeface="Arial" panose="020B0604020202020204" pitchFamily="34" charset="0"/>
              </a:rPr>
              <a:t>Contact Information</a:t>
            </a:r>
          </a:p>
          <a:p>
            <a:pPr lvl="1"/>
            <a:r>
              <a:rPr lang="en-US" sz="2400" dirty="0" smtClean="0">
                <a:latin typeface="Arial" panose="020B0604020202020204" pitchFamily="34" charset="0"/>
                <a:cs typeface="Arial" panose="020B0604020202020204" pitchFamily="34" charset="0"/>
              </a:rPr>
              <a:t>Scope of services</a:t>
            </a:r>
          </a:p>
          <a:p>
            <a:r>
              <a:rPr lang="en-US" sz="2400" dirty="0" smtClean="0">
                <a:latin typeface="Arial" panose="020B0604020202020204" pitchFamily="34" charset="0"/>
                <a:cs typeface="Arial" panose="020B0604020202020204" pitchFamily="34" charset="0"/>
              </a:rPr>
              <a:t>Ensure new allocations are reflective on all budget pages</a:t>
            </a:r>
          </a:p>
          <a:p>
            <a:pPr lvl="1"/>
            <a:r>
              <a:rPr lang="en-US" sz="2400" dirty="0" smtClean="0">
                <a:latin typeface="Arial" panose="020B0604020202020204" pitchFamily="34" charset="0"/>
                <a:cs typeface="Arial" panose="020B0604020202020204" pitchFamily="34" charset="0"/>
              </a:rPr>
              <a:t>Private Schools</a:t>
            </a:r>
          </a:p>
          <a:p>
            <a:pPr lvl="1"/>
            <a:r>
              <a:rPr lang="en-US" sz="2400" dirty="0" smtClean="0">
                <a:latin typeface="Arial" panose="020B0604020202020204" pitchFamily="34" charset="0"/>
                <a:cs typeface="Arial" panose="020B0604020202020204" pitchFamily="34" charset="0"/>
              </a:rPr>
              <a:t>Parental Involvement</a:t>
            </a:r>
          </a:p>
          <a:p>
            <a:pPr lvl="1"/>
            <a:r>
              <a:rPr lang="en-US" sz="2400" dirty="0" smtClean="0">
                <a:latin typeface="Arial" panose="020B0604020202020204" pitchFamily="34" charset="0"/>
                <a:cs typeface="Arial" panose="020B0604020202020204" pitchFamily="34" charset="0"/>
              </a:rPr>
              <a:t>Set-Asides</a:t>
            </a:r>
          </a:p>
          <a:p>
            <a:endParaRPr lang="en-US" dirty="0"/>
          </a:p>
        </p:txBody>
      </p:sp>
      <p:sp>
        <p:nvSpPr>
          <p:cNvPr id="3" name="Title 2"/>
          <p:cNvSpPr>
            <a:spLocks noGrp="1"/>
          </p:cNvSpPr>
          <p:nvPr>
            <p:ph type="title"/>
          </p:nvPr>
        </p:nvSpPr>
        <p:spPr/>
        <p:txBody>
          <a:bodyPr anchor="ctr"/>
          <a:lstStyle/>
          <a:p>
            <a:pPr algn="l"/>
            <a:r>
              <a:rPr lang="en-US" dirty="0" smtClean="0">
                <a:latin typeface="Arial" panose="020B0604020202020204" pitchFamily="34" charset="0"/>
                <a:cs typeface="Arial" panose="020B0604020202020204" pitchFamily="34" charset="0"/>
              </a:rPr>
              <a:t>Titles I and II</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latin typeface="Arial" panose="020B0604020202020204" pitchFamily="34" charset="0"/>
                <a:cs typeface="Arial" panose="020B0604020202020204" pitchFamily="34" charset="0"/>
              </a:rPr>
              <a:t>©MDE – Office of Federal Programs</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pPr/>
              <a:t>3</a:t>
            </a:fld>
            <a:endParaRPr lang="en-US" dirty="0"/>
          </a:p>
        </p:txBody>
      </p:sp>
    </p:spTree>
    <p:extLst>
      <p:ext uri="{BB962C8B-B14F-4D97-AF65-F5344CB8AC3E}">
        <p14:creationId xmlns:p14="http://schemas.microsoft.com/office/powerpoint/2010/main" val="17854303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22911"/>
            <a:ext cx="8229600" cy="4525963"/>
          </a:xfrm>
        </p:spPr>
        <p:txBody>
          <a:bodyPr/>
          <a:lstStyle/>
          <a:p>
            <a:r>
              <a:rPr lang="en-US" dirty="0" smtClean="0">
                <a:latin typeface="Arial" panose="020B0604020202020204" pitchFamily="34" charset="0"/>
                <a:cs typeface="Arial" panose="020B0604020202020204" pitchFamily="34" charset="0"/>
              </a:rPr>
              <a:t>Title I, Part D Subpart II </a:t>
            </a:r>
          </a:p>
          <a:p>
            <a:pPr lvl="1"/>
            <a:r>
              <a:rPr lang="en-US" dirty="0" smtClean="0">
                <a:latin typeface="Arial" panose="020B0604020202020204" pitchFamily="34" charset="0"/>
                <a:cs typeface="Arial" panose="020B0604020202020204" pitchFamily="34" charset="0"/>
              </a:rPr>
              <a:t>Conducting a needs assessment </a:t>
            </a:r>
          </a:p>
          <a:p>
            <a:pPr lvl="1"/>
            <a:r>
              <a:rPr lang="en-US" dirty="0" smtClean="0">
                <a:latin typeface="Arial" panose="020B0604020202020204" pitchFamily="34" charset="0"/>
                <a:cs typeface="Arial" panose="020B0604020202020204" pitchFamily="34" charset="0"/>
              </a:rPr>
              <a:t>Using data to drive your needs</a:t>
            </a:r>
          </a:p>
          <a:p>
            <a:pPr lvl="1"/>
            <a:r>
              <a:rPr lang="en-US" dirty="0" smtClean="0">
                <a:latin typeface="Arial" panose="020B0604020202020204" pitchFamily="34" charset="0"/>
                <a:cs typeface="Arial" panose="020B0604020202020204" pitchFamily="34" charset="0"/>
              </a:rPr>
              <a:t>Be specific in answering the 13 questions on the application </a:t>
            </a:r>
          </a:p>
          <a:p>
            <a:pPr lvl="1"/>
            <a:r>
              <a:rPr lang="en-US" dirty="0" smtClean="0">
                <a:latin typeface="Arial" panose="020B0604020202020204" pitchFamily="34" charset="0"/>
                <a:cs typeface="Arial" panose="020B0604020202020204" pitchFamily="34" charset="0"/>
              </a:rPr>
              <a:t>Evaluate your program to ensure the funds are spent according to student needs</a:t>
            </a:r>
          </a:p>
          <a:p>
            <a:pPr lvl="1"/>
            <a:r>
              <a:rPr lang="en-US" dirty="0" smtClean="0">
                <a:latin typeface="Arial" panose="020B0604020202020204" pitchFamily="34" charset="0"/>
                <a:cs typeface="Arial" panose="020B0604020202020204" pitchFamily="34" charset="0"/>
              </a:rPr>
              <a:t>Ensure all expenditures are essential to improving student achievement</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a:bodyPr>
          <a:lstStyle/>
          <a:p>
            <a:pPr algn="l"/>
            <a:r>
              <a:rPr lang="en-US" dirty="0" smtClean="0">
                <a:latin typeface="Arial" panose="020B0604020202020204" pitchFamily="34" charset="0"/>
                <a:cs typeface="Arial" panose="020B0604020202020204" pitchFamily="34" charset="0"/>
              </a:rPr>
              <a:t>Title I, Part D – Delinquent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30</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7333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Application </a:t>
            </a:r>
            <a:r>
              <a:rPr lang="en-US" dirty="0" smtClean="0">
                <a:solidFill>
                  <a:srgbClr val="000000"/>
                </a:solidFill>
                <a:latin typeface="Arial" panose="020B0604020202020204" pitchFamily="34" charset="0"/>
                <a:cs typeface="Arial" panose="020B0604020202020204" pitchFamily="34" charset="0"/>
              </a:rPr>
              <a:t>Due </a:t>
            </a:r>
            <a:endParaRPr lang="en-US" dirty="0">
              <a:solidFill>
                <a:srgbClr val="000000"/>
              </a:solidFill>
              <a:latin typeface="Arial" panose="020B0604020202020204" pitchFamily="34" charset="0"/>
              <a:cs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rPr>
              <a:t> December 15, 2014</a:t>
            </a:r>
          </a:p>
          <a:p>
            <a:r>
              <a:rPr lang="en-US" dirty="0">
                <a:solidFill>
                  <a:srgbClr val="000000"/>
                </a:solidFill>
                <a:latin typeface="Arial" panose="020B0604020202020204" pitchFamily="34" charset="0"/>
                <a:cs typeface="Arial" panose="020B0604020202020204" pitchFamily="34" charset="0"/>
              </a:rPr>
              <a:t>Annual Survey Due</a:t>
            </a:r>
          </a:p>
          <a:p>
            <a:pPr lvl="1"/>
            <a:r>
              <a:rPr lang="en-US" dirty="0">
                <a:solidFill>
                  <a:srgbClr val="000000"/>
                </a:solidFill>
                <a:latin typeface="Arial" panose="020B0604020202020204" pitchFamily="34" charset="0"/>
                <a:cs typeface="Arial" panose="020B0604020202020204" pitchFamily="34" charset="0"/>
              </a:rPr>
              <a:t> December 31, </a:t>
            </a:r>
            <a:r>
              <a:rPr lang="en-US" dirty="0" smtClean="0">
                <a:solidFill>
                  <a:srgbClr val="000000"/>
                </a:solidFill>
                <a:latin typeface="Arial" panose="020B0604020202020204" pitchFamily="34" charset="0"/>
                <a:cs typeface="Arial" panose="020B0604020202020204" pitchFamily="34" charset="0"/>
              </a:rPr>
              <a:t>2014</a:t>
            </a:r>
          </a:p>
          <a:p>
            <a:r>
              <a:rPr lang="en-US" dirty="0" smtClean="0">
                <a:solidFill>
                  <a:srgbClr val="000000"/>
                </a:solidFill>
                <a:latin typeface="Arial" panose="020B0604020202020204" pitchFamily="34" charset="0"/>
                <a:cs typeface="Arial" panose="020B0604020202020204" pitchFamily="34" charset="0"/>
              </a:rPr>
              <a:t>Application location</a:t>
            </a:r>
            <a:endParaRPr lang="en-US" dirty="0">
              <a:latin typeface="Arial" panose="020B0604020202020204" pitchFamily="34" charset="0"/>
              <a:cs typeface="Arial" panose="020B0604020202020204" pitchFamily="34" charset="0"/>
              <a:hlinkClick r:id="rId2"/>
            </a:endParaRPr>
          </a:p>
          <a:p>
            <a:pPr lvl="1"/>
            <a:r>
              <a:rPr lang="en-US" dirty="0" smtClean="0">
                <a:latin typeface="Arial" panose="020B0604020202020204" pitchFamily="34" charset="0"/>
                <a:cs typeface="Arial" panose="020B0604020202020204" pitchFamily="34" charset="0"/>
                <a:hlinkClick r:id="rId2"/>
              </a:rPr>
              <a:t>http</a:t>
            </a:r>
            <a:r>
              <a:rPr lang="en-US" dirty="0">
                <a:latin typeface="Arial" panose="020B0604020202020204" pitchFamily="34" charset="0"/>
                <a:cs typeface="Arial" panose="020B0604020202020204" pitchFamily="34" charset="0"/>
                <a:hlinkClick r:id="rId2"/>
              </a:rPr>
              <a:t>://www.mde.k12.ms.us/federal-programs/federal-programs---title-1-neglected-and-delinquent</a:t>
            </a:r>
            <a:endParaRPr lang="en-US" dirty="0">
              <a:latin typeface="Arial" panose="020B0604020202020204" pitchFamily="34" charset="0"/>
              <a:cs typeface="Arial" panose="020B0604020202020204" pitchFamily="34" charset="0"/>
            </a:endParaRPr>
          </a:p>
          <a:p>
            <a:pPr lvl="1"/>
            <a:endParaRPr lang="en-US" dirty="0">
              <a:solidFill>
                <a:srgbClr val="0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a:bodyPr>
          <a:lstStyle/>
          <a:p>
            <a:pPr algn="l"/>
            <a:r>
              <a:rPr lang="en-US" dirty="0">
                <a:latin typeface="Arial" panose="020B0604020202020204" pitchFamily="34" charset="0"/>
                <a:cs typeface="Arial" panose="020B0604020202020204" pitchFamily="34" charset="0"/>
              </a:rPr>
              <a:t>Title I, Part D </a:t>
            </a:r>
            <a:r>
              <a:rPr lang="en-US" dirty="0" smtClean="0">
                <a:latin typeface="Arial" panose="020B0604020202020204" pitchFamily="34" charset="0"/>
                <a:cs typeface="Arial" panose="020B0604020202020204" pitchFamily="34" charset="0"/>
              </a:rPr>
              <a:t>– Application</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31</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726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The purpose of Title III, Part A is to help ensure that children who are limited English proficient, including immigrant children and youth, attain English proficiency, develop high levels of academic attainment in English, and meet the same challenging State academic achievement standards as all children are expected to meet;</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III, Limited English Proficient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a:xfrm>
            <a:off x="0" y="6492875"/>
            <a:ext cx="2895601" cy="365125"/>
          </a:xfrm>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32</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1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Title III LEP application is comprised of six parts. Each part has a series of questions that should be addressed.</a:t>
            </a:r>
          </a:p>
          <a:p>
            <a:r>
              <a:rPr lang="en-US" sz="2400" dirty="0" smtClean="0">
                <a:latin typeface="Arial" panose="020B0604020202020204" pitchFamily="34" charset="0"/>
                <a:cs typeface="Arial" panose="020B0604020202020204" pitchFamily="34" charset="0"/>
              </a:rPr>
              <a:t>Identification</a:t>
            </a:r>
          </a:p>
          <a:p>
            <a:r>
              <a:rPr lang="en-US" sz="2400" dirty="0" smtClean="0">
                <a:latin typeface="Arial" panose="020B0604020202020204" pitchFamily="34" charset="0"/>
                <a:cs typeface="Arial" panose="020B0604020202020204" pitchFamily="34" charset="0"/>
              </a:rPr>
              <a:t>High Quality Instructional Program</a:t>
            </a:r>
          </a:p>
          <a:p>
            <a:r>
              <a:rPr lang="en-US" sz="2400" dirty="0" smtClean="0">
                <a:latin typeface="Arial" panose="020B0604020202020204" pitchFamily="34" charset="0"/>
                <a:cs typeface="Arial" panose="020B0604020202020204" pitchFamily="34" charset="0"/>
              </a:rPr>
              <a:t>Assessment and Accountability</a:t>
            </a:r>
          </a:p>
          <a:p>
            <a:r>
              <a:rPr lang="en-US" sz="2400" dirty="0" smtClean="0">
                <a:latin typeface="Arial" panose="020B0604020202020204" pitchFamily="34" charset="0"/>
                <a:cs typeface="Arial" panose="020B0604020202020204" pitchFamily="34" charset="0"/>
              </a:rPr>
              <a:t>High Quality Professional Development and Staffing</a:t>
            </a:r>
          </a:p>
          <a:p>
            <a:r>
              <a:rPr lang="en-US" sz="2400" dirty="0" smtClean="0">
                <a:latin typeface="Arial" panose="020B0604020202020204" pitchFamily="34" charset="0"/>
                <a:cs typeface="Arial" panose="020B0604020202020204" pitchFamily="34" charset="0"/>
              </a:rPr>
              <a:t>Parent and Community Participation</a:t>
            </a:r>
          </a:p>
          <a:p>
            <a:r>
              <a:rPr lang="en-US" sz="2400" dirty="0" smtClean="0">
                <a:latin typeface="Arial" panose="020B0604020202020204" pitchFamily="34" charset="0"/>
                <a:cs typeface="Arial" panose="020B0604020202020204" pitchFamily="34" charset="0"/>
              </a:rPr>
              <a:t>Budget</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III, Limited English Proficient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a:xfrm>
            <a:off x="0" y="6492875"/>
            <a:ext cx="2895601" cy="365125"/>
          </a:xfrm>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33</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036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The Immigrant Children and Youth application consist of five components that must be addressed:</a:t>
            </a:r>
          </a:p>
          <a:p>
            <a:r>
              <a:rPr lang="en-US" sz="2800" dirty="0" smtClean="0">
                <a:latin typeface="Arial" panose="020B0604020202020204" pitchFamily="34" charset="0"/>
                <a:cs typeface="Arial" panose="020B0604020202020204" pitchFamily="34" charset="0"/>
              </a:rPr>
              <a:t>Need for the project</a:t>
            </a:r>
          </a:p>
          <a:p>
            <a:r>
              <a:rPr lang="en-US" sz="2800" dirty="0" smtClean="0">
                <a:latin typeface="Arial" panose="020B0604020202020204" pitchFamily="34" charset="0"/>
                <a:cs typeface="Arial" panose="020B0604020202020204" pitchFamily="34" charset="0"/>
              </a:rPr>
              <a:t>Quality of project design</a:t>
            </a:r>
          </a:p>
          <a:p>
            <a:r>
              <a:rPr lang="en-US" sz="2800" dirty="0" smtClean="0">
                <a:latin typeface="Arial" panose="020B0604020202020204" pitchFamily="34" charset="0"/>
                <a:cs typeface="Arial" panose="020B0604020202020204" pitchFamily="34" charset="0"/>
              </a:rPr>
              <a:t>Timeline</a:t>
            </a:r>
          </a:p>
          <a:p>
            <a:r>
              <a:rPr lang="en-US" sz="2800" dirty="0" smtClean="0">
                <a:latin typeface="Arial" panose="020B0604020202020204" pitchFamily="34" charset="0"/>
                <a:cs typeface="Arial" panose="020B0604020202020204" pitchFamily="34" charset="0"/>
              </a:rPr>
              <a:t>Quality of project evaluation</a:t>
            </a:r>
          </a:p>
          <a:p>
            <a:r>
              <a:rPr lang="en-US" sz="2800" dirty="0" smtClean="0">
                <a:latin typeface="Arial" panose="020B0604020202020204" pitchFamily="34" charset="0"/>
                <a:cs typeface="Arial" panose="020B0604020202020204" pitchFamily="34" charset="0"/>
              </a:rPr>
              <a:t>Budget</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III, Immigrant Children and Youth</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a:solidFill>
                  <a:srgbClr val="000000"/>
                </a:solidFill>
                <a:latin typeface="Arial" panose="020B0604020202020204" pitchFamily="34" charset="0"/>
                <a:cs typeface="Arial" panose="020B0604020202020204" pitchFamily="34" charset="0"/>
              </a:rPr>
              <a:t>©MDE – Office of Federal Programs</a:t>
            </a: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34</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3078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Applications </a:t>
            </a: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ue 12/15/2014</a:t>
            </a:r>
          </a:p>
          <a:p>
            <a:r>
              <a:rPr lang="en-US" dirty="0" smtClean="0">
                <a:latin typeface="Arial" panose="020B0604020202020204" pitchFamily="34" charset="0"/>
                <a:cs typeface="Arial" panose="020B0604020202020204" pitchFamily="34" charset="0"/>
              </a:rPr>
              <a:t>Applications location</a:t>
            </a:r>
          </a:p>
          <a:p>
            <a:pPr marL="400050" lvl="1" indent="0">
              <a:buNone/>
            </a:pPr>
            <a:r>
              <a:rPr lang="en-US" dirty="0">
                <a:latin typeface="Arial" panose="020B0604020202020204" pitchFamily="34" charset="0"/>
                <a:cs typeface="Arial" panose="020B0604020202020204" pitchFamily="34" charset="0"/>
                <a:hlinkClick r:id="rId2"/>
              </a:rPr>
              <a:t>http://www.mde.k12.ms.us/federal-programs/federal-programs---</a:t>
            </a:r>
            <a:r>
              <a:rPr lang="en-US" dirty="0" smtClean="0">
                <a:latin typeface="Arial" panose="020B0604020202020204" pitchFamily="34" charset="0"/>
                <a:cs typeface="Arial" panose="020B0604020202020204" pitchFamily="34" charset="0"/>
                <a:hlinkClick r:id="rId2"/>
              </a:rPr>
              <a:t>title-iii-ell</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nchor="ctr">
            <a:normAutofit/>
          </a:bodyPr>
          <a:lstStyle/>
          <a:p>
            <a:pPr algn="l"/>
            <a:r>
              <a:rPr lang="en-US" dirty="0">
                <a:latin typeface="Arial" panose="020B0604020202020204" pitchFamily="34" charset="0"/>
                <a:cs typeface="Arial" panose="020B0604020202020204" pitchFamily="34" charset="0"/>
              </a:rPr>
              <a:t>Title </a:t>
            </a:r>
            <a:r>
              <a:rPr lang="en-US" dirty="0" smtClean="0">
                <a:latin typeface="Arial" panose="020B0604020202020204" pitchFamily="34" charset="0"/>
                <a:cs typeface="Arial" panose="020B0604020202020204" pitchFamily="34" charset="0"/>
              </a:rPr>
              <a:t>III, LEP and Immigrant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a:solidFill>
                  <a:srgbClr val="000000"/>
                </a:solidFill>
                <a:latin typeface="Arial" panose="020B0604020202020204" pitchFamily="34" charset="0"/>
                <a:cs typeface="Arial" panose="020B0604020202020204" pitchFamily="34" charset="0"/>
              </a:rPr>
              <a:t>©MDE – Office of Federal Programs</a:t>
            </a:r>
          </a:p>
          <a:p>
            <a:pPr algn="l"/>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t>35</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7562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b="0" dirty="0" smtClean="0">
                <a:solidFill>
                  <a:srgbClr val="000000"/>
                </a:solidFill>
              </a:rPr>
              <a:t>Title VI, Part B – Purpose</a:t>
            </a:r>
          </a:p>
        </p:txBody>
      </p:sp>
      <p:sp>
        <p:nvSpPr>
          <p:cNvPr id="8196" name="Date Placeholder 2"/>
          <p:cNvSpPr>
            <a:spLocks noGrp="1"/>
          </p:cNvSpPr>
          <p:nvPr>
            <p:ph type="dt" sz="quarter" idx="14"/>
          </p:nvPr>
        </p:nvSpPr>
        <p:spPr bwMode="auto">
          <a:xfrm>
            <a:off x="76200" y="6264275"/>
            <a:ext cx="29718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2672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36</a:t>
            </a:fld>
            <a:endParaRPr lang="en-US" altLang="en-US" b="0" dirty="0" smtClean="0">
              <a:solidFill>
                <a:srgbClr val="000000"/>
              </a:solidFill>
            </a:endParaRPr>
          </a:p>
        </p:txBody>
      </p:sp>
      <p:sp>
        <p:nvSpPr>
          <p:cNvPr id="2" name="Content Placeholder 1"/>
          <p:cNvSpPr>
            <a:spLocks noGrp="1"/>
          </p:cNvSpPr>
          <p:nvPr>
            <p:ph idx="1"/>
          </p:nvPr>
        </p:nvSpPr>
        <p:spPr/>
        <p:txBody>
          <a:bodyPr/>
          <a:lstStyle/>
          <a:p>
            <a:pPr marL="0" indent="0">
              <a:buNone/>
            </a:pPr>
            <a:r>
              <a:rPr lang="en-US" sz="2800" dirty="0" smtClean="0">
                <a:solidFill>
                  <a:srgbClr val="000000"/>
                </a:solidFill>
              </a:rPr>
              <a:t>To </a:t>
            </a:r>
            <a:r>
              <a:rPr lang="en-US" sz="2800" dirty="0">
                <a:solidFill>
                  <a:srgbClr val="000000"/>
                </a:solidFill>
              </a:rPr>
              <a:t>address the unique needs of rural school districts that frequently:</a:t>
            </a:r>
          </a:p>
          <a:p>
            <a:r>
              <a:rPr lang="en-US" sz="2800" dirty="0">
                <a:solidFill>
                  <a:srgbClr val="000000"/>
                </a:solidFill>
              </a:rPr>
              <a:t>Lack the personnel and resources needed to compete effectively for Federal competitive grants; and </a:t>
            </a:r>
          </a:p>
          <a:p>
            <a:r>
              <a:rPr lang="en-US" sz="2800" dirty="0">
                <a:solidFill>
                  <a:srgbClr val="000000"/>
                </a:solidFill>
              </a:rPr>
              <a:t>Receive formula grant allocations in amounts too small to be effective in meeting their intended purposes.</a:t>
            </a:r>
          </a:p>
          <a:p>
            <a:endParaRPr lang="en-US" dirty="0"/>
          </a:p>
        </p:txBody>
      </p:sp>
    </p:spTree>
    <p:extLst>
      <p:ext uri="{BB962C8B-B14F-4D97-AF65-F5344CB8AC3E}">
        <p14:creationId xmlns:p14="http://schemas.microsoft.com/office/powerpoint/2010/main" val="882412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b="0" dirty="0" smtClean="0">
                <a:solidFill>
                  <a:srgbClr val="000000"/>
                </a:solidFill>
              </a:rPr>
              <a:t>Title VI, Part B – Use of Funds </a:t>
            </a:r>
          </a:p>
        </p:txBody>
      </p:sp>
      <p:sp>
        <p:nvSpPr>
          <p:cNvPr id="8196" name="Date Placeholder 2"/>
          <p:cNvSpPr>
            <a:spLocks noGrp="1"/>
          </p:cNvSpPr>
          <p:nvPr>
            <p:ph type="dt" sz="quarter" idx="14"/>
          </p:nvPr>
        </p:nvSpPr>
        <p:spPr bwMode="auto">
          <a:xfrm>
            <a:off x="76200" y="6264275"/>
            <a:ext cx="2667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2672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37</a:t>
            </a:fld>
            <a:endParaRPr lang="en-US" altLang="en-US" b="0" dirty="0" smtClean="0">
              <a:solidFill>
                <a:srgbClr val="000000"/>
              </a:solidFill>
            </a:endParaRPr>
          </a:p>
        </p:txBody>
      </p:sp>
      <p:sp>
        <p:nvSpPr>
          <p:cNvPr id="2" name="Content Placeholder 1"/>
          <p:cNvSpPr>
            <a:spLocks noGrp="1"/>
          </p:cNvSpPr>
          <p:nvPr>
            <p:ph idx="1"/>
          </p:nvPr>
        </p:nvSpPr>
        <p:spPr/>
        <p:txBody>
          <a:bodyPr/>
          <a:lstStyle/>
          <a:p>
            <a:pPr marL="0" indent="0">
              <a:buNone/>
            </a:pPr>
            <a:r>
              <a:rPr lang="en-US" dirty="0" smtClean="0">
                <a:solidFill>
                  <a:srgbClr val="000000"/>
                </a:solidFill>
              </a:rPr>
              <a:t>Use of Funds</a:t>
            </a:r>
          </a:p>
          <a:p>
            <a:r>
              <a:rPr lang="en-US" sz="2800" dirty="0">
                <a:solidFill>
                  <a:srgbClr val="000000"/>
                </a:solidFill>
              </a:rPr>
              <a:t>Teacher recruitment and retention </a:t>
            </a:r>
          </a:p>
          <a:p>
            <a:r>
              <a:rPr lang="en-US" sz="2800" dirty="0">
                <a:solidFill>
                  <a:srgbClr val="000000"/>
                </a:solidFill>
              </a:rPr>
              <a:t>Teacher professional development </a:t>
            </a:r>
          </a:p>
          <a:p>
            <a:r>
              <a:rPr lang="en-US" sz="2800" dirty="0">
                <a:solidFill>
                  <a:srgbClr val="000000"/>
                </a:solidFill>
              </a:rPr>
              <a:t>Educational technology </a:t>
            </a:r>
          </a:p>
          <a:p>
            <a:r>
              <a:rPr lang="en-US" sz="2800" dirty="0">
                <a:solidFill>
                  <a:srgbClr val="000000"/>
                </a:solidFill>
              </a:rPr>
              <a:t>Parental involvement activities </a:t>
            </a:r>
          </a:p>
          <a:p>
            <a:r>
              <a:rPr lang="en-US" sz="2800" dirty="0">
                <a:solidFill>
                  <a:srgbClr val="000000"/>
                </a:solidFill>
              </a:rPr>
              <a:t>After-school </a:t>
            </a:r>
            <a:r>
              <a:rPr lang="en-US" sz="2800" dirty="0" smtClean="0">
                <a:solidFill>
                  <a:srgbClr val="000000"/>
                </a:solidFill>
              </a:rPr>
              <a:t>programs</a:t>
            </a:r>
          </a:p>
          <a:p>
            <a:r>
              <a:rPr lang="en-US" sz="2800" dirty="0">
                <a:solidFill>
                  <a:srgbClr val="000000"/>
                </a:solidFill>
              </a:rPr>
              <a:t>Activities authorized under </a:t>
            </a:r>
            <a:r>
              <a:rPr lang="en-US" sz="2800" dirty="0" smtClean="0">
                <a:solidFill>
                  <a:srgbClr val="000000"/>
                </a:solidFill>
              </a:rPr>
              <a:t>Titles I, II and III</a:t>
            </a:r>
            <a:endParaRPr lang="en-US" sz="2800" dirty="0">
              <a:solidFill>
                <a:srgbClr val="000000"/>
              </a:solidFill>
            </a:endParaRPr>
          </a:p>
          <a:p>
            <a:endParaRPr lang="en-US" sz="28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171280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ltLang="en-US" b="0" dirty="0" smtClean="0">
              <a:solidFill>
                <a:srgbClr val="000000"/>
              </a:solidFill>
            </a:endParaRPr>
          </a:p>
          <a:p>
            <a:r>
              <a:rPr lang="en-US" altLang="en-US" b="0" dirty="0" smtClean="0">
                <a:solidFill>
                  <a:srgbClr val="000000"/>
                </a:solidFill>
              </a:rPr>
              <a:t>Title </a:t>
            </a:r>
            <a:r>
              <a:rPr lang="en-US" altLang="en-US" b="0" dirty="0">
                <a:solidFill>
                  <a:srgbClr val="000000"/>
                </a:solidFill>
              </a:rPr>
              <a:t>VI, Part B – </a:t>
            </a:r>
            <a:r>
              <a:rPr lang="en-US" altLang="en-US" b="0" dirty="0" smtClean="0">
                <a:solidFill>
                  <a:srgbClr val="000000"/>
                </a:solidFill>
              </a:rPr>
              <a:t>Application</a:t>
            </a:r>
            <a:endParaRPr lang="en-US" altLang="en-US" b="0" dirty="0">
              <a:solidFill>
                <a:srgbClr val="000000"/>
              </a:solidFill>
            </a:endParaRPr>
          </a:p>
          <a:p>
            <a:r>
              <a:rPr lang="en-US" altLang="en-US" dirty="0" smtClean="0"/>
              <a:t> </a:t>
            </a:r>
          </a:p>
        </p:txBody>
      </p:sp>
      <p:sp>
        <p:nvSpPr>
          <p:cNvPr id="8196" name="Date Placeholder 2"/>
          <p:cNvSpPr>
            <a:spLocks noGrp="1"/>
          </p:cNvSpPr>
          <p:nvPr>
            <p:ph type="dt" sz="quarter" idx="14"/>
          </p:nvPr>
        </p:nvSpPr>
        <p:spPr bwMode="auto">
          <a:xfrm>
            <a:off x="152400" y="6264275"/>
            <a:ext cx="27432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191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38</a:t>
            </a:fld>
            <a:endParaRPr lang="en-US" altLang="en-US" b="0" dirty="0" smtClean="0">
              <a:solidFill>
                <a:srgbClr val="000000"/>
              </a:solidFill>
            </a:endParaRPr>
          </a:p>
        </p:txBody>
      </p:sp>
      <p:sp>
        <p:nvSpPr>
          <p:cNvPr id="2" name="Content Placeholder 1"/>
          <p:cNvSpPr>
            <a:spLocks noGrp="1"/>
          </p:cNvSpPr>
          <p:nvPr>
            <p:ph idx="1"/>
          </p:nvPr>
        </p:nvSpPr>
        <p:spPr>
          <a:xfrm>
            <a:off x="457200" y="1227138"/>
            <a:ext cx="8229600" cy="4899026"/>
          </a:xfrm>
        </p:spPr>
        <p:txBody>
          <a:bodyPr/>
          <a:lstStyle/>
          <a:p>
            <a:pPr marL="0" indent="0">
              <a:buNone/>
            </a:pPr>
            <a:r>
              <a:rPr lang="en-US" dirty="0">
                <a:solidFill>
                  <a:srgbClr val="000000"/>
                </a:solidFill>
              </a:rPr>
              <a:t>A completed application includes all of the following components in sequential order:</a:t>
            </a:r>
          </a:p>
          <a:p>
            <a:pPr marL="514350" indent="-514350">
              <a:buFont typeface="+mj-lt"/>
              <a:buAutoNum type="arabicPeriod"/>
            </a:pPr>
            <a:r>
              <a:rPr lang="en-US" sz="2800" dirty="0" smtClean="0">
                <a:solidFill>
                  <a:srgbClr val="000000"/>
                </a:solidFill>
              </a:rPr>
              <a:t>A </a:t>
            </a:r>
            <a:r>
              <a:rPr lang="en-US" sz="2800" dirty="0">
                <a:solidFill>
                  <a:srgbClr val="000000"/>
                </a:solidFill>
              </a:rPr>
              <a:t>completed application cover sheet, including all required signatures.</a:t>
            </a:r>
          </a:p>
          <a:p>
            <a:pPr marL="514350" indent="-514350">
              <a:buFont typeface="+mj-lt"/>
              <a:buAutoNum type="arabicPeriod"/>
            </a:pPr>
            <a:r>
              <a:rPr lang="en-US" sz="2800" dirty="0">
                <a:solidFill>
                  <a:srgbClr val="000000"/>
                </a:solidFill>
              </a:rPr>
              <a:t>Signed assurances with original signatures.</a:t>
            </a:r>
          </a:p>
          <a:p>
            <a:pPr marL="514350" indent="-514350">
              <a:buFont typeface="+mj-lt"/>
              <a:buAutoNum type="arabicPeriod"/>
            </a:pPr>
            <a:r>
              <a:rPr lang="en-US" sz="2800" dirty="0">
                <a:solidFill>
                  <a:srgbClr val="000000"/>
                </a:solidFill>
              </a:rPr>
              <a:t>A complete Project Narrative (maximum of three pages).</a:t>
            </a:r>
          </a:p>
          <a:p>
            <a:pPr marL="514350" indent="-514350">
              <a:buFont typeface="+mj-lt"/>
              <a:buAutoNum type="arabicPeriod"/>
            </a:pPr>
            <a:r>
              <a:rPr lang="en-US" sz="2800" dirty="0">
                <a:solidFill>
                  <a:srgbClr val="000000"/>
                </a:solidFill>
              </a:rPr>
              <a:t>A complete CSPR/Budget </a:t>
            </a:r>
            <a:r>
              <a:rPr lang="en-US" sz="2800" dirty="0" smtClean="0">
                <a:solidFill>
                  <a:srgbClr val="000000"/>
                </a:solidFill>
              </a:rPr>
              <a:t>Review (use 2013-2014 school year data).</a:t>
            </a:r>
            <a:endParaRPr lang="en-US" sz="2800" dirty="0">
              <a:solidFill>
                <a:srgbClr val="000000"/>
              </a:solidFill>
            </a:endParaRPr>
          </a:p>
          <a:p>
            <a:endParaRPr lang="en-US" dirty="0"/>
          </a:p>
        </p:txBody>
      </p:sp>
    </p:spTree>
    <p:extLst>
      <p:ext uri="{BB962C8B-B14F-4D97-AF65-F5344CB8AC3E}">
        <p14:creationId xmlns:p14="http://schemas.microsoft.com/office/powerpoint/2010/main" val="4057537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b="0" dirty="0">
                <a:solidFill>
                  <a:srgbClr val="000000"/>
                </a:solidFill>
              </a:rPr>
              <a:t>Title VI, Part B – Application</a:t>
            </a:r>
          </a:p>
        </p:txBody>
      </p:sp>
      <p:sp>
        <p:nvSpPr>
          <p:cNvPr id="8196" name="Date Placeholder 2"/>
          <p:cNvSpPr>
            <a:spLocks noGrp="1"/>
          </p:cNvSpPr>
          <p:nvPr>
            <p:ph type="dt" sz="quarter" idx="14"/>
          </p:nvPr>
        </p:nvSpPr>
        <p:spPr bwMode="auto">
          <a:xfrm>
            <a:off x="0" y="6264275"/>
            <a:ext cx="28956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191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39</a:t>
            </a:fld>
            <a:endParaRPr lang="en-US" altLang="en-US" b="0" dirty="0" smtClean="0">
              <a:solidFill>
                <a:srgbClr val="000000"/>
              </a:solidFill>
            </a:endParaRPr>
          </a:p>
        </p:txBody>
      </p:sp>
      <p:sp>
        <p:nvSpPr>
          <p:cNvPr id="2" name="Content Placeholder 1"/>
          <p:cNvSpPr>
            <a:spLocks noGrp="1"/>
          </p:cNvSpPr>
          <p:nvPr>
            <p:ph idx="1"/>
          </p:nvPr>
        </p:nvSpPr>
        <p:spPr/>
        <p:txBody>
          <a:bodyPr/>
          <a:lstStyle/>
          <a:p>
            <a:pPr marL="0" indent="0">
              <a:buNone/>
            </a:pPr>
            <a:r>
              <a:rPr lang="en-US" dirty="0" smtClean="0">
                <a:solidFill>
                  <a:srgbClr val="000000"/>
                </a:solidFill>
              </a:rPr>
              <a:t>5. A </a:t>
            </a:r>
            <a:r>
              <a:rPr lang="en-US" dirty="0">
                <a:solidFill>
                  <a:srgbClr val="000000"/>
                </a:solidFill>
              </a:rPr>
              <a:t>complete District Budget Narrative Page </a:t>
            </a:r>
            <a:r>
              <a:rPr lang="en-US" dirty="0" smtClean="0">
                <a:solidFill>
                  <a:srgbClr val="000000"/>
                </a:solidFill>
              </a:rPr>
              <a:t>  </a:t>
            </a:r>
          </a:p>
          <a:p>
            <a:pPr marL="0" indent="0">
              <a:buNone/>
            </a:pPr>
            <a:r>
              <a:rPr lang="en-US" dirty="0">
                <a:solidFill>
                  <a:srgbClr val="000000"/>
                </a:solidFill>
              </a:rPr>
              <a:t> </a:t>
            </a:r>
            <a:r>
              <a:rPr lang="en-US" dirty="0" smtClean="0">
                <a:solidFill>
                  <a:srgbClr val="000000"/>
                </a:solidFill>
              </a:rPr>
              <a:t>   prepared </a:t>
            </a:r>
            <a:r>
              <a:rPr lang="en-US" dirty="0">
                <a:solidFill>
                  <a:srgbClr val="000000"/>
                </a:solidFill>
              </a:rPr>
              <a:t>according to the following:</a:t>
            </a:r>
          </a:p>
          <a:p>
            <a:pPr marL="457200" lvl="1" indent="0">
              <a:buNone/>
            </a:pPr>
            <a:r>
              <a:rPr lang="en-US" dirty="0" smtClean="0">
                <a:solidFill>
                  <a:srgbClr val="000000"/>
                </a:solidFill>
              </a:rPr>
              <a:t>a. 	Indicate </a:t>
            </a:r>
            <a:r>
              <a:rPr lang="en-US" dirty="0">
                <a:solidFill>
                  <a:srgbClr val="000000"/>
                </a:solidFill>
              </a:rPr>
              <a:t>the district name in the appropriate </a:t>
            </a:r>
            <a:r>
              <a:rPr lang="en-US" dirty="0" smtClean="0">
                <a:solidFill>
                  <a:srgbClr val="000000"/>
                </a:solidFill>
              </a:rPr>
              <a:t>	blanks</a:t>
            </a:r>
            <a:r>
              <a:rPr lang="en-US" dirty="0">
                <a:solidFill>
                  <a:srgbClr val="000000"/>
                </a:solidFill>
              </a:rPr>
              <a:t>;</a:t>
            </a:r>
          </a:p>
          <a:p>
            <a:endParaRPr lang="en-US" sz="2800" dirty="0"/>
          </a:p>
        </p:txBody>
      </p:sp>
    </p:spTree>
    <p:extLst>
      <p:ext uri="{BB962C8B-B14F-4D97-AF65-F5344CB8AC3E}">
        <p14:creationId xmlns:p14="http://schemas.microsoft.com/office/powerpoint/2010/main" val="1367908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latin typeface="Arial"/>
                <a:cs typeface="Arial"/>
              </a:rPr>
              <a:t>Consolidated Federal Programs Application (CFPA)</a:t>
            </a:r>
          </a:p>
        </p:txBody>
      </p:sp>
      <p:sp>
        <p:nvSpPr>
          <p:cNvPr id="4" name="Footer Placeholder 3"/>
          <p:cNvSpPr>
            <a:spLocks noGrp="1"/>
          </p:cNvSpPr>
          <p:nvPr>
            <p:ph type="ftr" sz="quarter" idx="10"/>
          </p:nvPr>
        </p:nvSpPr>
        <p:spPr/>
        <p:txBody>
          <a:bodyPr/>
          <a:lstStyle/>
          <a:p>
            <a:pPr algn="l"/>
            <a:r>
              <a:rPr lang="en-US" dirty="0" smtClean="0">
                <a:latin typeface="Arial" panose="020B0604020202020204" pitchFamily="34" charset="0"/>
                <a:cs typeface="Arial" panose="020B0604020202020204" pitchFamily="34" charset="0"/>
              </a:rPr>
              <a:t>©MDE – Office of Federal Programs</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pPr/>
              <a:t>4</a:t>
            </a:fld>
            <a:endParaRPr lang="en-US" dirty="0"/>
          </a:p>
        </p:txBody>
      </p:sp>
      <p:sp>
        <p:nvSpPr>
          <p:cNvPr id="7" name="Content Placeholder 6"/>
          <p:cNvSpPr>
            <a:spLocks noGrp="1"/>
          </p:cNvSpPr>
          <p:nvPr>
            <p:ph idx="1"/>
          </p:nvPr>
        </p:nvSpPr>
        <p:spPr>
          <a:xfrm>
            <a:off x="466724" y="868680"/>
            <a:ext cx="8220075" cy="5257483"/>
          </a:xfrm>
        </p:spPr>
        <p:txBody>
          <a:bodyPr/>
          <a:lstStyle/>
          <a:p>
            <a:endParaRPr lang="en-US" dirty="0" smtClean="0"/>
          </a:p>
          <a:p>
            <a:endParaRPr lang="en-US" dirty="0"/>
          </a:p>
          <a:p>
            <a:endParaRPr lang="en-US" dirty="0"/>
          </a:p>
        </p:txBody>
      </p:sp>
      <p:grpSp>
        <p:nvGrpSpPr>
          <p:cNvPr id="8" name="Group 7"/>
          <p:cNvGrpSpPr/>
          <p:nvPr/>
        </p:nvGrpSpPr>
        <p:grpSpPr bwMode="auto">
          <a:xfrm>
            <a:off x="914400" y="1200150"/>
            <a:ext cx="6630670" cy="5083175"/>
            <a:chOff x="0" y="0"/>
            <a:chExt cx="8732055" cy="5066570"/>
          </a:xfrm>
        </p:grpSpPr>
        <p:sp>
          <p:nvSpPr>
            <p:cNvPr id="9" name="Rectangle 8"/>
            <p:cNvSpPr/>
            <p:nvPr/>
          </p:nvSpPr>
          <p:spPr>
            <a:xfrm rot="5400000">
              <a:off x="145708" y="1161101"/>
              <a:ext cx="1799092" cy="217413"/>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solidFill>
                  <a:prstClr val="white"/>
                </a:solidFill>
              </a:endParaRPr>
            </a:p>
          </p:txBody>
        </p:sp>
        <p:sp>
          <p:nvSpPr>
            <p:cNvPr id="10" name="Freeform 9"/>
            <p:cNvSpPr/>
            <p:nvPr/>
          </p:nvSpPr>
          <p:spPr>
            <a:xfrm>
              <a:off x="0" y="0"/>
              <a:ext cx="2412447" cy="1447818"/>
            </a:xfrm>
            <a:custGeom>
              <a:avLst/>
              <a:gdLst>
                <a:gd name="connsiteX0" fmla="*/ 0 w 2412652"/>
                <a:gd name="connsiteY0" fmla="*/ 144759 h 1447591"/>
                <a:gd name="connsiteX1" fmla="*/ 144759 w 2412652"/>
                <a:gd name="connsiteY1" fmla="*/ 0 h 1447591"/>
                <a:gd name="connsiteX2" fmla="*/ 2267893 w 2412652"/>
                <a:gd name="connsiteY2" fmla="*/ 0 h 1447591"/>
                <a:gd name="connsiteX3" fmla="*/ 2412652 w 2412652"/>
                <a:gd name="connsiteY3" fmla="*/ 144759 h 1447591"/>
                <a:gd name="connsiteX4" fmla="*/ 2412652 w 2412652"/>
                <a:gd name="connsiteY4" fmla="*/ 1302832 h 1447591"/>
                <a:gd name="connsiteX5" fmla="*/ 2267893 w 2412652"/>
                <a:gd name="connsiteY5" fmla="*/ 1447591 h 1447591"/>
                <a:gd name="connsiteX6" fmla="*/ 144759 w 2412652"/>
                <a:gd name="connsiteY6" fmla="*/ 1447591 h 1447591"/>
                <a:gd name="connsiteX7" fmla="*/ 0 w 2412652"/>
                <a:gd name="connsiteY7" fmla="*/ 1302832 h 1447591"/>
                <a:gd name="connsiteX8" fmla="*/ 0 w 2412652"/>
                <a:gd name="connsiteY8" fmla="*/ 144759 h 144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2" h="1447591">
                  <a:moveTo>
                    <a:pt x="0" y="144759"/>
                  </a:moveTo>
                  <a:cubicBezTo>
                    <a:pt x="0" y="64811"/>
                    <a:pt x="64811" y="0"/>
                    <a:pt x="144759" y="0"/>
                  </a:cubicBezTo>
                  <a:lnTo>
                    <a:pt x="2267893" y="0"/>
                  </a:lnTo>
                  <a:cubicBezTo>
                    <a:pt x="2347841" y="0"/>
                    <a:pt x="2412652" y="64811"/>
                    <a:pt x="2412652" y="144759"/>
                  </a:cubicBezTo>
                  <a:lnTo>
                    <a:pt x="2412652" y="1302832"/>
                  </a:lnTo>
                  <a:cubicBezTo>
                    <a:pt x="2412652" y="1382780"/>
                    <a:pt x="2347841" y="1447591"/>
                    <a:pt x="2267893" y="1447591"/>
                  </a:cubicBezTo>
                  <a:lnTo>
                    <a:pt x="144759" y="1447591"/>
                  </a:lnTo>
                  <a:cubicBezTo>
                    <a:pt x="64811" y="1447591"/>
                    <a:pt x="0" y="1382780"/>
                    <a:pt x="0" y="1302832"/>
                  </a:cubicBezTo>
                  <a:lnTo>
                    <a:pt x="0" y="144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0978" tIns="110978" rIns="110978" bIns="110978" spcCol="1270" anchor="ctr"/>
            <a:lstStyle/>
            <a:p>
              <a:pPr algn="ctr">
                <a:lnSpc>
                  <a:spcPct val="90000"/>
                </a:lnSpc>
                <a:spcAft>
                  <a:spcPts val="505"/>
                </a:spcAft>
              </a:pPr>
              <a:r>
                <a:rPr lang="en-US" sz="1200" b="1" u="sng" dirty="0" smtClean="0">
                  <a:solidFill>
                    <a:srgbClr val="000000"/>
                  </a:solidFill>
                  <a:ea typeface="Times New Roman" panose="02020603050405020304" pitchFamily="18" charset="0"/>
                  <a:cs typeface="Times New Roman" panose="02020603050405020304" pitchFamily="18" charset="0"/>
                </a:rPr>
                <a:t>March</a:t>
              </a:r>
              <a:endParaRPr lang="en-US" sz="1200" dirty="0">
                <a:solidFill>
                  <a:prstClr val="white"/>
                </a:solidFill>
                <a:latin typeface="Times New Roman" panose="02020603050405020304" pitchFamily="18" charset="0"/>
                <a:ea typeface="Times New Roman" panose="02020603050405020304" pitchFamily="18" charset="0"/>
              </a:endParaRPr>
            </a:p>
            <a:p>
              <a:pPr algn="ctr">
                <a:lnSpc>
                  <a:spcPct val="90000"/>
                </a:lnSpc>
                <a:spcAft>
                  <a:spcPts val="505"/>
                </a:spcAft>
              </a:pPr>
              <a:r>
                <a:rPr lang="en-US" sz="1200" b="1" dirty="0">
                  <a:solidFill>
                    <a:srgbClr val="000000"/>
                  </a:solidFill>
                  <a:ea typeface="Times New Roman" panose="02020603050405020304" pitchFamily="18" charset="0"/>
                  <a:cs typeface="Times New Roman" panose="02020603050405020304" pitchFamily="18" charset="0"/>
                </a:rPr>
                <a:t>MDE Action: </a:t>
              </a:r>
              <a:r>
                <a:rPr lang="en-US" sz="1200" dirty="0">
                  <a:solidFill>
                    <a:srgbClr val="000000"/>
                  </a:solidFill>
                  <a:ea typeface="Times New Roman" panose="02020603050405020304" pitchFamily="18" charset="0"/>
                  <a:cs typeface="Times New Roman" panose="02020603050405020304" pitchFamily="18" charset="0"/>
                </a:rPr>
                <a:t>MDE enters Preliminary USDE Allocations &amp; provide information for districts to complete preliminary CFPA.</a:t>
              </a:r>
              <a:endParaRPr lang="en-US" sz="1200" dirty="0">
                <a:solidFill>
                  <a:prstClr val="white"/>
                </a:solidFill>
                <a:latin typeface="Times New Roman" panose="02020603050405020304" pitchFamily="18" charset="0"/>
                <a:ea typeface="Times New Roman" panose="02020603050405020304" pitchFamily="18" charset="0"/>
              </a:endParaRPr>
            </a:p>
          </p:txBody>
        </p:sp>
        <p:sp>
          <p:nvSpPr>
            <p:cNvPr id="11" name="Rectangle 10"/>
            <p:cNvSpPr/>
            <p:nvPr/>
          </p:nvSpPr>
          <p:spPr>
            <a:xfrm rot="5400000">
              <a:off x="145708" y="2971268"/>
              <a:ext cx="1799092" cy="217413"/>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solidFill>
                  <a:prstClr val="white"/>
                </a:solidFill>
              </a:endParaRPr>
            </a:p>
          </p:txBody>
        </p:sp>
        <p:sp>
          <p:nvSpPr>
            <p:cNvPr id="12" name="Freeform 11"/>
            <p:cNvSpPr/>
            <p:nvPr/>
          </p:nvSpPr>
          <p:spPr>
            <a:xfrm>
              <a:off x="0" y="1810167"/>
              <a:ext cx="2412447" cy="1446235"/>
            </a:xfrm>
            <a:custGeom>
              <a:avLst/>
              <a:gdLst>
                <a:gd name="connsiteX0" fmla="*/ 0 w 2412652"/>
                <a:gd name="connsiteY0" fmla="*/ 144759 h 1447591"/>
                <a:gd name="connsiteX1" fmla="*/ 144759 w 2412652"/>
                <a:gd name="connsiteY1" fmla="*/ 0 h 1447591"/>
                <a:gd name="connsiteX2" fmla="*/ 2267893 w 2412652"/>
                <a:gd name="connsiteY2" fmla="*/ 0 h 1447591"/>
                <a:gd name="connsiteX3" fmla="*/ 2412652 w 2412652"/>
                <a:gd name="connsiteY3" fmla="*/ 144759 h 1447591"/>
                <a:gd name="connsiteX4" fmla="*/ 2412652 w 2412652"/>
                <a:gd name="connsiteY4" fmla="*/ 1302832 h 1447591"/>
                <a:gd name="connsiteX5" fmla="*/ 2267893 w 2412652"/>
                <a:gd name="connsiteY5" fmla="*/ 1447591 h 1447591"/>
                <a:gd name="connsiteX6" fmla="*/ 144759 w 2412652"/>
                <a:gd name="connsiteY6" fmla="*/ 1447591 h 1447591"/>
                <a:gd name="connsiteX7" fmla="*/ 0 w 2412652"/>
                <a:gd name="connsiteY7" fmla="*/ 1302832 h 1447591"/>
                <a:gd name="connsiteX8" fmla="*/ 0 w 2412652"/>
                <a:gd name="connsiteY8" fmla="*/ 144759 h 144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2" h="1447591">
                  <a:moveTo>
                    <a:pt x="0" y="144759"/>
                  </a:moveTo>
                  <a:cubicBezTo>
                    <a:pt x="0" y="64811"/>
                    <a:pt x="64811" y="0"/>
                    <a:pt x="144759" y="0"/>
                  </a:cubicBezTo>
                  <a:lnTo>
                    <a:pt x="2267893" y="0"/>
                  </a:lnTo>
                  <a:cubicBezTo>
                    <a:pt x="2347841" y="0"/>
                    <a:pt x="2412652" y="64811"/>
                    <a:pt x="2412652" y="144759"/>
                  </a:cubicBezTo>
                  <a:lnTo>
                    <a:pt x="2412652" y="1302832"/>
                  </a:lnTo>
                  <a:cubicBezTo>
                    <a:pt x="2412652" y="1382780"/>
                    <a:pt x="2347841" y="1447591"/>
                    <a:pt x="2267893" y="1447591"/>
                  </a:cubicBezTo>
                  <a:lnTo>
                    <a:pt x="144759" y="1447591"/>
                  </a:lnTo>
                  <a:cubicBezTo>
                    <a:pt x="64811" y="1447591"/>
                    <a:pt x="0" y="1382780"/>
                    <a:pt x="0" y="1302832"/>
                  </a:cubicBezTo>
                  <a:lnTo>
                    <a:pt x="0" y="144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9558" tIns="179558" rIns="179558" bIns="179558" spcCol="1270" anchor="ctr"/>
            <a:lstStyle/>
            <a:p>
              <a:pPr algn="ctr">
                <a:lnSpc>
                  <a:spcPct val="90000"/>
                </a:lnSpc>
                <a:spcAft>
                  <a:spcPts val="505"/>
                </a:spcAft>
              </a:pPr>
              <a:r>
                <a:rPr lang="en-US" sz="1200" b="1" u="sng">
                  <a:solidFill>
                    <a:srgbClr val="000000"/>
                  </a:solidFill>
                  <a:ea typeface="Times New Roman" panose="02020603050405020304" pitchFamily="18" charset="0"/>
                  <a:cs typeface="Times New Roman" panose="02020603050405020304" pitchFamily="18" charset="0"/>
                </a:rPr>
                <a:t>June 30th</a:t>
              </a:r>
              <a:endParaRPr lang="en-US" sz="1200">
                <a:solidFill>
                  <a:prstClr val="white"/>
                </a:solidFill>
                <a:latin typeface="Times New Roman" panose="02020603050405020304" pitchFamily="18" charset="0"/>
                <a:ea typeface="Times New Roman" panose="02020603050405020304" pitchFamily="18" charset="0"/>
              </a:endParaRPr>
            </a:p>
            <a:p>
              <a:pPr algn="ctr">
                <a:lnSpc>
                  <a:spcPct val="90000"/>
                </a:lnSpc>
                <a:spcAft>
                  <a:spcPts val="505"/>
                </a:spcAft>
              </a:pPr>
              <a:r>
                <a:rPr lang="en-US" sz="1200" b="1">
                  <a:solidFill>
                    <a:srgbClr val="000000"/>
                  </a:solidFill>
                  <a:ea typeface="Times New Roman" panose="02020603050405020304" pitchFamily="18" charset="0"/>
                  <a:cs typeface="Times New Roman" panose="02020603050405020304" pitchFamily="18" charset="0"/>
                </a:rPr>
                <a:t>District Action:  </a:t>
              </a:r>
              <a:r>
                <a:rPr lang="en-US" sz="1200">
                  <a:solidFill>
                    <a:srgbClr val="000000"/>
                  </a:solidFill>
                  <a:ea typeface="Times New Roman" panose="02020603050405020304" pitchFamily="18" charset="0"/>
                  <a:cs typeface="Times New Roman" panose="02020603050405020304" pitchFamily="18" charset="0"/>
                </a:rPr>
                <a:t>District completes</a:t>
              </a:r>
              <a:r>
                <a:rPr lang="en-US" sz="1200" b="1">
                  <a:solidFill>
                    <a:srgbClr val="000000"/>
                  </a:solidFill>
                  <a:ea typeface="Times New Roman" panose="02020603050405020304" pitchFamily="18" charset="0"/>
                  <a:cs typeface="Times New Roman" panose="02020603050405020304" pitchFamily="18" charset="0"/>
                </a:rPr>
                <a:t> </a:t>
              </a:r>
              <a:r>
                <a:rPr lang="en-US" sz="1200" b="1" u="sng">
                  <a:solidFill>
                    <a:srgbClr val="000000"/>
                  </a:solidFill>
                  <a:ea typeface="Times New Roman" panose="02020603050405020304" pitchFamily="18" charset="0"/>
                  <a:cs typeface="Times New Roman" panose="02020603050405020304" pitchFamily="18" charset="0"/>
                </a:rPr>
                <a:t>CFPA</a:t>
              </a:r>
              <a:r>
                <a:rPr lang="en-US" sz="1200" b="1">
                  <a:solidFill>
                    <a:srgbClr val="000000"/>
                  </a:solidFill>
                  <a:ea typeface="Times New Roman" panose="02020603050405020304" pitchFamily="18" charset="0"/>
                  <a:cs typeface="Times New Roman" panose="02020603050405020304" pitchFamily="18" charset="0"/>
                </a:rPr>
                <a:t> </a:t>
              </a:r>
              <a:r>
                <a:rPr lang="en-US" sz="1200">
                  <a:solidFill>
                    <a:srgbClr val="000000"/>
                  </a:solidFill>
                  <a:ea typeface="Times New Roman" panose="02020603050405020304" pitchFamily="18" charset="0"/>
                  <a:cs typeface="Times New Roman" panose="02020603050405020304" pitchFamily="18" charset="0"/>
                </a:rPr>
                <a:t>&amp; submits via SharePoint for MDE review &amp; preliminary </a:t>
              </a:r>
              <a:r>
                <a:rPr lang="en-US" sz="1400">
                  <a:solidFill>
                    <a:srgbClr val="000000"/>
                  </a:solidFill>
                  <a:ea typeface="Times New Roman" panose="02020603050405020304" pitchFamily="18" charset="0"/>
                  <a:cs typeface="Times New Roman" panose="02020603050405020304" pitchFamily="18" charset="0"/>
                </a:rPr>
                <a:t>approval.</a:t>
              </a:r>
              <a:endParaRPr lang="en-US" sz="1200">
                <a:solidFill>
                  <a:prstClr val="white"/>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480817" y="4234273"/>
              <a:ext cx="3198478" cy="218359"/>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solidFill>
                  <a:prstClr val="white"/>
                </a:solidFill>
              </a:endParaRPr>
            </a:p>
          </p:txBody>
        </p:sp>
        <p:sp>
          <p:nvSpPr>
            <p:cNvPr id="14" name="Freeform 13"/>
            <p:cNvSpPr/>
            <p:nvPr/>
          </p:nvSpPr>
          <p:spPr>
            <a:xfrm>
              <a:off x="0" y="3481091"/>
              <a:ext cx="2412447" cy="1585479"/>
            </a:xfrm>
            <a:custGeom>
              <a:avLst/>
              <a:gdLst>
                <a:gd name="connsiteX0" fmla="*/ 0 w 2412652"/>
                <a:gd name="connsiteY0" fmla="*/ 144759 h 1447591"/>
                <a:gd name="connsiteX1" fmla="*/ 144759 w 2412652"/>
                <a:gd name="connsiteY1" fmla="*/ 0 h 1447591"/>
                <a:gd name="connsiteX2" fmla="*/ 2267893 w 2412652"/>
                <a:gd name="connsiteY2" fmla="*/ 0 h 1447591"/>
                <a:gd name="connsiteX3" fmla="*/ 2412652 w 2412652"/>
                <a:gd name="connsiteY3" fmla="*/ 144759 h 1447591"/>
                <a:gd name="connsiteX4" fmla="*/ 2412652 w 2412652"/>
                <a:gd name="connsiteY4" fmla="*/ 1302832 h 1447591"/>
                <a:gd name="connsiteX5" fmla="*/ 2267893 w 2412652"/>
                <a:gd name="connsiteY5" fmla="*/ 1447591 h 1447591"/>
                <a:gd name="connsiteX6" fmla="*/ 144759 w 2412652"/>
                <a:gd name="connsiteY6" fmla="*/ 1447591 h 1447591"/>
                <a:gd name="connsiteX7" fmla="*/ 0 w 2412652"/>
                <a:gd name="connsiteY7" fmla="*/ 1302832 h 1447591"/>
                <a:gd name="connsiteX8" fmla="*/ 0 w 2412652"/>
                <a:gd name="connsiteY8" fmla="*/ 144759 h 144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2" h="1447591">
                  <a:moveTo>
                    <a:pt x="0" y="144759"/>
                  </a:moveTo>
                  <a:cubicBezTo>
                    <a:pt x="0" y="64811"/>
                    <a:pt x="64811" y="0"/>
                    <a:pt x="144759" y="0"/>
                  </a:cubicBezTo>
                  <a:lnTo>
                    <a:pt x="2267893" y="0"/>
                  </a:lnTo>
                  <a:cubicBezTo>
                    <a:pt x="2347841" y="0"/>
                    <a:pt x="2412652" y="64811"/>
                    <a:pt x="2412652" y="144759"/>
                  </a:cubicBezTo>
                  <a:lnTo>
                    <a:pt x="2412652" y="1302832"/>
                  </a:lnTo>
                  <a:cubicBezTo>
                    <a:pt x="2412652" y="1382780"/>
                    <a:pt x="2347841" y="1447591"/>
                    <a:pt x="2267893" y="1447591"/>
                  </a:cubicBezTo>
                  <a:lnTo>
                    <a:pt x="144759" y="1447591"/>
                  </a:lnTo>
                  <a:cubicBezTo>
                    <a:pt x="64811" y="1447591"/>
                    <a:pt x="0" y="1382780"/>
                    <a:pt x="0" y="1302832"/>
                  </a:cubicBezTo>
                  <a:lnTo>
                    <a:pt x="0" y="144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738" tIns="95738" rIns="95738" bIns="95738" spcCol="1270" anchor="ctr"/>
            <a:lstStyle/>
            <a:p>
              <a:pPr algn="ctr">
                <a:lnSpc>
                  <a:spcPct val="90000"/>
                </a:lnSpc>
                <a:spcAft>
                  <a:spcPts val="505"/>
                </a:spcAft>
              </a:pPr>
              <a:r>
                <a:rPr lang="en-US" sz="1200" b="1">
                  <a:solidFill>
                    <a:srgbClr val="000000"/>
                  </a:solidFill>
                  <a:ea typeface="Times New Roman" panose="02020603050405020304" pitchFamily="18" charset="0"/>
                  <a:cs typeface="Times New Roman" panose="02020603050405020304" pitchFamily="18" charset="0"/>
                </a:rPr>
                <a:t>MDE Action: </a:t>
              </a:r>
              <a:r>
                <a:rPr lang="en-US" sz="1200">
                  <a:solidFill>
                    <a:srgbClr val="000000"/>
                  </a:solidFill>
                  <a:ea typeface="Times New Roman" panose="02020603050405020304" pitchFamily="18" charset="0"/>
                  <a:cs typeface="Times New Roman" panose="02020603050405020304" pitchFamily="18" charset="0"/>
                </a:rPr>
                <a:t>District Contacts review CFPA plans &amp; budgets. </a:t>
              </a:r>
              <a:endParaRPr lang="en-US" sz="1200">
                <a:solidFill>
                  <a:prstClr val="white"/>
                </a:solidFill>
                <a:latin typeface="Times New Roman" panose="02020603050405020304" pitchFamily="18" charset="0"/>
                <a:ea typeface="Times New Roman" panose="02020603050405020304" pitchFamily="18" charset="0"/>
              </a:endParaRPr>
            </a:p>
            <a:p>
              <a:pPr algn="ctr">
                <a:lnSpc>
                  <a:spcPct val="90000"/>
                </a:lnSpc>
                <a:spcAft>
                  <a:spcPts val="505"/>
                </a:spcAft>
              </a:pPr>
              <a:r>
                <a:rPr lang="en-US" sz="1200">
                  <a:solidFill>
                    <a:srgbClr val="000000"/>
                  </a:solidFill>
                  <a:ea typeface="Times New Roman" panose="02020603050405020304" pitchFamily="18" charset="0"/>
                  <a:cs typeface="Times New Roman" panose="02020603050405020304" pitchFamily="18" charset="0"/>
                </a:rPr>
                <a:t>If </a:t>
              </a:r>
              <a:r>
                <a:rPr lang="en-US" sz="1200" b="1" u="sng">
                  <a:solidFill>
                    <a:srgbClr val="000000"/>
                  </a:solidFill>
                  <a:ea typeface="Times New Roman" panose="02020603050405020304" pitchFamily="18" charset="0"/>
                  <a:cs typeface="Times New Roman" panose="02020603050405020304" pitchFamily="18" charset="0"/>
                </a:rPr>
                <a:t>CFPA </a:t>
              </a:r>
              <a:r>
                <a:rPr lang="en-US" sz="1200">
                  <a:solidFill>
                    <a:srgbClr val="000000"/>
                  </a:solidFill>
                  <a:ea typeface="Times New Roman" panose="02020603050405020304" pitchFamily="18" charset="0"/>
                  <a:cs typeface="Times New Roman" panose="02020603050405020304" pitchFamily="18" charset="0"/>
                </a:rPr>
                <a:t>is Not Approved, MDE will provide comments &amp; support for Districts to revise.</a:t>
              </a:r>
              <a:endParaRPr lang="en-US" sz="1200">
                <a:solidFill>
                  <a:prstClr val="white"/>
                </a:solidFill>
                <a:latin typeface="Times New Roman" panose="02020603050405020304" pitchFamily="18" charset="0"/>
                <a:ea typeface="Times New Roman" panose="02020603050405020304" pitchFamily="18" charset="0"/>
              </a:endParaRPr>
            </a:p>
          </p:txBody>
        </p:sp>
        <p:sp>
          <p:nvSpPr>
            <p:cNvPr id="15" name="Rectangle 14"/>
            <p:cNvSpPr/>
            <p:nvPr/>
          </p:nvSpPr>
          <p:spPr>
            <a:xfrm rot="16200000">
              <a:off x="3549056" y="3078866"/>
              <a:ext cx="1799092" cy="217413"/>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solidFill>
                  <a:prstClr val="white"/>
                </a:solidFill>
              </a:endParaRPr>
            </a:p>
          </p:txBody>
        </p:sp>
        <p:sp>
          <p:nvSpPr>
            <p:cNvPr id="16" name="Freeform 15"/>
            <p:cNvSpPr/>
            <p:nvPr/>
          </p:nvSpPr>
          <p:spPr>
            <a:xfrm>
              <a:off x="3208931" y="3618753"/>
              <a:ext cx="2412447" cy="1447817"/>
            </a:xfrm>
            <a:custGeom>
              <a:avLst/>
              <a:gdLst>
                <a:gd name="connsiteX0" fmla="*/ 0 w 2412652"/>
                <a:gd name="connsiteY0" fmla="*/ 144759 h 1447591"/>
                <a:gd name="connsiteX1" fmla="*/ 144759 w 2412652"/>
                <a:gd name="connsiteY1" fmla="*/ 0 h 1447591"/>
                <a:gd name="connsiteX2" fmla="*/ 2267893 w 2412652"/>
                <a:gd name="connsiteY2" fmla="*/ 0 h 1447591"/>
                <a:gd name="connsiteX3" fmla="*/ 2412652 w 2412652"/>
                <a:gd name="connsiteY3" fmla="*/ 144759 h 1447591"/>
                <a:gd name="connsiteX4" fmla="*/ 2412652 w 2412652"/>
                <a:gd name="connsiteY4" fmla="*/ 1302832 h 1447591"/>
                <a:gd name="connsiteX5" fmla="*/ 2267893 w 2412652"/>
                <a:gd name="connsiteY5" fmla="*/ 1447591 h 1447591"/>
                <a:gd name="connsiteX6" fmla="*/ 144759 w 2412652"/>
                <a:gd name="connsiteY6" fmla="*/ 1447591 h 1447591"/>
                <a:gd name="connsiteX7" fmla="*/ 0 w 2412652"/>
                <a:gd name="connsiteY7" fmla="*/ 1302832 h 1447591"/>
                <a:gd name="connsiteX8" fmla="*/ 0 w 2412652"/>
                <a:gd name="connsiteY8" fmla="*/ 144759 h 144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2" h="1447591">
                  <a:moveTo>
                    <a:pt x="0" y="144759"/>
                  </a:moveTo>
                  <a:cubicBezTo>
                    <a:pt x="0" y="64811"/>
                    <a:pt x="64811" y="0"/>
                    <a:pt x="144759" y="0"/>
                  </a:cubicBezTo>
                  <a:lnTo>
                    <a:pt x="2267893" y="0"/>
                  </a:lnTo>
                  <a:cubicBezTo>
                    <a:pt x="2347841" y="0"/>
                    <a:pt x="2412652" y="64811"/>
                    <a:pt x="2412652" y="144759"/>
                  </a:cubicBezTo>
                  <a:lnTo>
                    <a:pt x="2412652" y="1302832"/>
                  </a:lnTo>
                  <a:cubicBezTo>
                    <a:pt x="2412652" y="1382780"/>
                    <a:pt x="2347841" y="1447591"/>
                    <a:pt x="2267893" y="1447591"/>
                  </a:cubicBezTo>
                  <a:lnTo>
                    <a:pt x="144759" y="1447591"/>
                  </a:lnTo>
                  <a:cubicBezTo>
                    <a:pt x="64811" y="1447591"/>
                    <a:pt x="0" y="1382780"/>
                    <a:pt x="0" y="1302832"/>
                  </a:cubicBezTo>
                  <a:lnTo>
                    <a:pt x="0" y="144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738" tIns="95738" rIns="95738" bIns="95738" spcCol="1270" anchor="ctr"/>
            <a:lstStyle/>
            <a:p>
              <a:pPr algn="ctr">
                <a:lnSpc>
                  <a:spcPct val="90000"/>
                </a:lnSpc>
                <a:spcAft>
                  <a:spcPts val="505"/>
                </a:spcAft>
              </a:pPr>
              <a:r>
                <a:rPr lang="en-US" sz="1200" b="1">
                  <a:solidFill>
                    <a:srgbClr val="000000"/>
                  </a:solidFill>
                  <a:ea typeface="Times New Roman" panose="02020603050405020304" pitchFamily="18" charset="0"/>
                  <a:cs typeface="Times New Roman" panose="02020603050405020304" pitchFamily="18" charset="0"/>
                </a:rPr>
                <a:t>District Action: </a:t>
              </a:r>
              <a:r>
                <a:rPr lang="en-US" sz="1200">
                  <a:solidFill>
                    <a:srgbClr val="000000"/>
                  </a:solidFill>
                  <a:ea typeface="Times New Roman" panose="02020603050405020304" pitchFamily="18" charset="0"/>
                  <a:cs typeface="Times New Roman" panose="02020603050405020304" pitchFamily="18" charset="0"/>
                </a:rPr>
                <a:t>District revises &amp; resubmits CFPA for MDE Review</a:t>
              </a:r>
              <a:endParaRPr lang="en-US" sz="1200">
                <a:solidFill>
                  <a:prstClr val="white"/>
                </a:solidFill>
                <a:latin typeface="Times New Roman" panose="02020603050405020304" pitchFamily="18" charset="0"/>
                <a:ea typeface="Times New Roman" panose="02020603050405020304" pitchFamily="18" charset="0"/>
              </a:endParaRPr>
            </a:p>
            <a:p>
              <a:pPr algn="ctr">
                <a:lnSpc>
                  <a:spcPct val="90000"/>
                </a:lnSpc>
                <a:spcAft>
                  <a:spcPts val="505"/>
                </a:spcAft>
              </a:pPr>
              <a:r>
                <a:rPr lang="en-US" sz="1200" b="1" i="1">
                  <a:solidFill>
                    <a:srgbClr val="000000"/>
                  </a:solidFill>
                  <a:ea typeface="Times New Roman" panose="02020603050405020304" pitchFamily="18" charset="0"/>
                  <a:cs typeface="Times New Roman" panose="02020603050405020304" pitchFamily="18" charset="0"/>
                </a:rPr>
                <a:t>Note: Only re-submit when </a:t>
              </a:r>
              <a:r>
                <a:rPr lang="en-US" sz="1200" b="1" i="1" u="sng">
                  <a:solidFill>
                    <a:srgbClr val="000000"/>
                  </a:solidFill>
                  <a:ea typeface="Times New Roman" panose="02020603050405020304" pitchFamily="18" charset="0"/>
                  <a:cs typeface="Times New Roman" panose="02020603050405020304" pitchFamily="18" charset="0"/>
                </a:rPr>
                <a:t>ALL</a:t>
              </a:r>
              <a:r>
                <a:rPr lang="en-US" sz="1200" b="1" i="1">
                  <a:solidFill>
                    <a:srgbClr val="000000"/>
                  </a:solidFill>
                  <a:ea typeface="Times New Roman" panose="02020603050405020304" pitchFamily="18" charset="0"/>
                  <a:cs typeface="Times New Roman" panose="02020603050405020304" pitchFamily="18" charset="0"/>
                </a:rPr>
                <a:t> comments are addressed</a:t>
              </a:r>
              <a:r>
                <a:rPr lang="en-US" sz="1200" b="1" i="1">
                  <a:solidFill>
                    <a:srgbClr val="FFFFFF"/>
                  </a:solidFill>
                  <a:ea typeface="Times New Roman" panose="02020603050405020304" pitchFamily="18" charset="0"/>
                  <a:cs typeface="Times New Roman" panose="02020603050405020304" pitchFamily="18" charset="0"/>
                </a:rPr>
                <a:t>.</a:t>
              </a:r>
              <a:endParaRPr lang="en-US" sz="1200">
                <a:solidFill>
                  <a:prstClr val="white"/>
                </a:solidFill>
                <a:latin typeface="Times New Roman" panose="02020603050405020304" pitchFamily="18" charset="0"/>
                <a:ea typeface="Times New Roman" panose="02020603050405020304" pitchFamily="18" charset="0"/>
              </a:endParaRPr>
            </a:p>
          </p:txBody>
        </p:sp>
        <p:sp>
          <p:nvSpPr>
            <p:cNvPr id="17" name="Rectangle 16"/>
            <p:cNvSpPr/>
            <p:nvPr/>
          </p:nvSpPr>
          <p:spPr>
            <a:xfrm rot="16200000">
              <a:off x="3548265" y="1269490"/>
              <a:ext cx="1800674" cy="217413"/>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solidFill>
                  <a:prstClr val="white"/>
                </a:solidFill>
              </a:endParaRPr>
            </a:p>
          </p:txBody>
        </p:sp>
        <p:sp>
          <p:nvSpPr>
            <p:cNvPr id="18" name="Freeform 17"/>
            <p:cNvSpPr/>
            <p:nvPr/>
          </p:nvSpPr>
          <p:spPr>
            <a:xfrm>
              <a:off x="3208931" y="1810167"/>
              <a:ext cx="2412447" cy="1446235"/>
            </a:xfrm>
            <a:custGeom>
              <a:avLst/>
              <a:gdLst>
                <a:gd name="connsiteX0" fmla="*/ 0 w 2412652"/>
                <a:gd name="connsiteY0" fmla="*/ 144759 h 1447591"/>
                <a:gd name="connsiteX1" fmla="*/ 144759 w 2412652"/>
                <a:gd name="connsiteY1" fmla="*/ 0 h 1447591"/>
                <a:gd name="connsiteX2" fmla="*/ 2267893 w 2412652"/>
                <a:gd name="connsiteY2" fmla="*/ 0 h 1447591"/>
                <a:gd name="connsiteX3" fmla="*/ 2412652 w 2412652"/>
                <a:gd name="connsiteY3" fmla="*/ 144759 h 1447591"/>
                <a:gd name="connsiteX4" fmla="*/ 2412652 w 2412652"/>
                <a:gd name="connsiteY4" fmla="*/ 1302832 h 1447591"/>
                <a:gd name="connsiteX5" fmla="*/ 2267893 w 2412652"/>
                <a:gd name="connsiteY5" fmla="*/ 1447591 h 1447591"/>
                <a:gd name="connsiteX6" fmla="*/ 144759 w 2412652"/>
                <a:gd name="connsiteY6" fmla="*/ 1447591 h 1447591"/>
                <a:gd name="connsiteX7" fmla="*/ 0 w 2412652"/>
                <a:gd name="connsiteY7" fmla="*/ 1302832 h 1447591"/>
                <a:gd name="connsiteX8" fmla="*/ 0 w 2412652"/>
                <a:gd name="connsiteY8" fmla="*/ 144759 h 144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2" h="1447591">
                  <a:moveTo>
                    <a:pt x="0" y="144759"/>
                  </a:moveTo>
                  <a:cubicBezTo>
                    <a:pt x="0" y="64811"/>
                    <a:pt x="64811" y="0"/>
                    <a:pt x="144759" y="0"/>
                  </a:cubicBezTo>
                  <a:lnTo>
                    <a:pt x="2267893" y="0"/>
                  </a:lnTo>
                  <a:cubicBezTo>
                    <a:pt x="2347841" y="0"/>
                    <a:pt x="2412652" y="64811"/>
                    <a:pt x="2412652" y="144759"/>
                  </a:cubicBezTo>
                  <a:lnTo>
                    <a:pt x="2412652" y="1302832"/>
                  </a:lnTo>
                  <a:cubicBezTo>
                    <a:pt x="2412652" y="1382780"/>
                    <a:pt x="2347841" y="1447591"/>
                    <a:pt x="2267893" y="1447591"/>
                  </a:cubicBezTo>
                  <a:lnTo>
                    <a:pt x="144759" y="1447591"/>
                  </a:lnTo>
                  <a:cubicBezTo>
                    <a:pt x="64811" y="1447591"/>
                    <a:pt x="0" y="1382780"/>
                    <a:pt x="0" y="1302832"/>
                  </a:cubicBezTo>
                  <a:lnTo>
                    <a:pt x="0" y="144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0978" tIns="110978" rIns="110978" bIns="110978" spcCol="1270" anchor="ctr"/>
            <a:lstStyle/>
            <a:p>
              <a:pPr algn="ctr">
                <a:lnSpc>
                  <a:spcPct val="90000"/>
                </a:lnSpc>
                <a:spcAft>
                  <a:spcPts val="505"/>
                </a:spcAft>
              </a:pPr>
              <a:r>
                <a:rPr lang="en-US" sz="1200" b="1" u="sng">
                  <a:solidFill>
                    <a:srgbClr val="000000"/>
                  </a:solidFill>
                  <a:ea typeface="Times New Roman" panose="02020603050405020304" pitchFamily="18" charset="0"/>
                  <a:cs typeface="Times New Roman" panose="02020603050405020304" pitchFamily="18" charset="0"/>
                </a:rPr>
                <a:t>October 1st</a:t>
              </a:r>
              <a:endParaRPr lang="en-US" sz="1200">
                <a:solidFill>
                  <a:prstClr val="white"/>
                </a:solidFill>
                <a:latin typeface="Times New Roman" panose="02020603050405020304" pitchFamily="18" charset="0"/>
                <a:ea typeface="Times New Roman" panose="02020603050405020304" pitchFamily="18" charset="0"/>
              </a:endParaRPr>
            </a:p>
            <a:p>
              <a:pPr algn="ctr">
                <a:lnSpc>
                  <a:spcPct val="90000"/>
                </a:lnSpc>
              </a:pPr>
              <a:r>
                <a:rPr lang="en-US" sz="1200" b="1">
                  <a:solidFill>
                    <a:srgbClr val="000000"/>
                  </a:solidFill>
                  <a:ea typeface="Times New Roman" panose="02020603050405020304" pitchFamily="18" charset="0"/>
                  <a:cs typeface="Times New Roman" panose="02020603050405020304" pitchFamily="18" charset="0"/>
                </a:rPr>
                <a:t>MDE Action: </a:t>
              </a:r>
              <a:r>
                <a:rPr lang="en-US" sz="1200">
                  <a:solidFill>
                    <a:srgbClr val="000000"/>
                  </a:solidFill>
                  <a:ea typeface="Times New Roman" panose="02020603050405020304" pitchFamily="18" charset="0"/>
                  <a:cs typeface="Times New Roman" panose="02020603050405020304" pitchFamily="18" charset="0"/>
                </a:rPr>
                <a:t>MDE updates final USDE Allocations for </a:t>
              </a:r>
              <a:endParaRPr lang="en-US" sz="1200">
                <a:solidFill>
                  <a:prstClr val="white"/>
                </a:solidFill>
                <a:latin typeface="Times New Roman" panose="02020603050405020304" pitchFamily="18" charset="0"/>
                <a:ea typeface="Times New Roman" panose="02020603050405020304" pitchFamily="18" charset="0"/>
              </a:endParaRPr>
            </a:p>
            <a:p>
              <a:pPr algn="ctr">
                <a:lnSpc>
                  <a:spcPct val="90000"/>
                </a:lnSpc>
              </a:pPr>
              <a:r>
                <a:rPr lang="en-US" sz="1200">
                  <a:solidFill>
                    <a:srgbClr val="000000"/>
                  </a:solidFill>
                  <a:ea typeface="Times New Roman" panose="02020603050405020304" pitchFamily="18" charset="0"/>
                  <a:cs typeface="Times New Roman" panose="02020603050405020304" pitchFamily="18" charset="0"/>
                </a:rPr>
                <a:t>Title I-A, II-A, III, &amp; VI. </a:t>
              </a:r>
              <a:endParaRPr lang="en-US" sz="1200">
                <a:solidFill>
                  <a:prstClr val="white"/>
                </a:solidFill>
                <a:latin typeface="Times New Roman" panose="02020603050405020304" pitchFamily="18" charset="0"/>
                <a:ea typeface="Times New Roman" panose="02020603050405020304" pitchFamily="18" charset="0"/>
              </a:endParaRPr>
            </a:p>
            <a:p>
              <a:pPr algn="ctr">
                <a:lnSpc>
                  <a:spcPct val="90000"/>
                </a:lnSpc>
                <a:spcAft>
                  <a:spcPts val="505"/>
                </a:spcAft>
              </a:pPr>
              <a:r>
                <a:rPr lang="en-US" sz="1200">
                  <a:solidFill>
                    <a:srgbClr val="000000"/>
                  </a:solidFill>
                  <a:ea typeface="Times New Roman" panose="02020603050405020304" pitchFamily="18" charset="0"/>
                  <a:cs typeface="Times New Roman" panose="02020603050405020304" pitchFamily="18" charset="0"/>
                </a:rPr>
                <a:t> LEA revise CFPA based on new allocations.</a:t>
              </a:r>
              <a:endParaRPr lang="en-US" sz="1200">
                <a:solidFill>
                  <a:prstClr val="white"/>
                </a:solidFill>
                <a:latin typeface="Times New Roman" panose="02020603050405020304" pitchFamily="18" charset="0"/>
                <a:ea typeface="Times New Roman" panose="02020603050405020304" pitchFamily="18" charset="0"/>
              </a:endParaRPr>
            </a:p>
          </p:txBody>
        </p:sp>
        <p:sp>
          <p:nvSpPr>
            <p:cNvPr id="19" name="Rectangle 18"/>
            <p:cNvSpPr/>
            <p:nvPr/>
          </p:nvSpPr>
          <p:spPr>
            <a:xfrm rot="1479929">
              <a:off x="3911342" y="656661"/>
              <a:ext cx="3200568" cy="218359"/>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solidFill>
                  <a:prstClr val="white"/>
                </a:solidFill>
              </a:endParaRPr>
            </a:p>
          </p:txBody>
        </p:sp>
        <p:sp>
          <p:nvSpPr>
            <p:cNvPr id="20" name="Freeform 19"/>
            <p:cNvSpPr/>
            <p:nvPr/>
          </p:nvSpPr>
          <p:spPr>
            <a:xfrm>
              <a:off x="3208931" y="0"/>
              <a:ext cx="2412447" cy="1447818"/>
            </a:xfrm>
            <a:custGeom>
              <a:avLst/>
              <a:gdLst>
                <a:gd name="connsiteX0" fmla="*/ 0 w 2412652"/>
                <a:gd name="connsiteY0" fmla="*/ 144759 h 1447591"/>
                <a:gd name="connsiteX1" fmla="*/ 144759 w 2412652"/>
                <a:gd name="connsiteY1" fmla="*/ 0 h 1447591"/>
                <a:gd name="connsiteX2" fmla="*/ 2267893 w 2412652"/>
                <a:gd name="connsiteY2" fmla="*/ 0 h 1447591"/>
                <a:gd name="connsiteX3" fmla="*/ 2412652 w 2412652"/>
                <a:gd name="connsiteY3" fmla="*/ 144759 h 1447591"/>
                <a:gd name="connsiteX4" fmla="*/ 2412652 w 2412652"/>
                <a:gd name="connsiteY4" fmla="*/ 1302832 h 1447591"/>
                <a:gd name="connsiteX5" fmla="*/ 2267893 w 2412652"/>
                <a:gd name="connsiteY5" fmla="*/ 1447591 h 1447591"/>
                <a:gd name="connsiteX6" fmla="*/ 144759 w 2412652"/>
                <a:gd name="connsiteY6" fmla="*/ 1447591 h 1447591"/>
                <a:gd name="connsiteX7" fmla="*/ 0 w 2412652"/>
                <a:gd name="connsiteY7" fmla="*/ 1302832 h 1447591"/>
                <a:gd name="connsiteX8" fmla="*/ 0 w 2412652"/>
                <a:gd name="connsiteY8" fmla="*/ 144759 h 144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2" h="1447591">
                  <a:moveTo>
                    <a:pt x="0" y="144759"/>
                  </a:moveTo>
                  <a:cubicBezTo>
                    <a:pt x="0" y="64811"/>
                    <a:pt x="64811" y="0"/>
                    <a:pt x="144759" y="0"/>
                  </a:cubicBezTo>
                  <a:lnTo>
                    <a:pt x="2267893" y="0"/>
                  </a:lnTo>
                  <a:cubicBezTo>
                    <a:pt x="2347841" y="0"/>
                    <a:pt x="2412652" y="64811"/>
                    <a:pt x="2412652" y="144759"/>
                  </a:cubicBezTo>
                  <a:lnTo>
                    <a:pt x="2412652" y="1302832"/>
                  </a:lnTo>
                  <a:cubicBezTo>
                    <a:pt x="2412652" y="1382780"/>
                    <a:pt x="2347841" y="1447591"/>
                    <a:pt x="2267893" y="1447591"/>
                  </a:cubicBezTo>
                  <a:lnTo>
                    <a:pt x="144759" y="1447591"/>
                  </a:lnTo>
                  <a:cubicBezTo>
                    <a:pt x="64811" y="1447591"/>
                    <a:pt x="0" y="1382780"/>
                    <a:pt x="0" y="1302832"/>
                  </a:cubicBezTo>
                  <a:lnTo>
                    <a:pt x="0" y="144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5738" tIns="95738" rIns="95738" bIns="95738" spcCol="1270" anchor="ctr"/>
            <a:lstStyle/>
            <a:p>
              <a:pPr algn="ctr">
                <a:lnSpc>
                  <a:spcPct val="90000"/>
                </a:lnSpc>
                <a:spcAft>
                  <a:spcPts val="505"/>
                </a:spcAft>
              </a:pPr>
              <a:r>
                <a:rPr lang="en-US" sz="1200" b="1">
                  <a:solidFill>
                    <a:srgbClr val="000000"/>
                  </a:solidFill>
                  <a:ea typeface="Times New Roman" panose="02020603050405020304" pitchFamily="18" charset="0"/>
                  <a:cs typeface="Times New Roman" panose="02020603050405020304" pitchFamily="18" charset="0"/>
                </a:rPr>
                <a:t>MDE Action: </a:t>
              </a:r>
              <a:r>
                <a:rPr lang="en-US" sz="1200">
                  <a:solidFill>
                    <a:srgbClr val="000000"/>
                  </a:solidFill>
                  <a:ea typeface="Times New Roman" panose="02020603050405020304" pitchFamily="18" charset="0"/>
                  <a:cs typeface="Times New Roman" panose="02020603050405020304" pitchFamily="18" charset="0"/>
                </a:rPr>
                <a:t>When </a:t>
              </a:r>
              <a:r>
                <a:rPr lang="en-US" sz="1200" b="1" u="sng">
                  <a:solidFill>
                    <a:srgbClr val="000000"/>
                  </a:solidFill>
                  <a:ea typeface="Times New Roman" panose="02020603050405020304" pitchFamily="18" charset="0"/>
                  <a:cs typeface="Times New Roman" panose="02020603050405020304" pitchFamily="18" charset="0"/>
                </a:rPr>
                <a:t>ALL</a:t>
              </a:r>
              <a:r>
                <a:rPr lang="en-US" sz="1200">
                  <a:solidFill>
                    <a:srgbClr val="000000"/>
                  </a:solidFill>
                  <a:ea typeface="Times New Roman" panose="02020603050405020304" pitchFamily="18" charset="0"/>
                  <a:cs typeface="Times New Roman" panose="02020603050405020304" pitchFamily="18" charset="0"/>
                </a:rPr>
                <a:t> plans are approved, Federal Funds are uploaded to SPS &amp; MDE sends Official Award Letter</a:t>
              </a:r>
              <a:endParaRPr lang="en-US" sz="1200">
                <a:solidFill>
                  <a:prstClr val="white"/>
                </a:solidFill>
                <a:latin typeface="Times New Roman" panose="02020603050405020304" pitchFamily="18" charset="0"/>
                <a:ea typeface="Times New Roman" panose="02020603050405020304" pitchFamily="18" charset="0"/>
              </a:endParaRPr>
            </a:p>
          </p:txBody>
        </p:sp>
        <p:sp>
          <p:nvSpPr>
            <p:cNvPr id="21" name="Freeform 20"/>
            <p:cNvSpPr/>
            <p:nvPr/>
          </p:nvSpPr>
          <p:spPr>
            <a:xfrm>
              <a:off x="6309155" y="370262"/>
              <a:ext cx="2422900" cy="1799092"/>
            </a:xfrm>
            <a:custGeom>
              <a:avLst/>
              <a:gdLst>
                <a:gd name="connsiteX0" fmla="*/ 0 w 2412652"/>
                <a:gd name="connsiteY0" fmla="*/ 144759 h 1447591"/>
                <a:gd name="connsiteX1" fmla="*/ 144759 w 2412652"/>
                <a:gd name="connsiteY1" fmla="*/ 0 h 1447591"/>
                <a:gd name="connsiteX2" fmla="*/ 2267893 w 2412652"/>
                <a:gd name="connsiteY2" fmla="*/ 0 h 1447591"/>
                <a:gd name="connsiteX3" fmla="*/ 2412652 w 2412652"/>
                <a:gd name="connsiteY3" fmla="*/ 144759 h 1447591"/>
                <a:gd name="connsiteX4" fmla="*/ 2412652 w 2412652"/>
                <a:gd name="connsiteY4" fmla="*/ 1302832 h 1447591"/>
                <a:gd name="connsiteX5" fmla="*/ 2267893 w 2412652"/>
                <a:gd name="connsiteY5" fmla="*/ 1447591 h 1447591"/>
                <a:gd name="connsiteX6" fmla="*/ 144759 w 2412652"/>
                <a:gd name="connsiteY6" fmla="*/ 1447591 h 1447591"/>
                <a:gd name="connsiteX7" fmla="*/ 0 w 2412652"/>
                <a:gd name="connsiteY7" fmla="*/ 1302832 h 1447591"/>
                <a:gd name="connsiteX8" fmla="*/ 0 w 2412652"/>
                <a:gd name="connsiteY8" fmla="*/ 144759 h 144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652" h="1447591">
                  <a:moveTo>
                    <a:pt x="0" y="144759"/>
                  </a:moveTo>
                  <a:cubicBezTo>
                    <a:pt x="0" y="64811"/>
                    <a:pt x="64811" y="0"/>
                    <a:pt x="144759" y="0"/>
                  </a:cubicBezTo>
                  <a:lnTo>
                    <a:pt x="2267893" y="0"/>
                  </a:lnTo>
                  <a:cubicBezTo>
                    <a:pt x="2347841" y="0"/>
                    <a:pt x="2412652" y="64811"/>
                    <a:pt x="2412652" y="144759"/>
                  </a:cubicBezTo>
                  <a:lnTo>
                    <a:pt x="2412652" y="1302832"/>
                  </a:lnTo>
                  <a:cubicBezTo>
                    <a:pt x="2412652" y="1382780"/>
                    <a:pt x="2347841" y="1447591"/>
                    <a:pt x="2267893" y="1447591"/>
                  </a:cubicBezTo>
                  <a:lnTo>
                    <a:pt x="144759" y="1447591"/>
                  </a:lnTo>
                  <a:cubicBezTo>
                    <a:pt x="64811" y="1447591"/>
                    <a:pt x="0" y="1382780"/>
                    <a:pt x="0" y="1302832"/>
                  </a:cubicBezTo>
                  <a:lnTo>
                    <a:pt x="0" y="1447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0978" tIns="110978" rIns="110978" bIns="110978" spcCol="1270" anchor="ctr"/>
            <a:lstStyle/>
            <a:p>
              <a:pPr algn="ctr">
                <a:lnSpc>
                  <a:spcPct val="80000"/>
                </a:lnSpc>
              </a:pPr>
              <a:r>
                <a:rPr lang="en-US" sz="1200" b="1" u="sng">
                  <a:solidFill>
                    <a:srgbClr val="000000"/>
                  </a:solidFill>
                  <a:ea typeface="Times New Roman" panose="02020603050405020304" pitchFamily="18" charset="0"/>
                  <a:cs typeface="Times New Roman" panose="02020603050405020304" pitchFamily="18" charset="0"/>
                </a:rPr>
                <a:t>Ongoing</a:t>
              </a:r>
              <a:endParaRPr lang="en-US" sz="1200">
                <a:solidFill>
                  <a:prstClr val="white"/>
                </a:solidFill>
                <a:latin typeface="Times New Roman" panose="02020603050405020304" pitchFamily="18" charset="0"/>
                <a:ea typeface="Times New Roman" panose="02020603050405020304" pitchFamily="18" charset="0"/>
              </a:endParaRPr>
            </a:p>
            <a:p>
              <a:pPr algn="ctr">
                <a:lnSpc>
                  <a:spcPct val="80000"/>
                </a:lnSpc>
              </a:pPr>
              <a:r>
                <a:rPr lang="en-US" sz="1200" b="1">
                  <a:solidFill>
                    <a:srgbClr val="000000"/>
                  </a:solidFill>
                  <a:ea typeface="Times New Roman" panose="02020603050405020304" pitchFamily="18" charset="0"/>
                  <a:cs typeface="Times New Roman" panose="02020603050405020304" pitchFamily="18" charset="0"/>
                </a:rPr>
                <a:t>District Action: </a:t>
              </a:r>
              <a:r>
                <a:rPr lang="en-US" sz="1200">
                  <a:solidFill>
                    <a:srgbClr val="000000"/>
                  </a:solidFill>
                  <a:ea typeface="Times New Roman" panose="02020603050405020304" pitchFamily="18" charset="0"/>
                  <a:cs typeface="Times New Roman" panose="02020603050405020304" pitchFamily="18" charset="0"/>
                </a:rPr>
                <a:t>If the District deviates from the approved plan, they must revise the CFPA and send in an MDE</a:t>
              </a:r>
              <a:r>
                <a:rPr lang="en-US" sz="1200" b="1">
                  <a:solidFill>
                    <a:srgbClr val="000000"/>
                  </a:solidFill>
                  <a:ea typeface="Times New Roman" panose="02020603050405020304" pitchFamily="18" charset="0"/>
                  <a:cs typeface="Times New Roman" panose="02020603050405020304" pitchFamily="18" charset="0"/>
                </a:rPr>
                <a:t> </a:t>
              </a:r>
              <a:r>
                <a:rPr lang="en-US" sz="1200">
                  <a:solidFill>
                    <a:srgbClr val="000000"/>
                  </a:solidFill>
                  <a:ea typeface="Times New Roman" panose="02020603050405020304" pitchFamily="18" charset="0"/>
                  <a:cs typeface="Times New Roman" panose="02020603050405020304" pitchFamily="18" charset="0"/>
                </a:rPr>
                <a:t>will review plan f</a:t>
              </a:r>
              <a:r>
                <a:rPr lang="en-US" sz="1400">
                  <a:solidFill>
                    <a:srgbClr val="000000"/>
                  </a:solidFill>
                  <a:ea typeface="Times New Roman" panose="02020603050405020304" pitchFamily="18" charset="0"/>
                  <a:cs typeface="Times New Roman" panose="02020603050405020304" pitchFamily="18" charset="0"/>
                </a:rPr>
                <a:t>or approval.</a:t>
              </a:r>
              <a:endParaRPr lang="en-US" sz="1200">
                <a:solidFill>
                  <a:prstClr val="white"/>
                </a:solidFill>
                <a:latin typeface="Times New Roman" panose="02020603050405020304" pitchFamily="18" charset="0"/>
                <a:ea typeface="Times New Roman" panose="02020603050405020304" pitchFamily="18" charset="0"/>
              </a:endParaRPr>
            </a:p>
          </p:txBody>
        </p:sp>
      </p:grpSp>
      <p:sp>
        <p:nvSpPr>
          <p:cNvPr id="22" name="Curved Down Arrow 21"/>
          <p:cNvSpPr/>
          <p:nvPr/>
        </p:nvSpPr>
        <p:spPr>
          <a:xfrm>
            <a:off x="2383790" y="4404360"/>
            <a:ext cx="1603375" cy="409575"/>
          </a:xfrm>
          <a:prstGeom prst="curvedDownArrow">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prstClr val="white"/>
              </a:solidFill>
            </a:endParaRPr>
          </a:p>
        </p:txBody>
      </p:sp>
      <p:sp>
        <p:nvSpPr>
          <p:cNvPr id="23" name="Curved Down Arrow 22"/>
          <p:cNvSpPr/>
          <p:nvPr/>
        </p:nvSpPr>
        <p:spPr>
          <a:xfrm rot="10800000">
            <a:off x="2230120" y="6081395"/>
            <a:ext cx="1801495" cy="531495"/>
          </a:xfrm>
          <a:prstGeom prst="curvedDownArrow">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solidFill>
                <a:prstClr val="white"/>
              </a:solidFill>
            </a:endParaRPr>
          </a:p>
        </p:txBody>
      </p:sp>
      <p:sp>
        <p:nvSpPr>
          <p:cNvPr id="24" name="5-Point Star 1"/>
          <p:cNvSpPr>
            <a:spLocks/>
          </p:cNvSpPr>
          <p:nvPr/>
        </p:nvSpPr>
        <p:spPr bwMode="auto">
          <a:xfrm>
            <a:off x="647699" y="823540"/>
            <a:ext cx="773113" cy="730250"/>
          </a:xfrm>
          <a:custGeom>
            <a:avLst/>
            <a:gdLst>
              <a:gd name="T0" fmla="*/ 1 w 773113"/>
              <a:gd name="T1" fmla="*/ 278930 h 730250"/>
              <a:gd name="T2" fmla="*/ 295305 w 773113"/>
              <a:gd name="T3" fmla="*/ 278932 h 730250"/>
              <a:gd name="T4" fmla="*/ 386557 w 773113"/>
              <a:gd name="T5" fmla="*/ 0 h 730250"/>
              <a:gd name="T6" fmla="*/ 477808 w 773113"/>
              <a:gd name="T7" fmla="*/ 278932 h 730250"/>
              <a:gd name="T8" fmla="*/ 773112 w 773113"/>
              <a:gd name="T9" fmla="*/ 278930 h 730250"/>
              <a:gd name="T10" fmla="*/ 534205 w 773113"/>
              <a:gd name="T11" fmla="*/ 451317 h 730250"/>
              <a:gd name="T12" fmla="*/ 625461 w 773113"/>
              <a:gd name="T13" fmla="*/ 730248 h 730250"/>
              <a:gd name="T14" fmla="*/ 386557 w 773113"/>
              <a:gd name="T15" fmla="*/ 557858 h 730250"/>
              <a:gd name="T16" fmla="*/ 147652 w 773113"/>
              <a:gd name="T17" fmla="*/ 730248 h 730250"/>
              <a:gd name="T18" fmla="*/ 238908 w 773113"/>
              <a:gd name="T19" fmla="*/ 451317 h 730250"/>
              <a:gd name="T20" fmla="*/ 1 w 773113"/>
              <a:gd name="T21" fmla="*/ 278930 h 730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3113"/>
              <a:gd name="T34" fmla="*/ 0 h 730250"/>
              <a:gd name="T35" fmla="*/ 773113 w 773113"/>
              <a:gd name="T36" fmla="*/ 730250 h 730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3113" h="730250">
                <a:moveTo>
                  <a:pt x="1" y="278930"/>
                </a:moveTo>
                <a:lnTo>
                  <a:pt x="295305" y="278932"/>
                </a:lnTo>
                <a:lnTo>
                  <a:pt x="386557" y="0"/>
                </a:lnTo>
                <a:lnTo>
                  <a:pt x="477808" y="278932"/>
                </a:lnTo>
                <a:lnTo>
                  <a:pt x="773112" y="278930"/>
                </a:lnTo>
                <a:lnTo>
                  <a:pt x="534205" y="451317"/>
                </a:lnTo>
                <a:lnTo>
                  <a:pt x="625461" y="730248"/>
                </a:lnTo>
                <a:lnTo>
                  <a:pt x="386557" y="557858"/>
                </a:lnTo>
                <a:lnTo>
                  <a:pt x="147652" y="730248"/>
                </a:lnTo>
                <a:lnTo>
                  <a:pt x="238908" y="451317"/>
                </a:lnTo>
                <a:lnTo>
                  <a:pt x="1" y="278930"/>
                </a:lnTo>
                <a:close/>
              </a:path>
            </a:pathLst>
          </a:cu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b="1" dirty="0" smtClean="0">
                <a:solidFill>
                  <a:srgbClr val="FFFFFF"/>
                </a:solidFill>
                <a:ea typeface="Times New Roman" panose="02020603050405020304" pitchFamily="18" charset="0"/>
                <a:cs typeface="Times New Roman" panose="02020603050405020304" pitchFamily="18" charset="0"/>
              </a:rPr>
              <a:t>1</a:t>
            </a:r>
            <a:endParaRPr lang="en-US" altLang="en-US" sz="1200" dirty="0" smtClean="0">
              <a:solidFill>
                <a:prstClr val="black"/>
              </a:solidFill>
              <a:ea typeface="Times New Roman" panose="02020603050405020304" pitchFamily="18" charset="0"/>
            </a:endParaRPr>
          </a:p>
          <a:p>
            <a:pPr eaLnBrk="0" fontAlgn="base" hangingPunct="0">
              <a:spcBef>
                <a:spcPct val="0"/>
              </a:spcBef>
              <a:spcAft>
                <a:spcPct val="0"/>
              </a:spcAft>
            </a:pPr>
            <a:r>
              <a:rPr lang="en-US" altLang="en-US" b="1" dirty="0" smtClean="0">
                <a:solidFill>
                  <a:srgbClr val="FFFFFF"/>
                </a:solidFill>
                <a:ea typeface="Times New Roman" panose="02020603050405020304" pitchFamily="18" charset="0"/>
                <a:cs typeface="Times New Roman" panose="02020603050405020304" pitchFamily="18" charset="0"/>
              </a:rPr>
              <a:t>     1</a:t>
            </a:r>
            <a:endParaRPr lang="en-US" altLang="en-US" dirty="0" smtClean="0">
              <a:solidFill>
                <a:prstClr val="black"/>
              </a:solidFill>
              <a:latin typeface="Arial" panose="020B0604020202020204" pitchFamily="34" charset="0"/>
            </a:endParaRPr>
          </a:p>
        </p:txBody>
      </p:sp>
      <p:sp>
        <p:nvSpPr>
          <p:cNvPr id="25" name="5-Point Star 27"/>
          <p:cNvSpPr>
            <a:spLocks/>
          </p:cNvSpPr>
          <p:nvPr/>
        </p:nvSpPr>
        <p:spPr bwMode="auto">
          <a:xfrm>
            <a:off x="621929" y="2636043"/>
            <a:ext cx="685801" cy="785813"/>
          </a:xfrm>
          <a:custGeom>
            <a:avLst/>
            <a:gdLst>
              <a:gd name="T0" fmla="*/ 1 w 685800"/>
              <a:gd name="T1" fmla="*/ 300306 h 786213"/>
              <a:gd name="T2" fmla="*/ 261954 w 685800"/>
              <a:gd name="T3" fmla="*/ 300308 h 786213"/>
              <a:gd name="T4" fmla="*/ 342900 w 685800"/>
              <a:gd name="T5" fmla="*/ 0 h 786213"/>
              <a:gd name="T6" fmla="*/ 423846 w 685800"/>
              <a:gd name="T7" fmla="*/ 300308 h 786213"/>
              <a:gd name="T8" fmla="*/ 685799 w 685800"/>
              <a:gd name="T9" fmla="*/ 300306 h 786213"/>
              <a:gd name="T10" fmla="*/ 473874 w 685800"/>
              <a:gd name="T11" fmla="*/ 485904 h 786213"/>
              <a:gd name="T12" fmla="*/ 554823 w 685800"/>
              <a:gd name="T13" fmla="*/ 786211 h 786213"/>
              <a:gd name="T14" fmla="*/ 342900 w 685800"/>
              <a:gd name="T15" fmla="*/ 600609 h 786213"/>
              <a:gd name="T16" fmla="*/ 130977 w 685800"/>
              <a:gd name="T17" fmla="*/ 786211 h 786213"/>
              <a:gd name="T18" fmla="*/ 211926 w 685800"/>
              <a:gd name="T19" fmla="*/ 485904 h 786213"/>
              <a:gd name="T20" fmla="*/ 1 w 685800"/>
              <a:gd name="T21" fmla="*/ 300306 h 786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5800"/>
              <a:gd name="T34" fmla="*/ 0 h 786213"/>
              <a:gd name="T35" fmla="*/ 685800 w 685800"/>
              <a:gd name="T36" fmla="*/ 786213 h 7862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5800" h="786213">
                <a:moveTo>
                  <a:pt x="1" y="300306"/>
                </a:moveTo>
                <a:lnTo>
                  <a:pt x="261954" y="300308"/>
                </a:lnTo>
                <a:lnTo>
                  <a:pt x="342900" y="0"/>
                </a:lnTo>
                <a:lnTo>
                  <a:pt x="423846" y="300308"/>
                </a:lnTo>
                <a:lnTo>
                  <a:pt x="685799" y="300306"/>
                </a:lnTo>
                <a:lnTo>
                  <a:pt x="473874" y="485904"/>
                </a:lnTo>
                <a:lnTo>
                  <a:pt x="554823" y="786211"/>
                </a:lnTo>
                <a:lnTo>
                  <a:pt x="342900" y="600609"/>
                </a:lnTo>
                <a:lnTo>
                  <a:pt x="130977" y="786211"/>
                </a:lnTo>
                <a:lnTo>
                  <a:pt x="211926" y="485904"/>
                </a:lnTo>
                <a:lnTo>
                  <a:pt x="1" y="300306"/>
                </a:lnTo>
                <a:close/>
              </a:path>
            </a:pathLst>
          </a:cu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b="1" dirty="0" smtClean="0">
                <a:solidFill>
                  <a:srgbClr val="FFFFFF"/>
                </a:solidFill>
                <a:ea typeface="Times New Roman" panose="02020603050405020304" pitchFamily="18" charset="0"/>
                <a:cs typeface="Times New Roman" panose="02020603050405020304" pitchFamily="18" charset="0"/>
              </a:rPr>
              <a:t>2</a:t>
            </a:r>
          </a:p>
          <a:p>
            <a:pPr eaLnBrk="0" fontAlgn="base" hangingPunct="0">
              <a:spcBef>
                <a:spcPct val="0"/>
              </a:spcBef>
              <a:spcAft>
                <a:spcPct val="0"/>
              </a:spcAft>
            </a:pPr>
            <a:r>
              <a:rPr lang="en-US" altLang="en-US" b="1" dirty="0">
                <a:solidFill>
                  <a:srgbClr val="FFFFFF"/>
                </a:solidFill>
                <a:ea typeface="Times New Roman" panose="02020603050405020304" pitchFamily="18" charset="0"/>
                <a:cs typeface="Times New Roman" panose="02020603050405020304" pitchFamily="18" charset="0"/>
              </a:rPr>
              <a:t> </a:t>
            </a:r>
            <a:r>
              <a:rPr lang="en-US" altLang="en-US" b="1" dirty="0" smtClean="0">
                <a:solidFill>
                  <a:srgbClr val="FFFFFF"/>
                </a:solidFill>
                <a:ea typeface="Times New Roman" panose="02020603050405020304" pitchFamily="18" charset="0"/>
                <a:cs typeface="Times New Roman" panose="02020603050405020304" pitchFamily="18" charset="0"/>
              </a:rPr>
              <a:t>   2</a:t>
            </a:r>
            <a:endParaRPr lang="en-US" altLang="en-US" dirty="0" smtClean="0">
              <a:solidFill>
                <a:prstClr val="black"/>
              </a:solidFill>
              <a:latin typeface="Arial" panose="020B0604020202020204" pitchFamily="34" charset="0"/>
            </a:endParaRPr>
          </a:p>
        </p:txBody>
      </p:sp>
      <p:sp>
        <p:nvSpPr>
          <p:cNvPr id="26" name="5-Point Star 28"/>
          <p:cNvSpPr>
            <a:spLocks/>
          </p:cNvSpPr>
          <p:nvPr/>
        </p:nvSpPr>
        <p:spPr bwMode="auto">
          <a:xfrm>
            <a:off x="541364" y="4323715"/>
            <a:ext cx="800100" cy="777875"/>
          </a:xfrm>
          <a:custGeom>
            <a:avLst/>
            <a:gdLst>
              <a:gd name="T0" fmla="*/ 1 w 800100"/>
              <a:gd name="T1" fmla="*/ 297042 h 777667"/>
              <a:gd name="T2" fmla="*/ 305613 w 800100"/>
              <a:gd name="T3" fmla="*/ 297044 h 777667"/>
              <a:gd name="T4" fmla="*/ 400050 w 800100"/>
              <a:gd name="T5" fmla="*/ 0 h 777667"/>
              <a:gd name="T6" fmla="*/ 494487 w 800100"/>
              <a:gd name="T7" fmla="*/ 297044 h 777667"/>
              <a:gd name="T8" fmla="*/ 800099 w 800100"/>
              <a:gd name="T9" fmla="*/ 297042 h 777667"/>
              <a:gd name="T10" fmla="*/ 552853 w 800100"/>
              <a:gd name="T11" fmla="*/ 480623 h 777667"/>
              <a:gd name="T12" fmla="*/ 647294 w 800100"/>
              <a:gd name="T13" fmla="*/ 777665 h 777667"/>
              <a:gd name="T14" fmla="*/ 400050 w 800100"/>
              <a:gd name="T15" fmla="*/ 594081 h 777667"/>
              <a:gd name="T16" fmla="*/ 152806 w 800100"/>
              <a:gd name="T17" fmla="*/ 777665 h 777667"/>
              <a:gd name="T18" fmla="*/ 247247 w 800100"/>
              <a:gd name="T19" fmla="*/ 480623 h 777667"/>
              <a:gd name="T20" fmla="*/ 1 w 800100"/>
              <a:gd name="T21" fmla="*/ 297042 h 777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100"/>
              <a:gd name="T34" fmla="*/ 0 h 777667"/>
              <a:gd name="T35" fmla="*/ 800100 w 800100"/>
              <a:gd name="T36" fmla="*/ 777667 h 777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100" h="777667">
                <a:moveTo>
                  <a:pt x="1" y="297042"/>
                </a:moveTo>
                <a:lnTo>
                  <a:pt x="305613" y="297044"/>
                </a:lnTo>
                <a:lnTo>
                  <a:pt x="400050" y="0"/>
                </a:lnTo>
                <a:lnTo>
                  <a:pt x="494487" y="297044"/>
                </a:lnTo>
                <a:lnTo>
                  <a:pt x="800099" y="297042"/>
                </a:lnTo>
                <a:lnTo>
                  <a:pt x="552853" y="480623"/>
                </a:lnTo>
                <a:lnTo>
                  <a:pt x="647294" y="777665"/>
                </a:lnTo>
                <a:lnTo>
                  <a:pt x="400050" y="594081"/>
                </a:lnTo>
                <a:lnTo>
                  <a:pt x="152806" y="777665"/>
                </a:lnTo>
                <a:lnTo>
                  <a:pt x="247247" y="480623"/>
                </a:lnTo>
                <a:lnTo>
                  <a:pt x="1" y="297042"/>
                </a:lnTo>
                <a:close/>
              </a:path>
            </a:pathLst>
          </a:cu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800" b="1" dirty="0" smtClean="0">
                <a:solidFill>
                  <a:srgbClr val="FFFFFF"/>
                </a:solidFill>
                <a:ea typeface="Times New Roman" panose="02020603050405020304" pitchFamily="18" charset="0"/>
                <a:cs typeface="Times New Roman" panose="02020603050405020304" pitchFamily="18" charset="0"/>
              </a:rPr>
              <a:t>3a3 </a:t>
            </a:r>
          </a:p>
          <a:p>
            <a:pPr eaLnBrk="0" fontAlgn="base" hangingPunct="0">
              <a:spcBef>
                <a:spcPct val="0"/>
              </a:spcBef>
              <a:spcAft>
                <a:spcPct val="0"/>
              </a:spcAft>
            </a:pPr>
            <a:r>
              <a:rPr lang="en-US" altLang="en-US" sz="800" b="1" dirty="0">
                <a:solidFill>
                  <a:srgbClr val="FFFFFF"/>
                </a:solidFill>
                <a:cs typeface="Times New Roman" panose="02020603050405020304" pitchFamily="18" charset="0"/>
              </a:rPr>
              <a:t> </a:t>
            </a:r>
            <a:r>
              <a:rPr lang="en-US" altLang="en-US" sz="800" b="1" dirty="0" smtClean="0">
                <a:solidFill>
                  <a:srgbClr val="FFFFFF"/>
                </a:solidFill>
                <a:cs typeface="Times New Roman" panose="02020603050405020304" pitchFamily="18" charset="0"/>
              </a:rPr>
              <a:t>  </a:t>
            </a:r>
          </a:p>
          <a:p>
            <a:pPr eaLnBrk="0" fontAlgn="base" hangingPunct="0">
              <a:spcBef>
                <a:spcPct val="0"/>
              </a:spcBef>
              <a:spcAft>
                <a:spcPct val="0"/>
              </a:spcAft>
            </a:pPr>
            <a:r>
              <a:rPr lang="en-US" altLang="en-US" sz="900" b="1" dirty="0">
                <a:solidFill>
                  <a:srgbClr val="FFFFFF"/>
                </a:solidFill>
                <a:cs typeface="Times New Roman" panose="02020603050405020304" pitchFamily="18" charset="0"/>
              </a:rPr>
              <a:t> </a:t>
            </a:r>
            <a:r>
              <a:rPr lang="en-US" altLang="en-US" sz="900" b="1" dirty="0" smtClean="0">
                <a:solidFill>
                  <a:srgbClr val="FFFFFF"/>
                </a:solidFill>
                <a:cs typeface="Times New Roman" panose="02020603050405020304" pitchFamily="18" charset="0"/>
              </a:rPr>
              <a:t>          3a</a:t>
            </a:r>
            <a:endParaRPr lang="en-US" altLang="en-US" sz="900" dirty="0" smtClean="0">
              <a:solidFill>
                <a:prstClr val="black"/>
              </a:solidFill>
              <a:latin typeface="Arial" panose="020B0604020202020204" pitchFamily="34" charset="0"/>
            </a:endParaRPr>
          </a:p>
        </p:txBody>
      </p:sp>
      <p:sp>
        <p:nvSpPr>
          <p:cNvPr id="27" name="5-Point Star 29"/>
          <p:cNvSpPr>
            <a:spLocks/>
          </p:cNvSpPr>
          <p:nvPr/>
        </p:nvSpPr>
        <p:spPr bwMode="auto">
          <a:xfrm>
            <a:off x="4878647" y="4523367"/>
            <a:ext cx="860425" cy="760412"/>
          </a:xfrm>
          <a:custGeom>
            <a:avLst/>
            <a:gdLst>
              <a:gd name="T0" fmla="*/ 1 w 860425"/>
              <a:gd name="T1" fmla="*/ 290513 h 760576"/>
              <a:gd name="T2" fmla="*/ 328655 w 860425"/>
              <a:gd name="T3" fmla="*/ 290515 h 760576"/>
              <a:gd name="T4" fmla="*/ 430213 w 860425"/>
              <a:gd name="T5" fmla="*/ 0 h 760576"/>
              <a:gd name="T6" fmla="*/ 531770 w 860425"/>
              <a:gd name="T7" fmla="*/ 290515 h 760576"/>
              <a:gd name="T8" fmla="*/ 860424 w 860425"/>
              <a:gd name="T9" fmla="*/ 290513 h 760576"/>
              <a:gd name="T10" fmla="*/ 594536 w 860425"/>
              <a:gd name="T11" fmla="*/ 470060 h 760576"/>
              <a:gd name="T12" fmla="*/ 696098 w 860425"/>
              <a:gd name="T13" fmla="*/ 760574 h 760576"/>
              <a:gd name="T14" fmla="*/ 430213 w 860425"/>
              <a:gd name="T15" fmla="*/ 581024 h 760576"/>
              <a:gd name="T16" fmla="*/ 164327 w 860425"/>
              <a:gd name="T17" fmla="*/ 760574 h 760576"/>
              <a:gd name="T18" fmla="*/ 265889 w 860425"/>
              <a:gd name="T19" fmla="*/ 470060 h 760576"/>
              <a:gd name="T20" fmla="*/ 1 w 860425"/>
              <a:gd name="T21" fmla="*/ 290513 h 7605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0425"/>
              <a:gd name="T34" fmla="*/ 0 h 760576"/>
              <a:gd name="T35" fmla="*/ 860425 w 860425"/>
              <a:gd name="T36" fmla="*/ 760576 h 7605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0425" h="760576">
                <a:moveTo>
                  <a:pt x="1" y="290513"/>
                </a:moveTo>
                <a:lnTo>
                  <a:pt x="328655" y="290515"/>
                </a:lnTo>
                <a:lnTo>
                  <a:pt x="430213" y="0"/>
                </a:lnTo>
                <a:lnTo>
                  <a:pt x="531770" y="290515"/>
                </a:lnTo>
                <a:lnTo>
                  <a:pt x="860424" y="290513"/>
                </a:lnTo>
                <a:lnTo>
                  <a:pt x="594536" y="470060"/>
                </a:lnTo>
                <a:lnTo>
                  <a:pt x="696098" y="760574"/>
                </a:lnTo>
                <a:lnTo>
                  <a:pt x="430213" y="581024"/>
                </a:lnTo>
                <a:lnTo>
                  <a:pt x="164327" y="760574"/>
                </a:lnTo>
                <a:lnTo>
                  <a:pt x="265889" y="470060"/>
                </a:lnTo>
                <a:lnTo>
                  <a:pt x="1" y="290513"/>
                </a:lnTo>
                <a:close/>
              </a:path>
            </a:pathLst>
          </a:cu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900" b="1" dirty="0" smtClean="0">
                <a:solidFill>
                  <a:srgbClr val="FFFFFF"/>
                </a:solidFill>
                <a:ea typeface="Times New Roman" panose="02020603050405020304" pitchFamily="18" charset="0"/>
                <a:cs typeface="Times New Roman" panose="02020603050405020304" pitchFamily="18" charset="0"/>
              </a:rPr>
              <a:t>3b</a:t>
            </a:r>
          </a:p>
          <a:p>
            <a:pPr eaLnBrk="0" fontAlgn="base" hangingPunct="0">
              <a:spcBef>
                <a:spcPct val="0"/>
              </a:spcBef>
              <a:spcAft>
                <a:spcPct val="0"/>
              </a:spcAft>
            </a:pPr>
            <a:endParaRPr lang="en-US" altLang="en-US" sz="900" b="1" dirty="0">
              <a:solidFill>
                <a:srgbClr val="FFFFFF"/>
              </a:solidFill>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900" b="1" dirty="0" smtClean="0">
                <a:solidFill>
                  <a:srgbClr val="FFFFFF"/>
                </a:solidFill>
                <a:ea typeface="Times New Roman" panose="02020603050405020304" pitchFamily="18" charset="0"/>
                <a:cs typeface="Times New Roman" panose="02020603050405020304" pitchFamily="18" charset="0"/>
              </a:rPr>
              <a:t>           3b</a:t>
            </a:r>
            <a:endParaRPr lang="en-US" altLang="en-US" dirty="0" smtClean="0">
              <a:solidFill>
                <a:prstClr val="black"/>
              </a:solidFill>
              <a:latin typeface="Arial" panose="020B0604020202020204" pitchFamily="34" charset="0"/>
            </a:endParaRPr>
          </a:p>
        </p:txBody>
      </p:sp>
      <p:sp>
        <p:nvSpPr>
          <p:cNvPr id="28" name="5-Point Star 30"/>
          <p:cNvSpPr>
            <a:spLocks/>
          </p:cNvSpPr>
          <p:nvPr/>
        </p:nvSpPr>
        <p:spPr bwMode="auto">
          <a:xfrm>
            <a:off x="4748804" y="2601911"/>
            <a:ext cx="701675" cy="854075"/>
          </a:xfrm>
          <a:custGeom>
            <a:avLst/>
            <a:gdLst>
              <a:gd name="T0" fmla="*/ 1 w 700755"/>
              <a:gd name="T1" fmla="*/ 326419 h 854579"/>
              <a:gd name="T2" fmla="*/ 267666 w 700755"/>
              <a:gd name="T3" fmla="*/ 326422 h 854579"/>
              <a:gd name="T4" fmla="*/ 350378 w 700755"/>
              <a:gd name="T5" fmla="*/ 0 h 854579"/>
              <a:gd name="T6" fmla="*/ 433089 w 700755"/>
              <a:gd name="T7" fmla="*/ 326422 h 854579"/>
              <a:gd name="T8" fmla="*/ 700754 w 700755"/>
              <a:gd name="T9" fmla="*/ 326419 h 854579"/>
              <a:gd name="T10" fmla="*/ 484207 w 700755"/>
              <a:gd name="T11" fmla="*/ 528157 h 854579"/>
              <a:gd name="T12" fmla="*/ 566922 w 700755"/>
              <a:gd name="T13" fmla="*/ 854577 h 854579"/>
              <a:gd name="T14" fmla="*/ 350378 w 700755"/>
              <a:gd name="T15" fmla="*/ 652836 h 854579"/>
              <a:gd name="T16" fmla="*/ 133833 w 700755"/>
              <a:gd name="T17" fmla="*/ 854577 h 854579"/>
              <a:gd name="T18" fmla="*/ 216548 w 700755"/>
              <a:gd name="T19" fmla="*/ 528157 h 854579"/>
              <a:gd name="T20" fmla="*/ 1 w 700755"/>
              <a:gd name="T21" fmla="*/ 326419 h 854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0755"/>
              <a:gd name="T34" fmla="*/ 0 h 854579"/>
              <a:gd name="T35" fmla="*/ 700755 w 700755"/>
              <a:gd name="T36" fmla="*/ 854579 h 854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0755" h="854579">
                <a:moveTo>
                  <a:pt x="1" y="326419"/>
                </a:moveTo>
                <a:lnTo>
                  <a:pt x="267666" y="326422"/>
                </a:lnTo>
                <a:lnTo>
                  <a:pt x="350378" y="0"/>
                </a:lnTo>
                <a:lnTo>
                  <a:pt x="433089" y="326422"/>
                </a:lnTo>
                <a:lnTo>
                  <a:pt x="700754" y="326419"/>
                </a:lnTo>
                <a:lnTo>
                  <a:pt x="484207" y="528157"/>
                </a:lnTo>
                <a:lnTo>
                  <a:pt x="566922" y="854577"/>
                </a:lnTo>
                <a:lnTo>
                  <a:pt x="350378" y="652836"/>
                </a:lnTo>
                <a:lnTo>
                  <a:pt x="133833" y="854577"/>
                </a:lnTo>
                <a:lnTo>
                  <a:pt x="216548" y="528157"/>
                </a:lnTo>
                <a:lnTo>
                  <a:pt x="1" y="326419"/>
                </a:lnTo>
                <a:close/>
              </a:path>
            </a:pathLst>
          </a:cu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b="1" dirty="0" smtClean="0">
              <a:solidFill>
                <a:srgbClr val="FFFFFF"/>
              </a:solidFill>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b="1" dirty="0">
                <a:solidFill>
                  <a:srgbClr val="FFFFFF"/>
                </a:solidFill>
                <a:ea typeface="Times New Roman" panose="02020603050405020304" pitchFamily="18" charset="0"/>
                <a:cs typeface="Times New Roman" panose="02020603050405020304" pitchFamily="18" charset="0"/>
              </a:rPr>
              <a:t> </a:t>
            </a:r>
            <a:r>
              <a:rPr lang="en-US" altLang="en-US" b="1" dirty="0" smtClean="0">
                <a:solidFill>
                  <a:srgbClr val="FFFFFF"/>
                </a:solidFill>
                <a:ea typeface="Times New Roman" panose="02020603050405020304" pitchFamily="18" charset="0"/>
                <a:cs typeface="Times New Roman" panose="02020603050405020304" pitchFamily="18" charset="0"/>
              </a:rPr>
              <a:t>   4</a:t>
            </a:r>
            <a:endParaRPr lang="en-US" altLang="en-US" dirty="0" smtClean="0">
              <a:solidFill>
                <a:prstClr val="black"/>
              </a:solidFill>
              <a:latin typeface="Arial" panose="020B0604020202020204" pitchFamily="34" charset="0"/>
            </a:endParaRPr>
          </a:p>
        </p:txBody>
      </p:sp>
      <p:sp>
        <p:nvSpPr>
          <p:cNvPr id="29" name="5-Point Star 31"/>
          <p:cNvSpPr>
            <a:spLocks/>
          </p:cNvSpPr>
          <p:nvPr/>
        </p:nvSpPr>
        <p:spPr bwMode="auto">
          <a:xfrm>
            <a:off x="4935435" y="848519"/>
            <a:ext cx="685800" cy="803275"/>
          </a:xfrm>
          <a:custGeom>
            <a:avLst/>
            <a:gdLst>
              <a:gd name="T0" fmla="*/ 1 w 685800"/>
              <a:gd name="T1" fmla="*/ 306834 h 803304"/>
              <a:gd name="T2" fmla="*/ 261954 w 685800"/>
              <a:gd name="T3" fmla="*/ 306836 h 803304"/>
              <a:gd name="T4" fmla="*/ 342900 w 685800"/>
              <a:gd name="T5" fmla="*/ 0 h 803304"/>
              <a:gd name="T6" fmla="*/ 423846 w 685800"/>
              <a:gd name="T7" fmla="*/ 306836 h 803304"/>
              <a:gd name="T8" fmla="*/ 685799 w 685800"/>
              <a:gd name="T9" fmla="*/ 306834 h 803304"/>
              <a:gd name="T10" fmla="*/ 473874 w 685800"/>
              <a:gd name="T11" fmla="*/ 496467 h 803304"/>
              <a:gd name="T12" fmla="*/ 554823 w 685800"/>
              <a:gd name="T13" fmla="*/ 803302 h 803304"/>
              <a:gd name="T14" fmla="*/ 342900 w 685800"/>
              <a:gd name="T15" fmla="*/ 613665 h 803304"/>
              <a:gd name="T16" fmla="*/ 130977 w 685800"/>
              <a:gd name="T17" fmla="*/ 803302 h 803304"/>
              <a:gd name="T18" fmla="*/ 211926 w 685800"/>
              <a:gd name="T19" fmla="*/ 496467 h 803304"/>
              <a:gd name="T20" fmla="*/ 1 w 685800"/>
              <a:gd name="T21" fmla="*/ 306834 h 803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5800"/>
              <a:gd name="T34" fmla="*/ 0 h 803304"/>
              <a:gd name="T35" fmla="*/ 685800 w 685800"/>
              <a:gd name="T36" fmla="*/ 803304 h 803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5800" h="803304">
                <a:moveTo>
                  <a:pt x="1" y="306834"/>
                </a:moveTo>
                <a:lnTo>
                  <a:pt x="261954" y="306836"/>
                </a:lnTo>
                <a:lnTo>
                  <a:pt x="342900" y="0"/>
                </a:lnTo>
                <a:lnTo>
                  <a:pt x="423846" y="306836"/>
                </a:lnTo>
                <a:lnTo>
                  <a:pt x="685799" y="306834"/>
                </a:lnTo>
                <a:lnTo>
                  <a:pt x="473874" y="496467"/>
                </a:lnTo>
                <a:lnTo>
                  <a:pt x="554823" y="803302"/>
                </a:lnTo>
                <a:lnTo>
                  <a:pt x="342900" y="613665"/>
                </a:lnTo>
                <a:lnTo>
                  <a:pt x="130977" y="803302"/>
                </a:lnTo>
                <a:lnTo>
                  <a:pt x="211926" y="496467"/>
                </a:lnTo>
                <a:lnTo>
                  <a:pt x="1" y="306834"/>
                </a:lnTo>
                <a:close/>
              </a:path>
            </a:pathLst>
          </a:cu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b="1" dirty="0" smtClean="0">
              <a:solidFill>
                <a:srgbClr val="FFFFFF"/>
              </a:solidFill>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b="1" dirty="0">
                <a:solidFill>
                  <a:srgbClr val="FFFFFF"/>
                </a:solidFill>
                <a:ea typeface="Times New Roman" panose="02020603050405020304" pitchFamily="18" charset="0"/>
                <a:cs typeface="Times New Roman" panose="02020603050405020304" pitchFamily="18" charset="0"/>
              </a:rPr>
              <a:t> </a:t>
            </a:r>
            <a:r>
              <a:rPr lang="en-US" altLang="en-US" b="1" dirty="0" smtClean="0">
                <a:solidFill>
                  <a:srgbClr val="FFFFFF"/>
                </a:solidFill>
                <a:ea typeface="Times New Roman" panose="02020603050405020304" pitchFamily="18" charset="0"/>
                <a:cs typeface="Times New Roman" panose="02020603050405020304" pitchFamily="18" charset="0"/>
              </a:rPr>
              <a:t>  5</a:t>
            </a:r>
            <a:endParaRPr lang="en-US" altLang="en-US" dirty="0" smtClean="0">
              <a:solidFill>
                <a:prstClr val="black"/>
              </a:solidFill>
              <a:latin typeface="Arial" panose="020B0604020202020204" pitchFamily="34" charset="0"/>
            </a:endParaRPr>
          </a:p>
        </p:txBody>
      </p:sp>
      <p:sp>
        <p:nvSpPr>
          <p:cNvPr id="30" name="5-Point Star 32"/>
          <p:cNvSpPr>
            <a:spLocks/>
          </p:cNvSpPr>
          <p:nvPr/>
        </p:nvSpPr>
        <p:spPr bwMode="auto">
          <a:xfrm>
            <a:off x="7235460" y="1353983"/>
            <a:ext cx="657225" cy="820738"/>
          </a:xfrm>
          <a:custGeom>
            <a:avLst/>
            <a:gdLst>
              <a:gd name="T0" fmla="*/ 1 w 658026"/>
              <a:gd name="T1" fmla="*/ 313363 h 820397"/>
              <a:gd name="T2" fmla="*/ 251345 w 658026"/>
              <a:gd name="T3" fmla="*/ 313365 h 820397"/>
              <a:gd name="T4" fmla="*/ 329013 w 658026"/>
              <a:gd name="T5" fmla="*/ 0 h 820397"/>
              <a:gd name="T6" fmla="*/ 406681 w 658026"/>
              <a:gd name="T7" fmla="*/ 313365 h 820397"/>
              <a:gd name="T8" fmla="*/ 658025 w 658026"/>
              <a:gd name="T9" fmla="*/ 313363 h 820397"/>
              <a:gd name="T10" fmla="*/ 454683 w 658026"/>
              <a:gd name="T11" fmla="*/ 507031 h 820397"/>
              <a:gd name="T12" fmla="*/ 532354 w 658026"/>
              <a:gd name="T13" fmla="*/ 820395 h 820397"/>
              <a:gd name="T14" fmla="*/ 329013 w 658026"/>
              <a:gd name="T15" fmla="*/ 626723 h 820397"/>
              <a:gd name="T16" fmla="*/ 125672 w 658026"/>
              <a:gd name="T17" fmla="*/ 820395 h 820397"/>
              <a:gd name="T18" fmla="*/ 203343 w 658026"/>
              <a:gd name="T19" fmla="*/ 507031 h 820397"/>
              <a:gd name="T20" fmla="*/ 1 w 658026"/>
              <a:gd name="T21" fmla="*/ 313363 h 8203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8026"/>
              <a:gd name="T34" fmla="*/ 0 h 820397"/>
              <a:gd name="T35" fmla="*/ 658026 w 658026"/>
              <a:gd name="T36" fmla="*/ 820397 h 8203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8026" h="820397">
                <a:moveTo>
                  <a:pt x="1" y="313363"/>
                </a:moveTo>
                <a:lnTo>
                  <a:pt x="251345" y="313365"/>
                </a:lnTo>
                <a:lnTo>
                  <a:pt x="329013" y="0"/>
                </a:lnTo>
                <a:lnTo>
                  <a:pt x="406681" y="313365"/>
                </a:lnTo>
                <a:lnTo>
                  <a:pt x="658025" y="313363"/>
                </a:lnTo>
                <a:lnTo>
                  <a:pt x="454683" y="507031"/>
                </a:lnTo>
                <a:lnTo>
                  <a:pt x="532354" y="820395"/>
                </a:lnTo>
                <a:lnTo>
                  <a:pt x="329013" y="626723"/>
                </a:lnTo>
                <a:lnTo>
                  <a:pt x="125672" y="820395"/>
                </a:lnTo>
                <a:lnTo>
                  <a:pt x="203343" y="507031"/>
                </a:lnTo>
                <a:lnTo>
                  <a:pt x="1" y="313363"/>
                </a:lnTo>
                <a:close/>
              </a:path>
            </a:pathLst>
          </a:cu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dirty="0" smtClean="0">
              <a:solidFill>
                <a:prstClr val="black"/>
              </a:solidFill>
              <a:latin typeface="Arial" panose="020B0604020202020204" pitchFamily="34" charset="0"/>
            </a:endParaRPr>
          </a:p>
          <a:p>
            <a:pPr eaLnBrk="0" fontAlgn="base" hangingPunct="0">
              <a:spcBef>
                <a:spcPct val="0"/>
              </a:spcBef>
              <a:spcAft>
                <a:spcPct val="0"/>
              </a:spcAft>
            </a:pPr>
            <a:r>
              <a:rPr lang="en-US" altLang="en-US" dirty="0">
                <a:solidFill>
                  <a:prstClr val="white"/>
                </a:solidFill>
                <a:latin typeface="Arial" panose="020B0604020202020204" pitchFamily="34" charset="0"/>
              </a:rPr>
              <a:t> </a:t>
            </a:r>
            <a:r>
              <a:rPr lang="en-US" altLang="en-US" dirty="0" smtClean="0">
                <a:solidFill>
                  <a:prstClr val="white"/>
                </a:solidFill>
                <a:latin typeface="Arial" panose="020B0604020202020204" pitchFamily="34" charset="0"/>
              </a:rPr>
              <a:t>  6</a:t>
            </a:r>
          </a:p>
        </p:txBody>
      </p:sp>
      <p:sp>
        <p:nvSpPr>
          <p:cNvPr id="31"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42223703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ltLang="en-US" b="0" dirty="0" smtClean="0">
              <a:solidFill>
                <a:srgbClr val="000000"/>
              </a:solidFill>
            </a:endParaRPr>
          </a:p>
          <a:p>
            <a:r>
              <a:rPr lang="en-US" altLang="en-US" b="0" dirty="0" smtClean="0">
                <a:solidFill>
                  <a:srgbClr val="000000"/>
                </a:solidFill>
              </a:rPr>
              <a:t>Title </a:t>
            </a:r>
            <a:r>
              <a:rPr lang="en-US" altLang="en-US" b="0" dirty="0">
                <a:solidFill>
                  <a:srgbClr val="000000"/>
                </a:solidFill>
              </a:rPr>
              <a:t>VI, Part B – Application</a:t>
            </a:r>
          </a:p>
          <a:p>
            <a:r>
              <a:rPr lang="en-US" altLang="en-US" dirty="0" smtClean="0"/>
              <a:t> </a:t>
            </a:r>
          </a:p>
        </p:txBody>
      </p:sp>
      <p:sp>
        <p:nvSpPr>
          <p:cNvPr id="8196" name="Date Placeholder 2"/>
          <p:cNvSpPr>
            <a:spLocks noGrp="1"/>
          </p:cNvSpPr>
          <p:nvPr>
            <p:ph type="dt" sz="quarter" idx="14"/>
          </p:nvPr>
        </p:nvSpPr>
        <p:spPr bwMode="auto">
          <a:xfrm>
            <a:off x="76200" y="6264275"/>
            <a:ext cx="29718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191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40</a:t>
            </a:fld>
            <a:endParaRPr lang="en-US" altLang="en-US" b="0" dirty="0" smtClean="0">
              <a:solidFill>
                <a:srgbClr val="000000"/>
              </a:solidFill>
            </a:endParaRPr>
          </a:p>
        </p:txBody>
      </p:sp>
      <p:sp>
        <p:nvSpPr>
          <p:cNvPr id="2" name="Content Placeholder 1"/>
          <p:cNvSpPr>
            <a:spLocks noGrp="1"/>
          </p:cNvSpPr>
          <p:nvPr>
            <p:ph idx="1"/>
          </p:nvPr>
        </p:nvSpPr>
        <p:spPr/>
        <p:txBody>
          <a:bodyPr/>
          <a:lstStyle/>
          <a:p>
            <a:pPr marL="457200" lvl="1" indent="0">
              <a:buNone/>
            </a:pPr>
            <a:r>
              <a:rPr lang="en-US" dirty="0" smtClean="0">
                <a:solidFill>
                  <a:srgbClr val="000000"/>
                </a:solidFill>
              </a:rPr>
              <a:t>b.</a:t>
            </a:r>
            <a:r>
              <a:rPr lang="en-US" dirty="0" smtClean="0"/>
              <a:t>  </a:t>
            </a:r>
            <a:r>
              <a:rPr lang="en-US" dirty="0" smtClean="0">
                <a:solidFill>
                  <a:srgbClr val="000000"/>
                </a:solidFill>
              </a:rPr>
              <a:t>In </a:t>
            </a:r>
            <a:r>
              <a:rPr lang="en-US" dirty="0">
                <a:solidFill>
                  <a:srgbClr val="000000"/>
                </a:solidFill>
              </a:rPr>
              <a:t>completing the budget table, use the </a:t>
            </a:r>
            <a:r>
              <a:rPr lang="en-US" dirty="0" smtClean="0">
                <a:solidFill>
                  <a:srgbClr val="000000"/>
                </a:solidFill>
              </a:rPr>
              <a:t>	space  provided </a:t>
            </a:r>
            <a:r>
              <a:rPr lang="en-US" dirty="0">
                <a:solidFill>
                  <a:srgbClr val="000000"/>
                </a:solidFill>
              </a:rPr>
              <a:t>under the “General </a:t>
            </a:r>
            <a:r>
              <a:rPr lang="en-US" dirty="0" smtClean="0">
                <a:solidFill>
                  <a:srgbClr val="000000"/>
                </a:solidFill>
              </a:rPr>
              <a:t>	Descriptions” column </a:t>
            </a:r>
            <a:r>
              <a:rPr lang="en-US" dirty="0">
                <a:solidFill>
                  <a:srgbClr val="000000"/>
                </a:solidFill>
              </a:rPr>
              <a:t>to detail the description </a:t>
            </a:r>
            <a:r>
              <a:rPr lang="en-US" dirty="0" smtClean="0">
                <a:solidFill>
                  <a:srgbClr val="000000"/>
                </a:solidFill>
              </a:rPr>
              <a:t>	of </a:t>
            </a:r>
            <a:r>
              <a:rPr lang="en-US" dirty="0">
                <a:solidFill>
                  <a:srgbClr val="000000"/>
                </a:solidFill>
              </a:rPr>
              <a:t>all </a:t>
            </a:r>
            <a:r>
              <a:rPr lang="en-US" dirty="0" smtClean="0">
                <a:solidFill>
                  <a:srgbClr val="000000"/>
                </a:solidFill>
              </a:rPr>
              <a:t>expenditures</a:t>
            </a:r>
            <a:r>
              <a:rPr lang="en-US" dirty="0">
                <a:solidFill>
                  <a:srgbClr val="000000"/>
                </a:solidFill>
              </a:rPr>
              <a:t>. Include information that </a:t>
            </a:r>
            <a:r>
              <a:rPr lang="en-US" dirty="0" smtClean="0">
                <a:solidFill>
                  <a:srgbClr val="000000"/>
                </a:solidFill>
              </a:rPr>
              <a:t>	will sufficiently </a:t>
            </a:r>
            <a:r>
              <a:rPr lang="en-US" dirty="0">
                <a:solidFill>
                  <a:srgbClr val="000000"/>
                </a:solidFill>
              </a:rPr>
              <a:t>document the necessity </a:t>
            </a:r>
            <a:r>
              <a:rPr lang="en-US" dirty="0" smtClean="0">
                <a:solidFill>
                  <a:srgbClr val="000000"/>
                </a:solidFill>
              </a:rPr>
              <a:t>and 	reasonableness </a:t>
            </a:r>
            <a:r>
              <a:rPr lang="en-US" dirty="0">
                <a:solidFill>
                  <a:srgbClr val="000000"/>
                </a:solidFill>
              </a:rPr>
              <a:t>of all expenditures.  Also, </a:t>
            </a:r>
            <a:r>
              <a:rPr lang="en-US" dirty="0" smtClean="0">
                <a:solidFill>
                  <a:srgbClr val="000000"/>
                </a:solidFill>
              </a:rPr>
              <a:t>	detail </a:t>
            </a:r>
            <a:r>
              <a:rPr lang="en-US" dirty="0">
                <a:solidFill>
                  <a:srgbClr val="000000"/>
                </a:solidFill>
              </a:rPr>
              <a:t>the computations used to arrive at </a:t>
            </a:r>
            <a:r>
              <a:rPr lang="en-US" dirty="0" smtClean="0">
                <a:solidFill>
                  <a:srgbClr val="000000"/>
                </a:solidFill>
              </a:rPr>
              <a:t>the 	total </a:t>
            </a:r>
            <a:r>
              <a:rPr lang="en-US" dirty="0">
                <a:solidFill>
                  <a:srgbClr val="000000"/>
                </a:solidFill>
              </a:rPr>
              <a:t>amount indicated for each line item; and </a:t>
            </a:r>
          </a:p>
          <a:p>
            <a:endParaRPr lang="en-US" dirty="0">
              <a:solidFill>
                <a:srgbClr val="000000"/>
              </a:solidFill>
            </a:endParaRPr>
          </a:p>
        </p:txBody>
      </p:sp>
    </p:spTree>
    <p:extLst>
      <p:ext uri="{BB962C8B-B14F-4D97-AF65-F5344CB8AC3E}">
        <p14:creationId xmlns:p14="http://schemas.microsoft.com/office/powerpoint/2010/main" val="1923899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b="0" dirty="0">
                <a:solidFill>
                  <a:srgbClr val="000000"/>
                </a:solidFill>
              </a:rPr>
              <a:t>Title VI, Part B – Application</a:t>
            </a:r>
          </a:p>
        </p:txBody>
      </p:sp>
      <p:sp>
        <p:nvSpPr>
          <p:cNvPr id="8196" name="Date Placeholder 2"/>
          <p:cNvSpPr>
            <a:spLocks noGrp="1"/>
          </p:cNvSpPr>
          <p:nvPr>
            <p:ph type="dt" sz="quarter" idx="14"/>
          </p:nvPr>
        </p:nvSpPr>
        <p:spPr bwMode="auto">
          <a:xfrm>
            <a:off x="76200" y="6264275"/>
            <a:ext cx="28956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191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41</a:t>
            </a:fld>
            <a:endParaRPr lang="en-US" altLang="en-US" b="0" dirty="0" smtClean="0">
              <a:solidFill>
                <a:srgbClr val="000000"/>
              </a:solidFill>
            </a:endParaRPr>
          </a:p>
        </p:txBody>
      </p:sp>
      <p:sp>
        <p:nvSpPr>
          <p:cNvPr id="2" name="Content Placeholder 1"/>
          <p:cNvSpPr>
            <a:spLocks noGrp="1"/>
          </p:cNvSpPr>
          <p:nvPr>
            <p:ph idx="1"/>
          </p:nvPr>
        </p:nvSpPr>
        <p:spPr/>
        <p:txBody>
          <a:bodyPr/>
          <a:lstStyle/>
          <a:p>
            <a:pPr marL="457200" lvl="1" indent="0">
              <a:spcBef>
                <a:spcPts val="0"/>
              </a:spcBef>
              <a:spcAft>
                <a:spcPts val="0"/>
              </a:spcAft>
              <a:buNone/>
            </a:pPr>
            <a:r>
              <a:rPr lang="en-US" dirty="0" smtClean="0">
                <a:solidFill>
                  <a:srgbClr val="000000"/>
                </a:solidFill>
              </a:rPr>
              <a:t>c. </a:t>
            </a:r>
            <a:r>
              <a:rPr lang="en-US" dirty="0" smtClean="0"/>
              <a:t>	</a:t>
            </a:r>
            <a:r>
              <a:rPr lang="en-US" dirty="0" smtClean="0">
                <a:solidFill>
                  <a:srgbClr val="000000"/>
                </a:solidFill>
                <a:ea typeface="Times New Roman" panose="02020603050405020304" pitchFamily="18" charset="0"/>
                <a:cs typeface="Times New Roman" panose="02020603050405020304" pitchFamily="18" charset="0"/>
              </a:rPr>
              <a:t>Title </a:t>
            </a:r>
            <a:r>
              <a:rPr lang="en-US" dirty="0">
                <a:solidFill>
                  <a:srgbClr val="000000"/>
                </a:solidFill>
                <a:ea typeface="Times New Roman" panose="02020603050405020304" pitchFamily="18" charset="0"/>
                <a:cs typeface="Times New Roman" panose="02020603050405020304" pitchFamily="18" charset="0"/>
              </a:rPr>
              <a:t>VI (Rural and Low Income Schools) </a:t>
            </a:r>
            <a:r>
              <a:rPr lang="en-US" dirty="0" smtClean="0">
                <a:solidFill>
                  <a:srgbClr val="000000"/>
                </a:solidFill>
                <a:ea typeface="Times New Roman" panose="02020603050405020304" pitchFamily="18" charset="0"/>
                <a:cs typeface="Times New Roman" panose="02020603050405020304" pitchFamily="18" charset="0"/>
              </a:rPr>
              <a:t>      	funds </a:t>
            </a:r>
            <a:r>
              <a:rPr lang="en-US" dirty="0">
                <a:solidFill>
                  <a:srgbClr val="000000"/>
                </a:solidFill>
                <a:ea typeface="Times New Roman" panose="02020603050405020304" pitchFamily="18" charset="0"/>
                <a:cs typeface="Times New Roman" panose="02020603050405020304" pitchFamily="18" charset="0"/>
              </a:rPr>
              <a:t>must supplement, and not supplant, </a:t>
            </a:r>
            <a:r>
              <a:rPr lang="en-US" dirty="0" smtClean="0">
                <a:solidFill>
                  <a:srgbClr val="000000"/>
                </a:solidFill>
                <a:ea typeface="Times New Roman" panose="02020603050405020304" pitchFamily="18" charset="0"/>
                <a:cs typeface="Times New Roman" panose="02020603050405020304" pitchFamily="18" charset="0"/>
              </a:rPr>
              <a:t>	Federal</a:t>
            </a:r>
            <a:r>
              <a:rPr lang="en-US" dirty="0">
                <a:solidFill>
                  <a:srgbClr val="000000"/>
                </a:solidFill>
                <a:ea typeface="Times New Roman" panose="02020603050405020304" pitchFamily="18" charset="0"/>
                <a:cs typeface="Times New Roman" panose="02020603050405020304" pitchFamily="18" charset="0"/>
              </a:rPr>
              <a:t>, State, and local funds that LEAs, </a:t>
            </a:r>
            <a:r>
              <a:rPr lang="en-US" dirty="0" smtClean="0">
                <a:solidFill>
                  <a:srgbClr val="000000"/>
                </a:solidFill>
                <a:ea typeface="Times New Roman" panose="02020603050405020304" pitchFamily="18" charset="0"/>
                <a:cs typeface="Times New Roman" panose="02020603050405020304" pitchFamily="18" charset="0"/>
              </a:rPr>
              <a:t>	schools</a:t>
            </a:r>
            <a:r>
              <a:rPr lang="en-US" dirty="0">
                <a:solidFill>
                  <a:srgbClr val="000000"/>
                </a:solidFill>
                <a:ea typeface="Times New Roman" panose="02020603050405020304" pitchFamily="18" charset="0"/>
                <a:cs typeface="Times New Roman" panose="02020603050405020304" pitchFamily="18" charset="0"/>
              </a:rPr>
              <a:t>, and organizations would otherwise </a:t>
            </a:r>
            <a:r>
              <a:rPr lang="en-US" dirty="0" smtClean="0">
                <a:solidFill>
                  <a:srgbClr val="000000"/>
                </a:solidFill>
                <a:ea typeface="Times New Roman" panose="02020603050405020304" pitchFamily="18" charset="0"/>
                <a:cs typeface="Times New Roman" panose="02020603050405020304" pitchFamily="18" charset="0"/>
              </a:rPr>
              <a:t>	receive</a:t>
            </a:r>
            <a:r>
              <a:rPr lang="en-US" dirty="0">
                <a:solidFill>
                  <a:srgbClr val="000000"/>
                </a:solidFill>
                <a:ea typeface="Times New Roman" panose="02020603050405020304" pitchFamily="18" charset="0"/>
                <a:cs typeface="Times New Roman" panose="02020603050405020304" pitchFamily="18" charset="0"/>
              </a:rPr>
              <a:t>.</a:t>
            </a:r>
          </a:p>
          <a:p>
            <a:pPr marL="0" lvl="0" indent="0">
              <a:buNone/>
            </a:pPr>
            <a:endParaRPr lang="en-US" sz="800" dirty="0" smtClean="0">
              <a:solidFill>
                <a:srgbClr val="000000"/>
              </a:solidFill>
            </a:endParaRPr>
          </a:p>
          <a:p>
            <a:pPr marL="0" lvl="0" indent="0">
              <a:spcBef>
                <a:spcPts val="0"/>
              </a:spcBef>
              <a:buNone/>
            </a:pPr>
            <a:r>
              <a:rPr lang="en-US" dirty="0" smtClean="0">
                <a:solidFill>
                  <a:srgbClr val="000000"/>
                </a:solidFill>
              </a:rPr>
              <a:t>6.  A </a:t>
            </a:r>
            <a:r>
              <a:rPr lang="en-US" dirty="0">
                <a:solidFill>
                  <a:srgbClr val="000000"/>
                </a:solidFill>
              </a:rPr>
              <a:t>complete District Budget Summary </a:t>
            </a:r>
            <a:endParaRPr lang="en-US" dirty="0" smtClean="0">
              <a:solidFill>
                <a:srgbClr val="000000"/>
              </a:solidFill>
            </a:endParaRPr>
          </a:p>
          <a:p>
            <a:pPr marL="0" lvl="0" indent="0">
              <a:spcBef>
                <a:spcPts val="0"/>
              </a:spcBef>
              <a:buNone/>
            </a:pPr>
            <a:r>
              <a:rPr lang="en-US" dirty="0">
                <a:solidFill>
                  <a:srgbClr val="000000"/>
                </a:solidFill>
              </a:rPr>
              <a:t> </a:t>
            </a:r>
            <a:r>
              <a:rPr lang="en-US" dirty="0" smtClean="0">
                <a:solidFill>
                  <a:srgbClr val="000000"/>
                </a:solidFill>
              </a:rPr>
              <a:t>    Page </a:t>
            </a:r>
            <a:r>
              <a:rPr lang="en-US" dirty="0">
                <a:solidFill>
                  <a:srgbClr val="000000"/>
                </a:solidFill>
              </a:rPr>
              <a:t>and School Budget Summary </a:t>
            </a:r>
            <a:r>
              <a:rPr lang="en-US" dirty="0" smtClean="0">
                <a:solidFill>
                  <a:srgbClr val="000000"/>
                </a:solidFill>
              </a:rPr>
              <a:t>  </a:t>
            </a:r>
          </a:p>
          <a:p>
            <a:pPr marL="0" lvl="0" indent="0">
              <a:spcBef>
                <a:spcPts val="0"/>
              </a:spcBef>
              <a:buNone/>
            </a:pPr>
            <a:r>
              <a:rPr lang="en-US" dirty="0">
                <a:solidFill>
                  <a:srgbClr val="000000"/>
                </a:solidFill>
              </a:rPr>
              <a:t> </a:t>
            </a:r>
            <a:r>
              <a:rPr lang="en-US" dirty="0" smtClean="0">
                <a:solidFill>
                  <a:srgbClr val="000000"/>
                </a:solidFill>
              </a:rPr>
              <a:t>    Page(s</a:t>
            </a:r>
            <a:r>
              <a:rPr lang="en-US" dirty="0">
                <a:solidFill>
                  <a:srgbClr val="000000"/>
                </a:solidFill>
              </a:rPr>
              <a:t>).</a:t>
            </a:r>
          </a:p>
          <a:p>
            <a:endParaRPr lang="en-US" dirty="0"/>
          </a:p>
        </p:txBody>
      </p:sp>
    </p:spTree>
    <p:extLst>
      <p:ext uri="{BB962C8B-B14F-4D97-AF65-F5344CB8AC3E}">
        <p14:creationId xmlns:p14="http://schemas.microsoft.com/office/powerpoint/2010/main" val="2944614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b="0" dirty="0" smtClean="0">
                <a:solidFill>
                  <a:srgbClr val="000000"/>
                </a:solidFill>
              </a:rPr>
              <a:t>Title VI, Part B – Project Narrative </a:t>
            </a:r>
          </a:p>
        </p:txBody>
      </p:sp>
      <p:sp>
        <p:nvSpPr>
          <p:cNvPr id="8196" name="Date Placeholder 2"/>
          <p:cNvSpPr>
            <a:spLocks noGrp="1"/>
          </p:cNvSpPr>
          <p:nvPr>
            <p:ph type="dt" sz="quarter" idx="14"/>
          </p:nvPr>
        </p:nvSpPr>
        <p:spPr bwMode="auto">
          <a:xfrm>
            <a:off x="76200" y="6264275"/>
            <a:ext cx="28956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191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42</a:t>
            </a:fld>
            <a:endParaRPr lang="en-US" altLang="en-US" b="0" dirty="0" smtClean="0">
              <a:solidFill>
                <a:srgbClr val="000000"/>
              </a:solidFill>
            </a:endParaRPr>
          </a:p>
        </p:txBody>
      </p:sp>
      <p:sp>
        <p:nvSpPr>
          <p:cNvPr id="2" name="Content Placeholder 1"/>
          <p:cNvSpPr>
            <a:spLocks noGrp="1"/>
          </p:cNvSpPr>
          <p:nvPr>
            <p:ph idx="1"/>
          </p:nvPr>
        </p:nvSpPr>
        <p:spPr/>
        <p:txBody>
          <a:bodyPr/>
          <a:lstStyle/>
          <a:p>
            <a:r>
              <a:rPr lang="en-US" dirty="0" smtClean="0">
                <a:solidFill>
                  <a:srgbClr val="000000"/>
                </a:solidFill>
              </a:rPr>
              <a:t>The </a:t>
            </a:r>
            <a:r>
              <a:rPr lang="en-US" dirty="0">
                <a:solidFill>
                  <a:srgbClr val="000000"/>
                </a:solidFill>
              </a:rPr>
              <a:t>entire narrative should be limited to no more than three pages, front only, and no fonts smaller than 11 in size</a:t>
            </a:r>
            <a:r>
              <a:rPr lang="en-US" dirty="0" smtClean="0">
                <a:solidFill>
                  <a:srgbClr val="000000"/>
                </a:solidFill>
              </a:rPr>
              <a:t>.</a:t>
            </a:r>
          </a:p>
          <a:p>
            <a:endParaRPr lang="en-US" sz="800" dirty="0">
              <a:solidFill>
                <a:srgbClr val="000000"/>
              </a:solidFill>
            </a:endParaRPr>
          </a:p>
          <a:p>
            <a:pPr lvl="1">
              <a:spcBef>
                <a:spcPts val="0"/>
              </a:spcBef>
              <a:spcAft>
                <a:spcPts val="0"/>
              </a:spcAft>
              <a:buFont typeface="+mj-lt"/>
              <a:buAutoNum type="arabicPeriod"/>
            </a:pPr>
            <a:r>
              <a:rPr lang="en-US" sz="2400" dirty="0">
                <a:solidFill>
                  <a:srgbClr val="000000"/>
                </a:solidFill>
                <a:ea typeface="Times New Roman" panose="02020603050405020304" pitchFamily="18" charset="0"/>
              </a:rPr>
              <a:t>Describe in detail the need for the project, the goals and objectives relating to:</a:t>
            </a:r>
            <a:endParaRPr lang="en-US" sz="2400" dirty="0">
              <a:solidFill>
                <a:srgbClr val="000000"/>
              </a:solidFill>
              <a:latin typeface="Times New Roman" panose="02020603050405020304" pitchFamily="18" charset="0"/>
              <a:ea typeface="Times New Roman" panose="02020603050405020304" pitchFamily="18" charset="0"/>
            </a:endParaRPr>
          </a:p>
          <a:p>
            <a:pPr marL="1314450" lvl="2" indent="-457200">
              <a:spcBef>
                <a:spcPts val="0"/>
              </a:spcBef>
              <a:spcAft>
                <a:spcPts val="0"/>
              </a:spcAft>
              <a:buFont typeface="+mj-lt"/>
              <a:buAutoNum type="alphaLcPeriod"/>
              <a:tabLst>
                <a:tab pos="457200" algn="l"/>
              </a:tabLst>
            </a:pPr>
            <a:r>
              <a:rPr lang="en-US" sz="2000" dirty="0">
                <a:solidFill>
                  <a:srgbClr val="000000"/>
                </a:solidFill>
                <a:ea typeface="Times New Roman" panose="02020603050405020304" pitchFamily="18" charset="0"/>
              </a:rPr>
              <a:t>Increased student academic achievement;</a:t>
            </a:r>
            <a:endParaRPr lang="en-US" sz="2000" dirty="0">
              <a:solidFill>
                <a:srgbClr val="000000"/>
              </a:solidFill>
              <a:latin typeface="Times New Roman" panose="02020603050405020304" pitchFamily="18" charset="0"/>
              <a:ea typeface="Times New Roman" panose="02020603050405020304" pitchFamily="18" charset="0"/>
            </a:endParaRPr>
          </a:p>
          <a:p>
            <a:pPr marL="1314450" lvl="2" indent="-457200">
              <a:spcBef>
                <a:spcPts val="0"/>
              </a:spcBef>
              <a:spcAft>
                <a:spcPts val="0"/>
              </a:spcAft>
              <a:buFont typeface="+mj-lt"/>
              <a:buAutoNum type="alphaLcPeriod"/>
              <a:tabLst>
                <a:tab pos="457200" algn="l"/>
              </a:tabLst>
            </a:pPr>
            <a:r>
              <a:rPr lang="en-US" sz="2000" dirty="0">
                <a:solidFill>
                  <a:srgbClr val="000000"/>
                </a:solidFill>
                <a:ea typeface="Times New Roman" panose="02020603050405020304" pitchFamily="18" charset="0"/>
              </a:rPr>
              <a:t>Decreased student dropout rates; or</a:t>
            </a:r>
            <a:endParaRPr lang="en-US" sz="2000" dirty="0">
              <a:solidFill>
                <a:srgbClr val="000000"/>
              </a:solidFill>
              <a:latin typeface="Times New Roman" panose="02020603050405020304" pitchFamily="18" charset="0"/>
              <a:ea typeface="Times New Roman" panose="02020603050405020304" pitchFamily="18" charset="0"/>
            </a:endParaRPr>
          </a:p>
          <a:p>
            <a:pPr marL="1314450" lvl="2" indent="-457200">
              <a:spcBef>
                <a:spcPts val="0"/>
              </a:spcBef>
              <a:spcAft>
                <a:spcPts val="0"/>
              </a:spcAft>
              <a:buFont typeface="+mj-lt"/>
              <a:buAutoNum type="alphaLcPeriod"/>
              <a:tabLst>
                <a:tab pos="457200" algn="l"/>
              </a:tabLst>
            </a:pPr>
            <a:r>
              <a:rPr lang="en-US" sz="2000" dirty="0">
                <a:solidFill>
                  <a:srgbClr val="000000"/>
                </a:solidFill>
                <a:ea typeface="Times New Roman" panose="02020603050405020304" pitchFamily="18" charset="0"/>
              </a:rPr>
              <a:t>Other factors as the Local Educational Agency (LEA</a:t>
            </a:r>
            <a:r>
              <a:rPr lang="en-US" sz="2000" dirty="0" smtClean="0">
                <a:solidFill>
                  <a:srgbClr val="000000"/>
                </a:solidFill>
                <a:ea typeface="Times New Roman" panose="02020603050405020304" pitchFamily="18" charset="0"/>
              </a:rPr>
              <a:t>) </a:t>
            </a:r>
            <a:r>
              <a:rPr lang="en-US" sz="2000" dirty="0">
                <a:solidFill>
                  <a:srgbClr val="000000"/>
                </a:solidFill>
                <a:ea typeface="Times New Roman" panose="02020603050405020304" pitchFamily="18" charset="0"/>
              </a:rPr>
              <a:t>may choose to measure.</a:t>
            </a:r>
            <a:endParaRPr lang="en-US" sz="2000" dirty="0">
              <a:solidFill>
                <a:srgbClr val="000000"/>
              </a:solidFill>
              <a:latin typeface="Times New Roman" panose="02020603050405020304" pitchFamily="18" charset="0"/>
              <a:ea typeface="Times New Roman" panose="02020603050405020304" pitchFamily="18" charset="0"/>
            </a:endParaRPr>
          </a:p>
          <a:p>
            <a:pPr marL="457200" lvl="1" indent="0">
              <a:buNone/>
            </a:pPr>
            <a:endParaRPr lang="en-US" dirty="0">
              <a:solidFill>
                <a:srgbClr val="000000"/>
              </a:solidFill>
            </a:endParaRPr>
          </a:p>
        </p:txBody>
      </p:sp>
    </p:spTree>
    <p:extLst>
      <p:ext uri="{BB962C8B-B14F-4D97-AF65-F5344CB8AC3E}">
        <p14:creationId xmlns:p14="http://schemas.microsoft.com/office/powerpoint/2010/main" val="3131058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b="0" dirty="0">
                <a:solidFill>
                  <a:srgbClr val="000000"/>
                </a:solidFill>
              </a:rPr>
              <a:t>Title VI, Part B </a:t>
            </a:r>
            <a:r>
              <a:rPr lang="en-US" altLang="en-US" sz="2800" b="0" dirty="0" smtClean="0">
                <a:solidFill>
                  <a:srgbClr val="000000"/>
                </a:solidFill>
              </a:rPr>
              <a:t>– Project </a:t>
            </a:r>
            <a:r>
              <a:rPr lang="en-US" altLang="en-US" sz="2800" b="0" dirty="0">
                <a:solidFill>
                  <a:srgbClr val="000000"/>
                </a:solidFill>
              </a:rPr>
              <a:t>Narrative </a:t>
            </a:r>
          </a:p>
        </p:txBody>
      </p:sp>
      <p:sp>
        <p:nvSpPr>
          <p:cNvPr id="8196" name="Date Placeholder 2"/>
          <p:cNvSpPr>
            <a:spLocks noGrp="1"/>
          </p:cNvSpPr>
          <p:nvPr>
            <p:ph type="dt" sz="quarter" idx="14"/>
          </p:nvPr>
        </p:nvSpPr>
        <p:spPr bwMode="auto">
          <a:xfrm>
            <a:off x="76200" y="6264275"/>
            <a:ext cx="3200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32004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43</a:t>
            </a:fld>
            <a:endParaRPr lang="en-US" altLang="en-US" b="0" dirty="0" smtClean="0">
              <a:solidFill>
                <a:srgbClr val="000000"/>
              </a:solidFill>
            </a:endParaRPr>
          </a:p>
        </p:txBody>
      </p:sp>
      <p:sp>
        <p:nvSpPr>
          <p:cNvPr id="2" name="Content Placeholder 1"/>
          <p:cNvSpPr>
            <a:spLocks noGrp="1"/>
          </p:cNvSpPr>
          <p:nvPr>
            <p:ph idx="1"/>
          </p:nvPr>
        </p:nvSpPr>
        <p:spPr/>
        <p:txBody>
          <a:bodyPr/>
          <a:lstStyle/>
          <a:p>
            <a:pPr marL="400050" lvl="1" indent="0">
              <a:spcBef>
                <a:spcPts val="0"/>
              </a:spcBef>
              <a:spcAft>
                <a:spcPts val="0"/>
              </a:spcAft>
              <a:buNone/>
              <a:tabLst>
                <a:tab pos="2743200" algn="ctr"/>
                <a:tab pos="5486400" algn="r"/>
                <a:tab pos="457200" algn="l"/>
              </a:tabLst>
            </a:pPr>
            <a:r>
              <a:rPr lang="en-US" sz="2400" dirty="0" smtClean="0">
                <a:solidFill>
                  <a:srgbClr val="000000"/>
                </a:solidFill>
                <a:ea typeface="Times New Roman" panose="02020603050405020304" pitchFamily="18" charset="0"/>
              </a:rPr>
              <a:t>2. The </a:t>
            </a:r>
            <a:r>
              <a:rPr lang="en-US" sz="2400" dirty="0">
                <a:solidFill>
                  <a:srgbClr val="000000"/>
                </a:solidFill>
                <a:ea typeface="Times New Roman" panose="02020603050405020304" pitchFamily="18" charset="0"/>
              </a:rPr>
              <a:t>following components must be included in </a:t>
            </a:r>
            <a:r>
              <a:rPr lang="en-US" sz="2400" dirty="0" smtClean="0">
                <a:solidFill>
                  <a:srgbClr val="000000"/>
                </a:solidFill>
                <a:ea typeface="Times New Roman" panose="02020603050405020304" pitchFamily="18" charset="0"/>
              </a:rPr>
              <a:t>    </a:t>
            </a:r>
          </a:p>
          <a:p>
            <a:pPr marL="400050" lvl="1" indent="0">
              <a:spcBef>
                <a:spcPts val="0"/>
              </a:spcBef>
              <a:spcAft>
                <a:spcPts val="0"/>
              </a:spcAft>
              <a:buNone/>
              <a:tabLst>
                <a:tab pos="2743200" algn="ctr"/>
                <a:tab pos="5486400" algn="r"/>
                <a:tab pos="457200" algn="l"/>
              </a:tabLst>
            </a:pPr>
            <a:r>
              <a:rPr lang="en-US" sz="2400" dirty="0">
                <a:solidFill>
                  <a:srgbClr val="000000"/>
                </a:solidFill>
                <a:ea typeface="Times New Roman" panose="02020603050405020304" pitchFamily="18" charset="0"/>
              </a:rPr>
              <a:t> </a:t>
            </a:r>
            <a:r>
              <a:rPr lang="en-US" sz="2400" dirty="0" smtClean="0">
                <a:solidFill>
                  <a:srgbClr val="000000"/>
                </a:solidFill>
                <a:ea typeface="Times New Roman" panose="02020603050405020304" pitchFamily="18" charset="0"/>
              </a:rPr>
              <a:t>    the </a:t>
            </a:r>
            <a:r>
              <a:rPr lang="en-US" sz="2400" dirty="0">
                <a:solidFill>
                  <a:srgbClr val="000000"/>
                </a:solidFill>
                <a:ea typeface="Times New Roman" panose="02020603050405020304" pitchFamily="18" charset="0"/>
              </a:rPr>
              <a:t>narrative:</a:t>
            </a:r>
            <a:endParaRPr lang="en-US" sz="2400" dirty="0">
              <a:solidFill>
                <a:srgbClr val="000000"/>
              </a:solidFill>
              <a:latin typeface="Times New Roman" panose="02020603050405020304" pitchFamily="18" charset="0"/>
              <a:ea typeface="Times New Roman" panose="02020603050405020304" pitchFamily="18" charset="0"/>
            </a:endParaRPr>
          </a:p>
          <a:p>
            <a:pPr marL="1314450" lvl="2" indent="-457200">
              <a:spcBef>
                <a:spcPts val="0"/>
              </a:spcBef>
              <a:spcAft>
                <a:spcPts val="0"/>
              </a:spcAft>
              <a:buFont typeface="+mj-lt"/>
              <a:buAutoNum type="alphaLcPeriod"/>
            </a:pPr>
            <a:r>
              <a:rPr lang="en-US" sz="2000" dirty="0">
                <a:solidFill>
                  <a:srgbClr val="000000"/>
                </a:solidFill>
                <a:ea typeface="Times New Roman" panose="02020603050405020304" pitchFamily="18" charset="0"/>
              </a:rPr>
              <a:t>A summary of your comprehensive needs </a:t>
            </a:r>
            <a:r>
              <a:rPr lang="en-US" sz="2000" dirty="0" smtClean="0">
                <a:solidFill>
                  <a:srgbClr val="000000"/>
                </a:solidFill>
                <a:ea typeface="Times New Roman" panose="02020603050405020304" pitchFamily="18" charset="0"/>
              </a:rPr>
              <a:t>assessment;</a:t>
            </a:r>
            <a:endParaRPr lang="en-US" sz="2000" dirty="0">
              <a:solidFill>
                <a:srgbClr val="000000"/>
              </a:solidFill>
              <a:latin typeface="Times New Roman" panose="02020603050405020304" pitchFamily="18" charset="0"/>
              <a:ea typeface="Times New Roman" panose="02020603050405020304" pitchFamily="18" charset="0"/>
            </a:endParaRPr>
          </a:p>
          <a:p>
            <a:pPr marL="1314450" lvl="2" indent="-457200">
              <a:spcBef>
                <a:spcPts val="0"/>
              </a:spcBef>
              <a:spcAft>
                <a:spcPts val="0"/>
              </a:spcAft>
              <a:buFont typeface="+mj-lt"/>
              <a:buAutoNum type="alphaLcPeriod"/>
            </a:pPr>
            <a:r>
              <a:rPr lang="en-US" sz="2000" dirty="0">
                <a:solidFill>
                  <a:srgbClr val="000000"/>
                </a:solidFill>
                <a:ea typeface="Times New Roman" panose="02020603050405020304" pitchFamily="18" charset="0"/>
              </a:rPr>
              <a:t>A summary of the LEA’s academic achievement on state </a:t>
            </a:r>
            <a:r>
              <a:rPr lang="en-US" sz="2000" dirty="0" smtClean="0">
                <a:solidFill>
                  <a:srgbClr val="000000"/>
                </a:solidFill>
                <a:ea typeface="Times New Roman" panose="02020603050405020304" pitchFamily="18" charset="0"/>
              </a:rPr>
              <a:t>assessments.</a:t>
            </a:r>
          </a:p>
          <a:p>
            <a:pPr marL="400050" lvl="1" indent="0">
              <a:spcBef>
                <a:spcPts val="0"/>
              </a:spcBef>
              <a:spcAft>
                <a:spcPts val="0"/>
              </a:spcAft>
              <a:buNone/>
            </a:pPr>
            <a:r>
              <a:rPr lang="en-US" sz="2400" dirty="0" smtClean="0">
                <a:solidFill>
                  <a:srgbClr val="000000"/>
                </a:solidFill>
                <a:ea typeface="Times New Roman" panose="02020603050405020304" pitchFamily="18" charset="0"/>
              </a:rPr>
              <a:t>3. List </a:t>
            </a:r>
            <a:r>
              <a:rPr lang="en-US" sz="2400" dirty="0">
                <a:solidFill>
                  <a:srgbClr val="000000"/>
                </a:solidFill>
                <a:ea typeface="Times New Roman" panose="02020603050405020304" pitchFamily="18" charset="0"/>
              </a:rPr>
              <a:t>the ESEA goal(s) and indicator(s</a:t>
            </a:r>
            <a:r>
              <a:rPr lang="en-US" sz="2400" dirty="0" smtClean="0">
                <a:solidFill>
                  <a:srgbClr val="000000"/>
                </a:solidFill>
                <a:ea typeface="Times New Roman" panose="02020603050405020304" pitchFamily="18" charset="0"/>
              </a:rPr>
              <a:t>) that your district        </a:t>
            </a:r>
            <a:endParaRPr lang="en-US" sz="2400" dirty="0">
              <a:solidFill>
                <a:srgbClr val="000000"/>
              </a:solidFill>
              <a:ea typeface="Times New Roman" panose="02020603050405020304" pitchFamily="18" charset="0"/>
            </a:endParaRPr>
          </a:p>
          <a:p>
            <a:pPr marL="400050" lvl="1" indent="0">
              <a:spcBef>
                <a:spcPts val="0"/>
              </a:spcBef>
              <a:spcAft>
                <a:spcPts val="0"/>
              </a:spcAft>
              <a:buNone/>
            </a:pPr>
            <a:r>
              <a:rPr lang="en-US" sz="2400" dirty="0" smtClean="0">
                <a:solidFill>
                  <a:srgbClr val="000000"/>
                </a:solidFill>
                <a:ea typeface="Times New Roman" panose="02020603050405020304" pitchFamily="18" charset="0"/>
              </a:rPr>
              <a:t>    will </a:t>
            </a:r>
            <a:r>
              <a:rPr lang="en-US" sz="2400" dirty="0">
                <a:solidFill>
                  <a:srgbClr val="000000"/>
                </a:solidFill>
                <a:ea typeface="Times New Roman" panose="02020603050405020304" pitchFamily="18" charset="0"/>
              </a:rPr>
              <a:t>implement </a:t>
            </a:r>
            <a:r>
              <a:rPr lang="en-US" sz="2400" dirty="0" smtClean="0">
                <a:solidFill>
                  <a:srgbClr val="000000"/>
                </a:solidFill>
                <a:ea typeface="Times New Roman" panose="02020603050405020304" pitchFamily="18" charset="0"/>
              </a:rPr>
              <a:t>and describe the activities that the LEA</a:t>
            </a:r>
            <a:endParaRPr lang="en-US" sz="2400" dirty="0">
              <a:solidFill>
                <a:srgbClr val="000000"/>
              </a:solidFill>
              <a:ea typeface="Times New Roman" panose="02020603050405020304" pitchFamily="18" charset="0"/>
            </a:endParaRPr>
          </a:p>
          <a:p>
            <a:pPr marL="400050" lvl="1" indent="0">
              <a:spcBef>
                <a:spcPts val="0"/>
              </a:spcBef>
              <a:spcAft>
                <a:spcPts val="0"/>
              </a:spcAft>
              <a:buNone/>
            </a:pPr>
            <a:r>
              <a:rPr lang="en-US" sz="2400" dirty="0" smtClean="0">
                <a:solidFill>
                  <a:srgbClr val="000000"/>
                </a:solidFill>
                <a:ea typeface="Times New Roman" panose="02020603050405020304" pitchFamily="18" charset="0"/>
              </a:rPr>
              <a:t>    will use to meet the goal and indicator.  ESEA Goals</a:t>
            </a:r>
          </a:p>
          <a:p>
            <a:pPr marL="800100" lvl="2" indent="0">
              <a:spcBef>
                <a:spcPts val="0"/>
              </a:spcBef>
              <a:spcAft>
                <a:spcPts val="0"/>
              </a:spcAft>
              <a:buNone/>
            </a:pPr>
            <a:r>
              <a:rPr lang="en-US" dirty="0" smtClean="0">
                <a:solidFill>
                  <a:srgbClr val="000000"/>
                </a:solidFill>
                <a:ea typeface="Times New Roman" panose="02020603050405020304" pitchFamily="18" charset="0"/>
              </a:rPr>
              <a:t>and Indicators can be found in the application on page 11.</a:t>
            </a:r>
          </a:p>
          <a:p>
            <a:pPr marL="1314450" lvl="2" indent="-457200">
              <a:spcBef>
                <a:spcPts val="0"/>
              </a:spcBef>
              <a:spcAft>
                <a:spcPts val="0"/>
              </a:spcAft>
              <a:buFont typeface="+mj-lt"/>
              <a:buAutoNum type="alphaLcPeriod"/>
            </a:pPr>
            <a:endParaRPr lang="en-US" sz="2000" dirty="0">
              <a:latin typeface="Times New Roman" panose="02020603050405020304" pitchFamily="18" charset="0"/>
              <a:ea typeface="Times New Roman" panose="02020603050405020304" pitchFamily="18" charset="0"/>
            </a:endParaRPr>
          </a:p>
          <a:p>
            <a:pPr marL="457200" lvl="1" indent="0">
              <a:buNone/>
            </a:pPr>
            <a:endParaRPr lang="en-US" dirty="0"/>
          </a:p>
        </p:txBody>
      </p:sp>
    </p:spTree>
    <p:extLst>
      <p:ext uri="{BB962C8B-B14F-4D97-AF65-F5344CB8AC3E}">
        <p14:creationId xmlns:p14="http://schemas.microsoft.com/office/powerpoint/2010/main" val="2118758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5"/>
          <p:cNvSpPr>
            <a:spLocks noGrp="1"/>
          </p:cNvSpPr>
          <p:nvPr>
            <p:ph idx="13"/>
          </p:nvPr>
        </p:nvSpPr>
        <p:spPr bwMode="auto">
          <a:xfrm>
            <a:off x="2667000" y="152400"/>
            <a:ext cx="6324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b="0" dirty="0">
                <a:solidFill>
                  <a:srgbClr val="000000"/>
                </a:solidFill>
              </a:rPr>
              <a:t>Title VI, Part B </a:t>
            </a:r>
            <a:r>
              <a:rPr lang="en-US" altLang="en-US" sz="2800" b="0" dirty="0" smtClean="0">
                <a:solidFill>
                  <a:srgbClr val="000000"/>
                </a:solidFill>
              </a:rPr>
              <a:t>– Rural and Low </a:t>
            </a:r>
            <a:endParaRPr lang="en-US" altLang="en-US" sz="2800" b="0" dirty="0">
              <a:solidFill>
                <a:srgbClr val="000000"/>
              </a:solidFill>
            </a:endParaRPr>
          </a:p>
        </p:txBody>
      </p:sp>
      <p:sp>
        <p:nvSpPr>
          <p:cNvPr id="8196" name="Date Placeholder 2"/>
          <p:cNvSpPr>
            <a:spLocks noGrp="1"/>
          </p:cNvSpPr>
          <p:nvPr>
            <p:ph type="dt" sz="quarter" idx="14"/>
          </p:nvPr>
        </p:nvSpPr>
        <p:spPr bwMode="auto">
          <a:xfrm>
            <a:off x="76200" y="6264275"/>
            <a:ext cx="33528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0" dirty="0">
                <a:solidFill>
                  <a:srgbClr val="000000"/>
                </a:solidFill>
              </a:rPr>
              <a:t>©MDE – Office of Federal Programs</a:t>
            </a:r>
          </a:p>
        </p:txBody>
      </p:sp>
      <p:sp>
        <p:nvSpPr>
          <p:cNvPr id="8197" name="Footer Placeholder 3"/>
          <p:cNvSpPr>
            <a:spLocks noGrp="1"/>
          </p:cNvSpPr>
          <p:nvPr>
            <p:ph type="ftr" sz="quarter" idx="15"/>
          </p:nvPr>
        </p:nvSpPr>
        <p:spPr bwMode="auto">
          <a:xfrm>
            <a:off x="3124200" y="6264275"/>
            <a:ext cx="4191000" cy="50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a:solidFill>
                <a:srgbClr val="223264"/>
              </a:solidFill>
            </a:endParaRPr>
          </a:p>
        </p:txBody>
      </p:sp>
      <p:sp>
        <p:nvSpPr>
          <p:cNvPr id="8198"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A201A9-B840-4E6D-BB07-18EAEE80088B}" type="slidenum">
              <a:rPr lang="en-US" altLang="en-US" b="0" smtClean="0">
                <a:solidFill>
                  <a:srgbClr val="000000"/>
                </a:solidFill>
              </a:rPr>
              <a:pPr/>
              <a:t>44</a:t>
            </a:fld>
            <a:endParaRPr lang="en-US" altLang="en-US" b="0" dirty="0" smtClean="0">
              <a:solidFill>
                <a:srgbClr val="000000"/>
              </a:solidFill>
            </a:endParaRPr>
          </a:p>
        </p:txBody>
      </p:sp>
      <p:sp>
        <p:nvSpPr>
          <p:cNvPr id="2" name="Content Placeholder 1"/>
          <p:cNvSpPr>
            <a:spLocks noGrp="1"/>
          </p:cNvSpPr>
          <p:nvPr>
            <p:ph idx="1"/>
          </p:nvPr>
        </p:nvSpPr>
        <p:spPr/>
        <p:txBody>
          <a:bodyPr/>
          <a:lstStyle/>
          <a:p>
            <a:pPr marL="457200" indent="-457200">
              <a:spcBef>
                <a:spcPts val="0"/>
              </a:spcBef>
              <a:spcAft>
                <a:spcPts val="0"/>
              </a:spcAft>
            </a:pPr>
            <a:r>
              <a:rPr lang="en-US" sz="3000" dirty="0" smtClean="0">
                <a:solidFill>
                  <a:srgbClr val="000000"/>
                </a:solidFill>
              </a:rPr>
              <a:t>Application due 12/10/2014</a:t>
            </a:r>
          </a:p>
          <a:p>
            <a:r>
              <a:rPr lang="en-US" sz="3000" dirty="0" smtClean="0">
                <a:solidFill>
                  <a:srgbClr val="000000"/>
                </a:solidFill>
              </a:rPr>
              <a:t> Application location </a:t>
            </a:r>
            <a:r>
              <a:rPr lang="en-US" sz="2200" dirty="0" smtClean="0">
                <a:solidFill>
                  <a:srgbClr val="000000"/>
                </a:solidFill>
                <a:hlinkClick r:id="rId3"/>
              </a:rPr>
              <a:t>http</a:t>
            </a:r>
            <a:r>
              <a:rPr lang="en-US" sz="2200" dirty="0">
                <a:solidFill>
                  <a:srgbClr val="000000"/>
                </a:solidFill>
                <a:hlinkClick r:id="rId3"/>
              </a:rPr>
              <a:t>://www.mde.k12.ms.us/federal-programs/federal-programs---title-vi-rural-education</a:t>
            </a:r>
            <a:r>
              <a:rPr lang="en-US" sz="2200" dirty="0">
                <a:solidFill>
                  <a:srgbClr val="000000"/>
                </a:solidFill>
              </a:rPr>
              <a:t> </a:t>
            </a:r>
          </a:p>
          <a:p>
            <a:pPr marL="400050" lvl="1" indent="0">
              <a:spcBef>
                <a:spcPts val="0"/>
              </a:spcBef>
              <a:spcAft>
                <a:spcPts val="0"/>
              </a:spcAft>
              <a:buNone/>
            </a:pPr>
            <a:endParaRPr lang="en-US" sz="2400" dirty="0">
              <a:solidFill>
                <a:srgbClr val="000000"/>
              </a:solidFill>
              <a:latin typeface="Times New Roman" panose="02020603050405020304" pitchFamily="18" charset="0"/>
              <a:ea typeface="Times New Roman" panose="02020603050405020304" pitchFamily="18" charset="0"/>
            </a:endParaRPr>
          </a:p>
          <a:p>
            <a:pPr marL="457200" lvl="1" indent="0">
              <a:buNone/>
            </a:pPr>
            <a:endParaRPr lang="en-US" dirty="0">
              <a:solidFill>
                <a:srgbClr val="000000"/>
              </a:solidFill>
            </a:endParaRPr>
          </a:p>
        </p:txBody>
      </p:sp>
    </p:spTree>
    <p:extLst>
      <p:ext uri="{BB962C8B-B14F-4D97-AF65-F5344CB8AC3E}">
        <p14:creationId xmlns:p14="http://schemas.microsoft.com/office/powerpoint/2010/main" val="1436789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Cycle I – Self </a:t>
            </a:r>
            <a:r>
              <a:rPr lang="en-US" sz="2000" dirty="0">
                <a:solidFill>
                  <a:srgbClr val="000000"/>
                </a:solidFill>
                <a:latin typeface="Arial" panose="020B0604020202020204" pitchFamily="34" charset="0"/>
                <a:cs typeface="Arial" panose="020B0604020202020204" pitchFamily="34" charset="0"/>
              </a:rPr>
              <a:t>Assessment - Survey Due </a:t>
            </a:r>
            <a:r>
              <a:rPr lang="en-US" sz="2000" dirty="0" smtClean="0">
                <a:solidFill>
                  <a:srgbClr val="000000"/>
                </a:solidFill>
                <a:latin typeface="Arial" panose="020B0604020202020204" pitchFamily="34" charset="0"/>
                <a:cs typeface="Arial" panose="020B0604020202020204" pitchFamily="34" charset="0"/>
              </a:rPr>
              <a:t>12/10/2014</a:t>
            </a:r>
            <a:r>
              <a:rPr lang="en-US" sz="2000" dirty="0">
                <a:solidFill>
                  <a:srgbClr val="000000"/>
                </a:solidFill>
                <a:latin typeface="Arial" panose="020B0604020202020204" pitchFamily="34" charset="0"/>
                <a:cs typeface="Arial" panose="020B0604020202020204" pitchFamily="34" charset="0"/>
              </a:rPr>
              <a:t/>
            </a:r>
            <a:br>
              <a:rPr lang="en-US" sz="20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hlinkClick r:id="rId2"/>
              </a:rPr>
              <a:t>http://www.mde.k12.ms.us/docs/federal-programs/sy-2014-15-cycle-i-self-assessment.pdf?sfvrsn=2</a:t>
            </a:r>
            <a:r>
              <a:rPr lang="en-US" sz="1600" dirty="0">
                <a:solidFill>
                  <a:srgbClr val="000000"/>
                </a:solidFill>
                <a:latin typeface="Arial" panose="020B0604020202020204" pitchFamily="34" charset="0"/>
                <a:cs typeface="Arial" panose="020B0604020202020204" pitchFamily="34" charset="0"/>
              </a:rPr>
              <a:t> </a:t>
            </a:r>
          </a:p>
          <a:p>
            <a:pPr>
              <a:spcBef>
                <a:spcPts val="0"/>
              </a:spcBef>
            </a:pPr>
            <a:endParaRPr lang="en-US" sz="2000" dirty="0" smtClean="0">
              <a:solidFill>
                <a:srgbClr val="000000"/>
              </a:solidFill>
              <a:latin typeface="Arial" panose="020B0604020202020204" pitchFamily="34" charset="0"/>
              <a:cs typeface="Arial" panose="020B0604020202020204" pitchFamily="34" charset="0"/>
            </a:endParaRPr>
          </a:p>
          <a:p>
            <a:pPr marL="342900" lvl="1" indent="-342900">
              <a:spcBef>
                <a:spcPts val="0"/>
              </a:spcBef>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Cycle II – Technical Assistance</a:t>
            </a:r>
          </a:p>
          <a:p>
            <a:pPr marL="400050" lvl="2" indent="0">
              <a:spcBef>
                <a:spcPts val="0"/>
              </a:spcBef>
              <a:buNone/>
            </a:pPr>
            <a:r>
              <a:rPr lang="en-US" sz="1600" dirty="0" smtClean="0">
                <a:solidFill>
                  <a:srgbClr val="000000"/>
                </a:solidFill>
                <a:latin typeface="Arial" panose="020B0604020202020204" pitchFamily="34" charset="0"/>
                <a:cs typeface="Arial" panose="020B0604020202020204" pitchFamily="34" charset="0"/>
                <a:hlinkClick r:id="rId3"/>
              </a:rPr>
              <a:t>http://www.mde.k12.ms.us/docs/federal-programs/sy-2014-15-cycle-ii-technical-assistance.pdf?sfvrsn=2</a:t>
            </a:r>
            <a:r>
              <a:rPr lang="en-US" sz="1600" dirty="0" smtClean="0">
                <a:solidFill>
                  <a:srgbClr val="000000"/>
                </a:solidFill>
                <a:latin typeface="Arial" panose="020B0604020202020204" pitchFamily="34" charset="0"/>
                <a:cs typeface="Arial" panose="020B0604020202020204" pitchFamily="34" charset="0"/>
              </a:rPr>
              <a:t/>
            </a:r>
            <a:br>
              <a:rPr lang="en-US" sz="1600" dirty="0" smtClean="0">
                <a:solidFill>
                  <a:srgbClr val="000000"/>
                </a:solidFill>
                <a:latin typeface="Arial" panose="020B0604020202020204" pitchFamily="34" charset="0"/>
                <a:cs typeface="Arial" panose="020B0604020202020204" pitchFamily="34" charset="0"/>
              </a:rPr>
            </a:br>
            <a:r>
              <a:rPr lang="en-US" sz="400" dirty="0" smtClean="0">
                <a:solidFill>
                  <a:srgbClr val="000000"/>
                </a:solidFill>
                <a:latin typeface="Arial" panose="020B0604020202020204" pitchFamily="34" charset="0"/>
                <a:cs typeface="Arial" panose="020B0604020202020204" pitchFamily="34" charset="0"/>
              </a:rPr>
              <a:t> </a:t>
            </a:r>
          </a:p>
          <a:p>
            <a:r>
              <a:rPr lang="en-US" sz="2000" dirty="0" smtClean="0">
                <a:solidFill>
                  <a:srgbClr val="000000"/>
                </a:solidFill>
                <a:latin typeface="Arial" panose="020B0604020202020204" pitchFamily="34" charset="0"/>
                <a:cs typeface="Arial" panose="020B0604020202020204" pitchFamily="34" charset="0"/>
              </a:rPr>
              <a:t>Cycle III – On site Monitoring Visit</a:t>
            </a:r>
            <a:r>
              <a:rPr lang="en-US" sz="2000" dirty="0">
                <a:solidFill>
                  <a:srgbClr val="000000"/>
                </a:solidFill>
                <a:latin typeface="Arial" panose="020B0604020202020204" pitchFamily="34" charset="0"/>
                <a:cs typeface="Arial" panose="020B0604020202020204" pitchFamily="34" charset="0"/>
              </a:rPr>
              <a:t/>
            </a:r>
            <a:br>
              <a:rPr lang="en-US" sz="20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hlinkClick r:id="rId4"/>
              </a:rPr>
              <a:t>http://</a:t>
            </a:r>
            <a:r>
              <a:rPr lang="en-US" sz="1600" dirty="0" smtClean="0">
                <a:solidFill>
                  <a:srgbClr val="000000"/>
                </a:solidFill>
                <a:latin typeface="Arial" panose="020B0604020202020204" pitchFamily="34" charset="0"/>
                <a:cs typeface="Arial" panose="020B0604020202020204" pitchFamily="34" charset="0"/>
                <a:hlinkClick r:id="rId4"/>
              </a:rPr>
              <a:t>www.mde.k12.ms.us/docs/federal-programs/sy-2014-15-cycle-iii-scheduled-date-of-on-site-monitoring-visit-20140702.pdf?sfvrsn=2</a:t>
            </a:r>
            <a:endParaRPr lang="en-US" sz="1600" dirty="0" smtClean="0">
              <a:solidFill>
                <a:srgbClr val="000000"/>
              </a:solidFill>
              <a:latin typeface="Arial" panose="020B0604020202020204" pitchFamily="34" charset="0"/>
              <a:cs typeface="Arial" panose="020B0604020202020204" pitchFamily="34" charset="0"/>
            </a:endParaRPr>
          </a:p>
          <a:p>
            <a:pPr>
              <a:spcBef>
                <a:spcPts val="0"/>
              </a:spcBef>
            </a:pPr>
            <a:endParaRPr lang="en-US" sz="2000" dirty="0" smtClean="0">
              <a:solidFill>
                <a:srgbClr val="000000"/>
              </a:solidFill>
              <a:latin typeface="Arial" panose="020B0604020202020204" pitchFamily="34" charset="0"/>
              <a:cs typeface="Arial" panose="020B0604020202020204" pitchFamily="34" charset="0"/>
            </a:endParaRPr>
          </a:p>
          <a:p>
            <a:r>
              <a:rPr lang="en-US" sz="2000" dirty="0" smtClean="0">
                <a:solidFill>
                  <a:srgbClr val="000000"/>
                </a:solidFill>
                <a:latin typeface="Arial" panose="020B0604020202020204" pitchFamily="34" charset="0"/>
                <a:cs typeface="Arial" panose="020B0604020202020204" pitchFamily="34" charset="0"/>
              </a:rPr>
              <a:t>Compliance and Monitoring Webpage</a:t>
            </a:r>
          </a:p>
          <a:p>
            <a:pPr marL="400050" lvl="1" indent="0">
              <a:buNone/>
            </a:pPr>
            <a:r>
              <a:rPr lang="en-US" sz="1600" dirty="0" smtClean="0">
                <a:solidFill>
                  <a:srgbClr val="000000"/>
                </a:solidFill>
                <a:latin typeface="Arial" panose="020B0604020202020204" pitchFamily="34" charset="0"/>
                <a:cs typeface="Arial" panose="020B0604020202020204" pitchFamily="34" charset="0"/>
                <a:hlinkClick r:id="rId5"/>
              </a:rPr>
              <a:t>http</a:t>
            </a:r>
            <a:r>
              <a:rPr lang="en-US" sz="1600" dirty="0">
                <a:solidFill>
                  <a:srgbClr val="000000"/>
                </a:solidFill>
                <a:latin typeface="Arial" panose="020B0604020202020204" pitchFamily="34" charset="0"/>
                <a:cs typeface="Arial" panose="020B0604020202020204" pitchFamily="34" charset="0"/>
                <a:hlinkClick r:id="rId5"/>
              </a:rPr>
              <a:t>://www.mde.k12.ms.us/federal-programs/federal-programs---</a:t>
            </a:r>
            <a:r>
              <a:rPr lang="en-US" sz="1600" dirty="0" smtClean="0">
                <a:solidFill>
                  <a:srgbClr val="000000"/>
                </a:solidFill>
                <a:latin typeface="Arial" panose="020B0604020202020204" pitchFamily="34" charset="0"/>
                <a:cs typeface="Arial" panose="020B0604020202020204" pitchFamily="34" charset="0"/>
                <a:hlinkClick r:id="rId5"/>
              </a:rPr>
              <a:t>compliance-and-monitoring</a:t>
            </a:r>
            <a:endParaRPr lang="en-US" sz="1600" dirty="0" smtClean="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a:bodyPr>
          <a:lstStyle/>
          <a:p>
            <a:pPr algn="l"/>
            <a:r>
              <a:rPr lang="en-US" dirty="0" smtClean="0">
                <a:solidFill>
                  <a:srgbClr val="000000"/>
                </a:solidFill>
                <a:latin typeface="Arial" panose="020B0604020202020204" pitchFamily="34" charset="0"/>
                <a:cs typeface="Arial" panose="020B0604020202020204" pitchFamily="34" charset="0"/>
              </a:rPr>
              <a:t>FY15 Monitoring Schedules</a:t>
            </a:r>
            <a:endParaRPr lang="en-US" dirty="0">
              <a:solidFill>
                <a:srgbClr val="000000"/>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0"/>
          </p:nvPr>
        </p:nvSpPr>
        <p:spPr/>
        <p:txBody>
          <a:bodyPr/>
          <a:lstStyle/>
          <a:p>
            <a:pPr algn="l"/>
            <a:r>
              <a:rPr lang="en-US" dirty="0">
                <a:solidFill>
                  <a:srgbClr val="000000"/>
                </a:solidFill>
                <a:latin typeface="Arial" panose="020B0604020202020204" pitchFamily="34" charset="0"/>
                <a:cs typeface="Arial" panose="020B0604020202020204" pitchFamily="34" charset="0"/>
              </a:rPr>
              <a:t>©MDE – Office of Federal Programs</a:t>
            </a:r>
          </a:p>
          <a:p>
            <a:endParaRPr lang="en-US" dirty="0"/>
          </a:p>
        </p:txBody>
      </p:sp>
      <p:sp>
        <p:nvSpPr>
          <p:cNvPr id="7" name="Slide Number Placeholder 6"/>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t>45</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987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90600" y="1600200"/>
            <a:ext cx="7241540" cy="4525963"/>
          </a:xfrm>
          <a:prstGeom prst="rect">
            <a:avLst/>
          </a:prstGeom>
        </p:spPr>
      </p:pic>
      <p:sp>
        <p:nvSpPr>
          <p:cNvPr id="3" name="Slide Number Placeholder 2"/>
          <p:cNvSpPr>
            <a:spLocks noGrp="1"/>
          </p:cNvSpPr>
          <p:nvPr>
            <p:ph type="sldNum" sz="quarter" idx="12"/>
          </p:nvPr>
        </p:nvSpPr>
        <p:spPr/>
        <p:txBody>
          <a:bodyPr/>
          <a:lstStyle/>
          <a:p>
            <a:fld id="{8790BB74-47F1-4A92-82FB-AE640180BB05}" type="slidenum">
              <a:rPr lang="en-US" smtClean="0"/>
              <a:pPr/>
              <a:t>46</a:t>
            </a:fld>
            <a:endParaRPr lang="en-US" dirty="0"/>
          </a:p>
        </p:txBody>
      </p:sp>
      <p:sp>
        <p:nvSpPr>
          <p:cNvPr id="4" name="Title 3"/>
          <p:cNvSpPr>
            <a:spLocks noGrp="1"/>
          </p:cNvSpPr>
          <p:nvPr>
            <p:ph type="title"/>
          </p:nvPr>
        </p:nvSpPr>
        <p:spPr/>
        <p:txBody>
          <a:bodyPr/>
          <a:lstStyle/>
          <a:p>
            <a:pPr algn="l"/>
            <a:r>
              <a:rPr lang="en-US" dirty="0" smtClean="0">
                <a:solidFill>
                  <a:srgbClr val="000000"/>
                </a:solidFill>
              </a:rPr>
              <a:t>Use of Funds</a:t>
            </a:r>
            <a:endParaRPr lang="en-US" dirty="0">
              <a:solidFill>
                <a:srgbClr val="000000"/>
              </a:solidFill>
            </a:endParaRPr>
          </a:p>
        </p:txBody>
      </p:sp>
      <p:sp>
        <p:nvSpPr>
          <p:cNvPr id="7" name="Oval 6"/>
          <p:cNvSpPr/>
          <p:nvPr/>
        </p:nvSpPr>
        <p:spPr>
          <a:xfrm>
            <a:off x="3124200" y="4876800"/>
            <a:ext cx="1752600" cy="9906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rot="10800000">
            <a:off x="2743200" y="4038600"/>
            <a:ext cx="4191000" cy="152399"/>
          </a:xfrm>
          <a:prstGeom prst="right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9391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a:cs typeface="Arial"/>
              </a:rPr>
              <a:t>Titles I and II CFPA	12/01/2014</a:t>
            </a:r>
          </a:p>
          <a:p>
            <a:r>
              <a:rPr lang="en-US" dirty="0" smtClean="0">
                <a:latin typeface="Arial"/>
                <a:cs typeface="Arial"/>
              </a:rPr>
              <a:t>Title I, Part D			12/15/2014</a:t>
            </a:r>
          </a:p>
          <a:p>
            <a:r>
              <a:rPr lang="en-US" dirty="0" smtClean="0">
                <a:latin typeface="Arial"/>
                <a:cs typeface="Arial"/>
              </a:rPr>
              <a:t>Title I, 1003(a)		“TBD”</a:t>
            </a:r>
          </a:p>
          <a:p>
            <a:r>
              <a:rPr lang="en-US" dirty="0" smtClean="0">
                <a:latin typeface="Arial"/>
                <a:cs typeface="Arial"/>
              </a:rPr>
              <a:t>Title III, LEP			12/15/2014</a:t>
            </a:r>
          </a:p>
          <a:p>
            <a:r>
              <a:rPr lang="en-US" dirty="0" smtClean="0">
                <a:latin typeface="Arial"/>
                <a:cs typeface="Arial"/>
              </a:rPr>
              <a:t>Title III, Immigrant		12/15/2014</a:t>
            </a:r>
          </a:p>
          <a:p>
            <a:r>
              <a:rPr lang="en-US" dirty="0" smtClean="0">
                <a:latin typeface="Arial"/>
                <a:cs typeface="Arial"/>
              </a:rPr>
              <a:t>Title VI, Rural &amp; Low	12/10/2014</a:t>
            </a:r>
          </a:p>
          <a:p>
            <a:r>
              <a:rPr lang="en-US" dirty="0" smtClean="0">
                <a:latin typeface="Arial"/>
                <a:cs typeface="Arial"/>
              </a:rPr>
              <a:t>Monitoring Survey		12/10/2014</a:t>
            </a:r>
            <a:endParaRPr lang="en-US" dirty="0">
              <a:latin typeface="Arial"/>
              <a:cs typeface="Arial"/>
            </a:endParaRPr>
          </a:p>
        </p:txBody>
      </p:sp>
      <p:sp>
        <p:nvSpPr>
          <p:cNvPr id="3" name="Title 2"/>
          <p:cNvSpPr>
            <a:spLocks noGrp="1"/>
          </p:cNvSpPr>
          <p:nvPr>
            <p:ph type="title"/>
          </p:nvPr>
        </p:nvSpPr>
        <p:spPr/>
        <p:txBody>
          <a:bodyPr anchor="ctr">
            <a:normAutofit/>
          </a:bodyPr>
          <a:lstStyle/>
          <a:p>
            <a:pPr algn="l"/>
            <a:r>
              <a:rPr lang="en-US" dirty="0" smtClean="0"/>
              <a:t>RECAP – Due Dates</a:t>
            </a:r>
            <a:endParaRPr lang="en-US" dirty="0"/>
          </a:p>
        </p:txBody>
      </p:sp>
      <p:sp>
        <p:nvSpPr>
          <p:cNvPr id="4" name="Footer Placeholder 3"/>
          <p:cNvSpPr>
            <a:spLocks noGrp="1"/>
          </p:cNvSpPr>
          <p:nvPr>
            <p:ph type="ftr" sz="quarter" idx="10"/>
          </p:nvPr>
        </p:nvSpPr>
        <p:spPr/>
        <p:txBody>
          <a:bodyPr anchor="ctr"/>
          <a:lstStyle/>
          <a:p>
            <a:pPr algn="l"/>
            <a:r>
              <a:rPr lang="en-US" dirty="0" smtClean="0"/>
              <a:t>©MDE – Office of Federal Programs</a:t>
            </a:r>
            <a:endParaRPr lang="en-US" dirty="0"/>
          </a:p>
        </p:txBody>
      </p:sp>
      <p:sp>
        <p:nvSpPr>
          <p:cNvPr id="5" name="Slide Number Placeholder 4"/>
          <p:cNvSpPr>
            <a:spLocks noGrp="1"/>
          </p:cNvSpPr>
          <p:nvPr>
            <p:ph type="sldNum" sz="quarter" idx="11"/>
          </p:nvPr>
        </p:nvSpPr>
        <p:spPr/>
        <p:txBody>
          <a:bodyPr/>
          <a:lstStyle/>
          <a:p>
            <a:fld id="{1842D376-89E1-4BAB-BF61-6F84EF0199BC}" type="slidenum">
              <a:rPr lang="en-US" smtClean="0"/>
              <a:t>47</a:t>
            </a:fld>
            <a:endParaRPr lang="en-US" dirty="0"/>
          </a:p>
        </p:txBody>
      </p:sp>
    </p:spTree>
    <p:extLst>
      <p:ext uri="{BB962C8B-B14F-4D97-AF65-F5344CB8AC3E}">
        <p14:creationId xmlns:p14="http://schemas.microsoft.com/office/powerpoint/2010/main" val="3059350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l"/>
            <a:r>
              <a:rPr lang="en-US" dirty="0" smtClean="0">
                <a:latin typeface="Arial" panose="020B0604020202020204" pitchFamily="34" charset="0"/>
                <a:cs typeface="Arial" panose="020B0604020202020204" pitchFamily="34" charset="0"/>
              </a:rPr>
              <a:t>Federal Programs Staff</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latin typeface="Arial" panose="020B0604020202020204" pitchFamily="34" charset="0"/>
                <a:cs typeface="Arial" panose="020B0604020202020204" pitchFamily="34" charset="0"/>
              </a:rPr>
              <a:t>©MDE – Office of Federal Programs</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t>48</a:t>
            </a:fld>
            <a:endParaRPr lang="en-US" dirty="0"/>
          </a:p>
        </p:txBody>
      </p:sp>
      <p:sp>
        <p:nvSpPr>
          <p:cNvPr id="7" name="Oval 6"/>
          <p:cNvSpPr/>
          <p:nvPr/>
        </p:nvSpPr>
        <p:spPr>
          <a:xfrm>
            <a:off x="2438400" y="2590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1230" y="1600200"/>
            <a:ext cx="724154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9115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1600200"/>
            <a:ext cx="6096000" cy="4525963"/>
          </a:xfrm>
        </p:spPr>
        <p:txBody>
          <a:bodyPr/>
          <a:lstStyle/>
          <a:p>
            <a:pPr marL="0" indent="0" algn="ctr">
              <a:buNone/>
            </a:pPr>
            <a:endParaRPr lang="en-US" sz="2400" dirty="0">
              <a:solidFill>
                <a:srgbClr val="000000"/>
              </a:solidFill>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Office of Federal </a:t>
            </a:r>
            <a:r>
              <a:rPr lang="en-US" sz="2400" dirty="0" smtClean="0">
                <a:latin typeface="Arial" panose="020B0604020202020204" pitchFamily="34" charset="0"/>
                <a:cs typeface="Arial" panose="020B0604020202020204" pitchFamily="34" charset="0"/>
              </a:rPr>
              <a:t>Programs</a:t>
            </a:r>
          </a:p>
          <a:p>
            <a:pPr marL="0" indent="0" algn="ctr">
              <a:buNone/>
            </a:pPr>
            <a:r>
              <a:rPr lang="en-US" sz="2400" dirty="0" smtClean="0">
                <a:latin typeface="Arial" panose="020B0604020202020204" pitchFamily="34" charset="0"/>
                <a:cs typeface="Arial" panose="020B0604020202020204" pitchFamily="34" charset="0"/>
              </a:rPr>
              <a:t>Marcus E. Cheeks, Bureau Director</a:t>
            </a:r>
          </a:p>
          <a:p>
            <a:pPr marL="0" indent="0" algn="ctr">
              <a:buNone/>
            </a:pPr>
            <a:r>
              <a:rPr lang="en-US" sz="2400" dirty="0" smtClean="0">
                <a:latin typeface="Arial" panose="020B0604020202020204" pitchFamily="34" charset="0"/>
                <a:cs typeface="Arial" panose="020B0604020202020204" pitchFamily="34" charset="0"/>
                <a:hlinkClick r:id="rId2"/>
              </a:rPr>
              <a:t>mcheeks@mde.k12.ms.us</a:t>
            </a:r>
            <a:endParaRPr lang="en-US" sz="2400" dirty="0" smtClean="0">
              <a:latin typeface="Arial" panose="020B0604020202020204" pitchFamily="34" charset="0"/>
              <a:cs typeface="Arial" panose="020B0604020202020204" pitchFamily="34" charset="0"/>
            </a:endParaRPr>
          </a:p>
          <a:p>
            <a:pPr marL="0" indent="0" algn="ctr">
              <a:buNone/>
            </a:pPr>
            <a:r>
              <a:rPr lang="en-US" sz="2400" dirty="0" smtClean="0">
                <a:latin typeface="Arial" panose="020B0604020202020204" pitchFamily="34" charset="0"/>
                <a:cs typeface="Arial" panose="020B0604020202020204" pitchFamily="34" charset="0"/>
              </a:rPr>
              <a:t>(601</a:t>
            </a:r>
            <a:r>
              <a:rPr lang="en-US" sz="2400" dirty="0">
                <a:latin typeface="Arial" panose="020B0604020202020204" pitchFamily="34" charset="0"/>
                <a:cs typeface="Arial" panose="020B0604020202020204" pitchFamily="34" charset="0"/>
              </a:rPr>
              <a:t>) 359-3499</a:t>
            </a:r>
          </a:p>
          <a:p>
            <a:pPr marL="0" indent="0" algn="ctr">
              <a:buNone/>
            </a:pPr>
            <a:endParaRPr lang="fr-FR" sz="2400" dirty="0" smtClean="0">
              <a:solidFill>
                <a:srgbClr val="000000"/>
              </a:solidFill>
              <a:latin typeface="Arial" panose="020B0604020202020204" pitchFamily="34" charset="0"/>
              <a:cs typeface="Arial" panose="020B0604020202020204" pitchFamily="34" charset="0"/>
            </a:endParaRPr>
          </a:p>
          <a:p>
            <a:pPr marL="0" indent="0" algn="ctr">
              <a:buNone/>
            </a:pPr>
            <a:endParaRPr lang="fr-FR" sz="2400" dirty="0" smtClean="0">
              <a:solidFill>
                <a:srgbClr val="000000"/>
              </a:solidFill>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normAutofit/>
          </a:bodyPr>
          <a:lstStyle/>
          <a:p>
            <a:pPr algn="l"/>
            <a:endParaRPr lang="en-US" dirty="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52600"/>
            <a:ext cx="2057400" cy="3810000"/>
          </a:xfrm>
          <a:prstGeom prst="rect">
            <a:avLst/>
          </a:prstGeom>
        </p:spPr>
      </p:pic>
      <p:sp>
        <p:nvSpPr>
          <p:cNvPr id="6" name="Footer Placeholder 5"/>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endParaRPr>
          </a:p>
        </p:txBody>
      </p:sp>
      <p:sp>
        <p:nvSpPr>
          <p:cNvPr id="7" name="Slide Number Placeholder 6"/>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t>49</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6256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05800" cy="4876800"/>
          </a:xfrm>
        </p:spPr>
        <p:txBody>
          <a:bodyPr/>
          <a:lstStyle/>
          <a:p>
            <a:r>
              <a:rPr lang="en-US" sz="2400" dirty="0" smtClean="0">
                <a:latin typeface="Arial" panose="020B0604020202020204" pitchFamily="34" charset="0"/>
                <a:cs typeface="Arial" panose="020B0604020202020204" pitchFamily="34" charset="0"/>
              </a:rPr>
              <a:t>Parental </a:t>
            </a:r>
            <a:r>
              <a:rPr lang="en-US" sz="2400" dirty="0">
                <a:latin typeface="Arial" panose="020B0604020202020204" pitchFamily="34" charset="0"/>
                <a:cs typeface="Arial" panose="020B0604020202020204" pitchFamily="34" charset="0"/>
              </a:rPr>
              <a:t>Involvement </a:t>
            </a:r>
            <a:r>
              <a:rPr lang="en-US" sz="2400" dirty="0" smtClean="0">
                <a:latin typeface="Arial" panose="020B0604020202020204" pitchFamily="34" charset="0"/>
                <a:cs typeface="Arial" panose="020B0604020202020204" pitchFamily="34" charset="0"/>
              </a:rPr>
              <a:t>Set-Aside</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districts with an allocation greater than $500,000, budget sets aside 1</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95</a:t>
            </a:r>
            <a:r>
              <a:rPr lang="en-US" sz="2400" dirty="0">
                <a:latin typeface="Arial" panose="020B0604020202020204" pitchFamily="34" charset="0"/>
                <a:cs typeface="Arial" panose="020B0604020202020204" pitchFamily="34" charset="0"/>
              </a:rPr>
              <a:t>% of this set aside must go to Title I </a:t>
            </a:r>
            <a:r>
              <a:rPr lang="en-US" sz="2400" dirty="0" smtClean="0">
                <a:latin typeface="Arial" panose="020B0604020202020204" pitchFamily="34" charset="0"/>
                <a:cs typeface="Arial" panose="020B0604020202020204" pitchFamily="34" charset="0"/>
              </a:rPr>
              <a:t>schools</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Parents </a:t>
            </a:r>
            <a:r>
              <a:rPr lang="en-US" sz="2400" dirty="0">
                <a:latin typeface="Arial" panose="020B0604020202020204" pitchFamily="34" charset="0"/>
                <a:cs typeface="Arial" panose="020B0604020202020204" pitchFamily="34" charset="0"/>
              </a:rPr>
              <a:t>must be involved in the school’s decision on how to use these </a:t>
            </a:r>
            <a:r>
              <a:rPr lang="en-US" sz="2400" dirty="0" smtClean="0">
                <a:latin typeface="Arial" panose="020B0604020202020204" pitchFamily="34" charset="0"/>
                <a:cs typeface="Arial" panose="020B0604020202020204" pitchFamily="34" charset="0"/>
              </a:rPr>
              <a:t>funds</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District </a:t>
            </a:r>
            <a:r>
              <a:rPr lang="en-US" sz="2400" dirty="0">
                <a:latin typeface="Arial" panose="020B0604020202020204" pitchFamily="34" charset="0"/>
                <a:cs typeface="Arial" panose="020B0604020202020204" pitchFamily="34" charset="0"/>
              </a:rPr>
              <a:t>may retain the remaining 5% of the set aside for district level parental </a:t>
            </a:r>
            <a:r>
              <a:rPr lang="en-US" sz="2400" dirty="0" smtClean="0">
                <a:latin typeface="Arial" panose="020B0604020202020204" pitchFamily="34" charset="0"/>
                <a:cs typeface="Arial" panose="020B0604020202020204" pitchFamily="34" charset="0"/>
              </a:rPr>
              <a:t>activities</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District </a:t>
            </a:r>
            <a:r>
              <a:rPr lang="en-US" sz="2400" dirty="0">
                <a:latin typeface="Arial" panose="020B0604020202020204" pitchFamily="34" charset="0"/>
                <a:cs typeface="Arial" panose="020B0604020202020204" pitchFamily="34" charset="0"/>
              </a:rPr>
              <a:t>Managed Activities can be used to reserve additional </a:t>
            </a:r>
            <a:r>
              <a:rPr lang="en-US" sz="2400" dirty="0" smtClean="0">
                <a:latin typeface="Arial" panose="020B0604020202020204" pitchFamily="34" charset="0"/>
                <a:cs typeface="Arial" panose="020B0604020202020204" pitchFamily="34" charset="0"/>
              </a:rPr>
              <a:t>funds for </a:t>
            </a:r>
            <a:r>
              <a:rPr lang="en-US" sz="2400" dirty="0">
                <a:latin typeface="Arial" panose="020B0604020202020204" pitchFamily="34" charset="0"/>
                <a:cs typeface="Arial" panose="020B0604020202020204" pitchFamily="34" charset="0"/>
              </a:rPr>
              <a:t>district level parental activities</a:t>
            </a:r>
          </a:p>
          <a:p>
            <a:endParaRPr lang="en-US" dirty="0" smtClean="0"/>
          </a:p>
        </p:txBody>
      </p:sp>
      <p:sp>
        <p:nvSpPr>
          <p:cNvPr id="3" name="Title 2"/>
          <p:cNvSpPr>
            <a:spLocks noGrp="1"/>
          </p:cNvSpPr>
          <p:nvPr>
            <p:ph type="title"/>
          </p:nvPr>
        </p:nvSpPr>
        <p:spPr/>
        <p:txBody>
          <a:bodyPr anchor="ctr">
            <a:normAutofit/>
          </a:bodyPr>
          <a:lstStyle/>
          <a:p>
            <a:pPr algn="l"/>
            <a:r>
              <a:rPr lang="en-US" dirty="0" smtClean="0">
                <a:latin typeface="Arial"/>
                <a:cs typeface="Arial"/>
              </a:rPr>
              <a:t>Title I, Part A  Set-Asides</a:t>
            </a:r>
            <a:endParaRPr lang="en-US" dirty="0">
              <a:latin typeface="Arial"/>
              <a:cs typeface="Arial"/>
            </a:endParaRPr>
          </a:p>
        </p:txBody>
      </p:sp>
      <p:sp>
        <p:nvSpPr>
          <p:cNvPr id="4" name="Footer Placeholder 3"/>
          <p:cNvSpPr>
            <a:spLocks noGrp="1"/>
          </p:cNvSpPr>
          <p:nvPr>
            <p:ph type="ftr" sz="quarter" idx="10"/>
          </p:nvPr>
        </p:nvSpPr>
        <p:spPr/>
        <p:txBody>
          <a:bodyPr anchor="ctr"/>
          <a:lstStyle/>
          <a:p>
            <a:pPr algn="l"/>
            <a:r>
              <a:rPr lang="en-US" dirty="0" smtClean="0">
                <a:latin typeface="Arial"/>
                <a:cs typeface="Arial"/>
              </a:rPr>
              <a:t>©MDE – Office of Federal Programs</a:t>
            </a:r>
            <a:endParaRPr lang="en-US" dirty="0">
              <a:latin typeface="Arial"/>
              <a:cs typeface="Arial"/>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pPr/>
              <a:t>5</a:t>
            </a:fld>
            <a:endParaRPr lang="en-US" dirty="0"/>
          </a:p>
        </p:txBody>
      </p:sp>
    </p:spTree>
    <p:extLst>
      <p:ext uri="{BB962C8B-B14F-4D97-AF65-F5344CB8AC3E}">
        <p14:creationId xmlns:p14="http://schemas.microsoft.com/office/powerpoint/2010/main" val="3793358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3187"/>
            <a:ext cx="8382000" cy="4892675"/>
          </a:xfrm>
        </p:spPr>
        <p:txBody>
          <a:bodyPr/>
          <a:lstStyle/>
          <a:p>
            <a:r>
              <a:rPr lang="en-US" dirty="0" smtClean="0">
                <a:latin typeface="Arial" panose="020B0604020202020204" pitchFamily="34" charset="0"/>
                <a:cs typeface="Arial" panose="020B0604020202020204" pitchFamily="34" charset="0"/>
              </a:rPr>
              <a:t>Homeless </a:t>
            </a:r>
            <a:r>
              <a:rPr lang="en-US" dirty="0">
                <a:latin typeface="Arial" panose="020B0604020202020204" pitchFamily="34" charset="0"/>
                <a:cs typeface="Arial" panose="020B0604020202020204" pitchFamily="34" charset="0"/>
              </a:rPr>
              <a:t>Set-Aside </a:t>
            </a:r>
          </a:p>
          <a:p>
            <a:pPr lvl="1"/>
            <a:r>
              <a:rPr lang="en-US" dirty="0" smtClean="0">
                <a:latin typeface="Arial" panose="020B0604020202020204" pitchFamily="34" charset="0"/>
                <a:cs typeface="Arial" panose="020B0604020202020204" pitchFamily="34" charset="0"/>
              </a:rPr>
              <a:t>Automatically </a:t>
            </a:r>
            <a:r>
              <a:rPr lang="en-US" dirty="0">
                <a:latin typeface="Arial" panose="020B0604020202020204" pitchFamily="34" charset="0"/>
                <a:cs typeface="Arial" panose="020B0604020202020204" pitchFamily="34" charset="0"/>
              </a:rPr>
              <a:t>set at </a:t>
            </a:r>
            <a:r>
              <a:rPr lang="en-US"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Increase </a:t>
            </a:r>
            <a:r>
              <a:rPr lang="en-US" dirty="0">
                <a:latin typeface="Arial" panose="020B0604020202020204" pitchFamily="34" charset="0"/>
                <a:cs typeface="Arial" panose="020B0604020202020204" pitchFamily="34" charset="0"/>
              </a:rPr>
              <a:t>this amount to meet the district’s needs</a:t>
            </a:r>
          </a:p>
          <a:p>
            <a:r>
              <a:rPr lang="en-US" dirty="0">
                <a:latin typeface="Arial" panose="020B0604020202020204" pitchFamily="34" charset="0"/>
                <a:cs typeface="Arial" panose="020B0604020202020204" pitchFamily="34" charset="0"/>
              </a:rPr>
              <a:t>Condition Change for FY 14-15 ONLY:</a:t>
            </a:r>
          </a:p>
          <a:p>
            <a:pPr lvl="1"/>
            <a:r>
              <a:rPr lang="en-US" dirty="0" smtClean="0">
                <a:latin typeface="Arial" panose="020B0604020202020204" pitchFamily="34" charset="0"/>
                <a:cs typeface="Arial" panose="020B0604020202020204" pitchFamily="34" charset="0"/>
              </a:rPr>
              <a:t>Can </a:t>
            </a:r>
            <a:r>
              <a:rPr lang="en-US" dirty="0">
                <a:latin typeface="Arial" panose="020B0604020202020204" pitchFamily="34" charset="0"/>
                <a:cs typeface="Arial" panose="020B0604020202020204" pitchFamily="34" charset="0"/>
              </a:rPr>
              <a:t>support excess Transportation costs</a:t>
            </a:r>
          </a:p>
          <a:p>
            <a:pPr lvl="2"/>
            <a:r>
              <a:rPr lang="en-US" dirty="0" smtClean="0">
                <a:latin typeface="Arial" panose="020B0604020202020204" pitchFamily="34" charset="0"/>
                <a:cs typeface="Arial" panose="020B0604020202020204" pitchFamily="34" charset="0"/>
              </a:rPr>
              <a:t>Must </a:t>
            </a:r>
            <a:r>
              <a:rPr lang="en-US" dirty="0">
                <a:latin typeface="Arial" panose="020B0604020202020204" pitchFamily="34" charset="0"/>
                <a:cs typeface="Arial" panose="020B0604020202020204" pitchFamily="34" charset="0"/>
              </a:rPr>
              <a:t>align with identified need/strategies</a:t>
            </a:r>
          </a:p>
          <a:p>
            <a:pPr lvl="2"/>
            <a:r>
              <a:rPr lang="en-US" dirty="0" smtClean="0">
                <a:latin typeface="Arial" panose="020B0604020202020204" pitchFamily="34" charset="0"/>
                <a:cs typeface="Arial" panose="020B0604020202020204" pitchFamily="34" charset="0"/>
              </a:rPr>
              <a:t>One </a:t>
            </a:r>
            <a:r>
              <a:rPr lang="en-US" dirty="0">
                <a:latin typeface="Arial" panose="020B0604020202020204" pitchFamily="34" charset="0"/>
                <a:cs typeface="Arial" panose="020B0604020202020204" pitchFamily="34" charset="0"/>
              </a:rPr>
              <a:t>of many ways to use Homeless Set Aside</a:t>
            </a:r>
          </a:p>
          <a:p>
            <a:pPr lvl="2"/>
            <a:r>
              <a:rPr lang="en-US" dirty="0" smtClean="0">
                <a:latin typeface="Arial" panose="020B0604020202020204" pitchFamily="34" charset="0"/>
                <a:cs typeface="Arial" panose="020B0604020202020204" pitchFamily="34" charset="0"/>
              </a:rPr>
              <a:t>Was </a:t>
            </a:r>
            <a:r>
              <a:rPr lang="en-US" dirty="0">
                <a:latin typeface="Arial" panose="020B0604020202020204" pitchFamily="34" charset="0"/>
                <a:cs typeface="Arial" panose="020B0604020202020204" pitchFamily="34" charset="0"/>
              </a:rPr>
              <a:t>previously allowable, then retracted</a:t>
            </a:r>
          </a:p>
          <a:p>
            <a:endParaRPr lang="en-US" dirty="0"/>
          </a:p>
        </p:txBody>
      </p:sp>
      <p:sp>
        <p:nvSpPr>
          <p:cNvPr id="3" name="Title 2"/>
          <p:cNvSpPr>
            <a:spLocks noGrp="1"/>
          </p:cNvSpPr>
          <p:nvPr>
            <p:ph type="title"/>
          </p:nvPr>
        </p:nvSpPr>
        <p:spPr/>
        <p:txBody>
          <a:bodyPr anchor="ctr">
            <a:normAutofit/>
          </a:bodyPr>
          <a:lstStyle/>
          <a:p>
            <a:pPr algn="l"/>
            <a:r>
              <a:rPr lang="en-US" dirty="0" smtClean="0">
                <a:latin typeface="Arial" panose="020B0604020202020204" pitchFamily="34" charset="0"/>
                <a:cs typeface="Arial" panose="020B0604020202020204" pitchFamily="34" charset="0"/>
              </a:rPr>
              <a:t>Title I, Part A  Set-Asides</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nchor="ctr"/>
          <a:lstStyle/>
          <a:p>
            <a:pPr algn="l"/>
            <a:r>
              <a:rPr lang="en-US" dirty="0" smtClean="0">
                <a:latin typeface="Arial"/>
                <a:cs typeface="Arial"/>
              </a:rPr>
              <a:t>©MDE – Office of Federal Programs</a:t>
            </a:r>
            <a:endParaRPr lang="en-US" dirty="0">
              <a:latin typeface="Arial"/>
              <a:cs typeface="Arial"/>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pPr/>
              <a:t>6</a:t>
            </a:fld>
            <a:endParaRPr lang="en-US" dirty="0"/>
          </a:p>
        </p:txBody>
      </p:sp>
    </p:spTree>
    <p:extLst>
      <p:ext uri="{BB962C8B-B14F-4D97-AF65-F5344CB8AC3E}">
        <p14:creationId xmlns:p14="http://schemas.microsoft.com/office/powerpoint/2010/main" val="14390304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lstStyle/>
          <a:p>
            <a:r>
              <a:rPr lang="en-US" dirty="0" smtClean="0">
                <a:latin typeface="Arial" panose="020B0604020202020204" pitchFamily="34" charset="0"/>
                <a:cs typeface="Arial" panose="020B0604020202020204" pitchFamily="34" charset="0"/>
              </a:rPr>
              <a:t>Neglected </a:t>
            </a:r>
            <a:r>
              <a:rPr lang="en-US" dirty="0">
                <a:latin typeface="Arial" panose="020B0604020202020204" pitchFamily="34" charset="0"/>
                <a:cs typeface="Arial" panose="020B0604020202020204" pitchFamily="34" charset="0"/>
              </a:rPr>
              <a:t>Set-Aside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Input </a:t>
            </a:r>
            <a:r>
              <a:rPr lang="en-US" dirty="0">
                <a:latin typeface="Arial" panose="020B0604020202020204" pitchFamily="34" charset="0"/>
                <a:cs typeface="Arial" panose="020B0604020202020204" pitchFamily="34" charset="0"/>
              </a:rPr>
              <a:t>amount for districts with a neglected </a:t>
            </a:r>
            <a:r>
              <a:rPr lang="en-US" dirty="0" smtClean="0">
                <a:latin typeface="Arial" panose="020B0604020202020204" pitchFamily="34" charset="0"/>
                <a:cs typeface="Arial" panose="020B0604020202020204" pitchFamily="34" charset="0"/>
              </a:rPr>
              <a:t>facility</a:t>
            </a:r>
          </a:p>
          <a:p>
            <a:r>
              <a:rPr lang="en-US" dirty="0" smtClean="0">
                <a:latin typeface="Arial" panose="020B0604020202020204" pitchFamily="34" charset="0"/>
                <a:cs typeface="Arial" panose="020B0604020202020204" pitchFamily="34" charset="0"/>
              </a:rPr>
              <a:t> Preschool</a:t>
            </a:r>
          </a:p>
          <a:p>
            <a:pPr lvl="1"/>
            <a:r>
              <a:rPr lang="en-US" dirty="0" smtClean="0">
                <a:latin typeface="Arial" panose="020B0604020202020204" pitchFamily="34" charset="0"/>
                <a:cs typeface="Arial" panose="020B0604020202020204" pitchFamily="34" charset="0"/>
              </a:rPr>
              <a:t>Provide </a:t>
            </a:r>
            <a:r>
              <a:rPr lang="en-US" dirty="0">
                <a:latin typeface="Arial" panose="020B0604020202020204" pitchFamily="34" charset="0"/>
                <a:cs typeface="Arial" panose="020B0604020202020204" pitchFamily="34" charset="0"/>
              </a:rPr>
              <a:t>support for preschool activities</a:t>
            </a:r>
          </a:p>
          <a:p>
            <a:pPr lvl="1"/>
            <a:r>
              <a:rPr lang="en-US" dirty="0" smtClean="0">
                <a:latin typeface="Arial" panose="020B0604020202020204" pitchFamily="34" charset="0"/>
                <a:cs typeface="Arial" panose="020B0604020202020204" pitchFamily="34" charset="0"/>
              </a:rPr>
              <a:t>Direct </a:t>
            </a:r>
            <a:r>
              <a:rPr lang="en-US" dirty="0">
                <a:latin typeface="Arial" panose="020B0604020202020204" pitchFamily="34" charset="0"/>
                <a:cs typeface="Arial" panose="020B0604020202020204" pitchFamily="34" charset="0"/>
              </a:rPr>
              <a:t>intervention with students</a:t>
            </a:r>
          </a:p>
          <a:p>
            <a:pPr lvl="1"/>
            <a:r>
              <a:rPr lang="en-US" dirty="0" smtClean="0">
                <a:latin typeface="Arial" panose="020B0604020202020204" pitchFamily="34" charset="0"/>
                <a:cs typeface="Arial" panose="020B0604020202020204" pitchFamily="34" charset="0"/>
              </a:rPr>
              <a:t>Supplemental </a:t>
            </a:r>
            <a:r>
              <a:rPr lang="en-US" dirty="0">
                <a:latin typeface="Arial" panose="020B0604020202020204" pitchFamily="34" charset="0"/>
                <a:cs typeface="Arial" panose="020B0604020202020204" pitchFamily="34" charset="0"/>
              </a:rPr>
              <a:t>intervention materials</a:t>
            </a:r>
          </a:p>
          <a:p>
            <a:pPr lvl="1"/>
            <a:r>
              <a:rPr lang="en-US" dirty="0" smtClean="0">
                <a:latin typeface="Arial" panose="020B0604020202020204" pitchFamily="34" charset="0"/>
                <a:cs typeface="Arial" panose="020B0604020202020204" pitchFamily="34" charset="0"/>
              </a:rPr>
              <a:t>Professional </a:t>
            </a:r>
            <a:r>
              <a:rPr lang="en-US" dirty="0">
                <a:latin typeface="Arial" panose="020B0604020202020204" pitchFamily="34" charset="0"/>
                <a:cs typeface="Arial" panose="020B0604020202020204" pitchFamily="34" charset="0"/>
              </a:rPr>
              <a:t>learning for preschool teachers</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a:bodyPr>
          <a:lstStyle/>
          <a:p>
            <a:pPr algn="l"/>
            <a:r>
              <a:rPr lang="en-US" dirty="0" smtClean="0">
                <a:latin typeface="Arial" panose="020B0604020202020204" pitchFamily="34" charset="0"/>
                <a:cs typeface="Arial" panose="020B0604020202020204" pitchFamily="34" charset="0"/>
              </a:rPr>
              <a:t>Title I, Part A  Set-Asides</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nchor="ctr"/>
          <a:lstStyle/>
          <a:p>
            <a:pPr algn="l"/>
            <a:r>
              <a:rPr lang="en-US" dirty="0" smtClean="0">
                <a:latin typeface="Arial"/>
                <a:cs typeface="Arial"/>
              </a:rPr>
              <a:t>©MDE – Office of Federal Programs</a:t>
            </a:r>
            <a:endParaRPr lang="en-US" dirty="0">
              <a:latin typeface="Arial"/>
              <a:cs typeface="Arial"/>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pPr/>
              <a:t>7</a:t>
            </a:fld>
            <a:endParaRPr lang="en-US" dirty="0"/>
          </a:p>
        </p:txBody>
      </p:sp>
    </p:spTree>
    <p:extLst>
      <p:ext uri="{BB962C8B-B14F-4D97-AF65-F5344CB8AC3E}">
        <p14:creationId xmlns:p14="http://schemas.microsoft.com/office/powerpoint/2010/main" val="29800831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lstStyle/>
          <a:p>
            <a:r>
              <a:rPr lang="en-US" sz="2400" dirty="0" smtClean="0">
                <a:latin typeface="Arial" panose="020B0604020202020204" pitchFamily="34" charset="0"/>
                <a:cs typeface="Arial" panose="020B0604020202020204" pitchFamily="34" charset="0"/>
              </a:rPr>
              <a:t>A completed Title II Plan includes all of the following:</a:t>
            </a:r>
          </a:p>
          <a:p>
            <a:pPr lvl="1"/>
            <a:r>
              <a:rPr lang="en-US" sz="2400" dirty="0" smtClean="0">
                <a:latin typeface="Arial" panose="020B0604020202020204" pitchFamily="34" charset="0"/>
                <a:cs typeface="Arial" panose="020B0604020202020204" pitchFamily="34" charset="0"/>
              </a:rPr>
              <a:t>Needs Assessment</a:t>
            </a:r>
          </a:p>
          <a:p>
            <a:pPr lvl="1"/>
            <a:r>
              <a:rPr lang="en-US" sz="2400" dirty="0" smtClean="0">
                <a:latin typeface="Arial" panose="020B0604020202020204" pitchFamily="34" charset="0"/>
                <a:cs typeface="Arial" panose="020B0604020202020204" pitchFamily="34" charset="0"/>
              </a:rPr>
              <a:t>Planning Team</a:t>
            </a:r>
          </a:p>
          <a:p>
            <a:pPr lvl="1"/>
            <a:r>
              <a:rPr lang="en-US" sz="2400" dirty="0" smtClean="0">
                <a:latin typeface="Arial" panose="020B0604020202020204" pitchFamily="34" charset="0"/>
                <a:cs typeface="Arial" panose="020B0604020202020204" pitchFamily="34" charset="0"/>
              </a:rPr>
              <a:t>Challenging State Standards</a:t>
            </a:r>
          </a:p>
          <a:p>
            <a:pPr lvl="1"/>
            <a:r>
              <a:rPr lang="en-US" sz="2400" dirty="0" smtClean="0">
                <a:latin typeface="Arial" panose="020B0604020202020204" pitchFamily="34" charset="0"/>
                <a:cs typeface="Arial" panose="020B0604020202020204" pitchFamily="34" charset="0"/>
              </a:rPr>
              <a:t>Research-based Practices and Programs</a:t>
            </a:r>
          </a:p>
          <a:p>
            <a:pPr lvl="1"/>
            <a:r>
              <a:rPr lang="en-US" sz="2400" dirty="0" smtClean="0">
                <a:latin typeface="Arial" panose="020B0604020202020204" pitchFamily="34" charset="0"/>
                <a:cs typeface="Arial" panose="020B0604020202020204" pitchFamily="34" charset="0"/>
              </a:rPr>
              <a:t>Integration and Coordination</a:t>
            </a:r>
          </a:p>
          <a:p>
            <a:pPr lvl="1"/>
            <a:r>
              <a:rPr lang="en-US" sz="2400" dirty="0" smtClean="0">
                <a:latin typeface="Arial" panose="020B0604020202020204" pitchFamily="34" charset="0"/>
                <a:cs typeface="Arial" panose="020B0604020202020204" pitchFamily="34" charset="0"/>
              </a:rPr>
              <a:t>Activities and Allowable Costs</a:t>
            </a:r>
          </a:p>
          <a:p>
            <a:pPr lvl="1"/>
            <a:r>
              <a:rPr lang="en-US" sz="2400" dirty="0" smtClean="0">
                <a:latin typeface="Arial" panose="020B0604020202020204" pitchFamily="34" charset="0"/>
                <a:cs typeface="Arial" panose="020B0604020202020204" pitchFamily="34" charset="0"/>
              </a:rPr>
              <a:t>Highly Qualified Teachers</a:t>
            </a:r>
          </a:p>
          <a:p>
            <a:pPr lvl="1"/>
            <a:r>
              <a:rPr lang="en-US" sz="2400" dirty="0">
                <a:latin typeface="Arial" panose="020B0604020202020204" pitchFamily="34" charset="0"/>
                <a:cs typeface="Arial" panose="020B0604020202020204" pitchFamily="34" charset="0"/>
              </a:rPr>
              <a:t>Activities &amp; Expenditures At-A-Glance Page</a:t>
            </a:r>
          </a:p>
          <a:p>
            <a:pPr lvl="1"/>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solidFill>
                  <a:srgbClr val="000000"/>
                </a:solidFill>
                <a:latin typeface="Arial" panose="020B0604020202020204" pitchFamily="34" charset="0"/>
                <a:cs typeface="Arial" panose="020B0604020202020204" pitchFamily="34" charset="0"/>
              </a:rPr>
              <a:pPr/>
              <a:t>8</a:t>
            </a:fld>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708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pPr lvl="0">
              <a:spcBef>
                <a:spcPts val="600"/>
              </a:spcBef>
              <a:buSzPct val="70000"/>
              <a:defRPr/>
            </a:pPr>
            <a:r>
              <a:rPr lang="en-US" dirty="0" smtClean="0">
                <a:solidFill>
                  <a:prstClr val="black"/>
                </a:solidFill>
                <a:latin typeface="Arial" panose="020B0604020202020204" pitchFamily="34" charset="0"/>
                <a:cs typeface="Arial" panose="020B0604020202020204" pitchFamily="34" charset="0"/>
              </a:rPr>
              <a:t>All </a:t>
            </a:r>
            <a:r>
              <a:rPr lang="en-US" dirty="0">
                <a:solidFill>
                  <a:prstClr val="black"/>
                </a:solidFill>
                <a:latin typeface="Arial" panose="020B0604020202020204" pitchFamily="34" charset="0"/>
                <a:cs typeface="Arial" panose="020B0604020202020204" pitchFamily="34" charset="0"/>
              </a:rPr>
              <a:t>responses and activities must be linked to the results of the comprehensive needs assessment.</a:t>
            </a:r>
          </a:p>
          <a:p>
            <a:pPr lvl="1">
              <a:spcBef>
                <a:spcPts val="600"/>
              </a:spcBef>
              <a:buSzPct val="70000"/>
              <a:defRPr/>
            </a:pPr>
            <a:r>
              <a:rPr lang="en-US" dirty="0" smtClean="0">
                <a:solidFill>
                  <a:prstClr val="black"/>
                </a:solidFill>
                <a:latin typeface="Arial" panose="020B0604020202020204" pitchFamily="34" charset="0"/>
                <a:cs typeface="Arial" panose="020B0604020202020204" pitchFamily="34" charset="0"/>
              </a:rPr>
              <a:t>Determine </a:t>
            </a:r>
            <a:r>
              <a:rPr lang="en-US" dirty="0">
                <a:solidFill>
                  <a:prstClr val="black"/>
                </a:solidFill>
                <a:latin typeface="Arial" panose="020B0604020202020204" pitchFamily="34" charset="0"/>
                <a:cs typeface="Arial" panose="020B0604020202020204" pitchFamily="34" charset="0"/>
              </a:rPr>
              <a:t>the needs of the teaching force.</a:t>
            </a:r>
          </a:p>
          <a:p>
            <a:pPr lvl="1">
              <a:spcBef>
                <a:spcPts val="600"/>
              </a:spcBef>
              <a:buSzPct val="70000"/>
              <a:defRPr/>
            </a:pPr>
            <a:r>
              <a:rPr lang="en-US" dirty="0">
                <a:solidFill>
                  <a:prstClr val="black"/>
                </a:solidFill>
                <a:latin typeface="Arial" panose="020B0604020202020204" pitchFamily="34" charset="0"/>
                <a:cs typeface="Arial" panose="020B0604020202020204" pitchFamily="34" charset="0"/>
              </a:rPr>
              <a:t>Identify local teacher quality needs.</a:t>
            </a:r>
          </a:p>
          <a:p>
            <a:pPr lvl="1">
              <a:spcBef>
                <a:spcPts val="600"/>
              </a:spcBef>
              <a:buSzPct val="70000"/>
              <a:defRPr/>
            </a:pPr>
            <a:r>
              <a:rPr lang="en-US" dirty="0">
                <a:solidFill>
                  <a:prstClr val="black"/>
                </a:solidFill>
                <a:latin typeface="Arial" panose="020B0604020202020204" pitchFamily="34" charset="0"/>
                <a:cs typeface="Arial" panose="020B0604020202020204" pitchFamily="34" charset="0"/>
              </a:rPr>
              <a:t>Identify those areas that an LEA should strengthen as part of a meaningful plan for professional development and hiring.</a:t>
            </a: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chor="ctr">
            <a:normAutofit fontScale="90000"/>
          </a:bodyPr>
          <a:lstStyle/>
          <a:p>
            <a:pPr algn="l"/>
            <a:r>
              <a:rPr lang="en-US" dirty="0" smtClean="0">
                <a:latin typeface="Arial" panose="020B0604020202020204" pitchFamily="34" charset="0"/>
                <a:cs typeface="Arial" panose="020B0604020202020204" pitchFamily="34" charset="0"/>
              </a:rPr>
              <a:t>Title </a:t>
            </a:r>
            <a:r>
              <a:rPr lang="en-US" dirty="0">
                <a:latin typeface="Arial" panose="020B0604020202020204" pitchFamily="34" charset="0"/>
                <a:cs typeface="Arial" panose="020B0604020202020204" pitchFamily="34" charset="0"/>
              </a:rPr>
              <a:t>II, Part </a:t>
            </a:r>
            <a:r>
              <a:rPr lang="en-US" dirty="0" smtClean="0">
                <a:latin typeface="Arial" panose="020B0604020202020204" pitchFamily="34" charset="0"/>
                <a:cs typeface="Arial" panose="020B0604020202020204" pitchFamily="34" charset="0"/>
              </a:rPr>
              <a:t>A – Needs Assessment</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lgn="l"/>
            <a:r>
              <a:rPr lang="en-US" dirty="0" smtClean="0">
                <a:solidFill>
                  <a:srgbClr val="000000"/>
                </a:solidFill>
                <a:latin typeface="Arial" panose="020B0604020202020204" pitchFamily="34" charset="0"/>
                <a:cs typeface="Arial" panose="020B0604020202020204" pitchFamily="34" charset="0"/>
              </a:rPr>
              <a:t>©MDE – Office of Federal Programs</a:t>
            </a:r>
            <a:endParaRPr lang="en-US"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1842D376-89E1-4BAB-BF61-6F84EF0199BC}" type="slidenum">
              <a:rPr lang="en-US" smtClean="0"/>
              <a:pPr/>
              <a:t>9</a:t>
            </a:fld>
            <a:endParaRPr lang="en-US" dirty="0"/>
          </a:p>
        </p:txBody>
      </p:sp>
    </p:spTree>
    <p:extLst>
      <p:ext uri="{BB962C8B-B14F-4D97-AF65-F5344CB8AC3E}">
        <p14:creationId xmlns:p14="http://schemas.microsoft.com/office/powerpoint/2010/main" val="16640436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I April 2012">
  <a:themeElements>
    <a:clrScheme name="Custom 1">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DE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I April 2012">
  <a:themeElements>
    <a:clrScheme name="Custom 1">
      <a:dk1>
        <a:srgbClr val="1F497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Databased DecisionsKB</Template>
  <TotalTime>3800</TotalTime>
  <Words>3237</Words>
  <Application>Microsoft Office PowerPoint</Application>
  <PresentationFormat>On-screen Show (4:3)</PresentationFormat>
  <Paragraphs>458</Paragraphs>
  <Slides>49</Slides>
  <Notes>14</Notes>
  <HiddenSlides>0</HiddenSlides>
  <MMClips>0</MMClips>
  <ScaleCrop>false</ScaleCrop>
  <HeadingPairs>
    <vt:vector size="4" baseType="variant">
      <vt:variant>
        <vt:lpstr>Theme</vt:lpstr>
      </vt:variant>
      <vt:variant>
        <vt:i4>5</vt:i4>
      </vt:variant>
      <vt:variant>
        <vt:lpstr>Slide Titles</vt:lpstr>
      </vt:variant>
      <vt:variant>
        <vt:i4>49</vt:i4>
      </vt:variant>
    </vt:vector>
  </HeadingPairs>
  <TitlesOfParts>
    <vt:vector size="54" baseType="lpstr">
      <vt:lpstr>CI April 2012</vt:lpstr>
      <vt:lpstr>2_MDE PowerPoint Master</vt:lpstr>
      <vt:lpstr>MDE PowerPoint Master</vt:lpstr>
      <vt:lpstr>3_MDE PowerPoint Master</vt:lpstr>
      <vt:lpstr>1_CI April 2012</vt:lpstr>
      <vt:lpstr>Office of Federal Programs </vt:lpstr>
      <vt:lpstr>AGENDA</vt:lpstr>
      <vt:lpstr>Titles I and II</vt:lpstr>
      <vt:lpstr>Consolidated Federal Programs Application (CFPA)</vt:lpstr>
      <vt:lpstr>Title I, Part A  Set-Asides</vt:lpstr>
      <vt:lpstr>Title I, Part A  Set-Asides</vt:lpstr>
      <vt:lpstr>Title I, Part A  Set-Asides</vt:lpstr>
      <vt:lpstr>Title II, Part A</vt:lpstr>
      <vt:lpstr>Title II, Part A – Needs Assessment</vt:lpstr>
      <vt:lpstr>Title II, Part A – Needs Assessment</vt:lpstr>
      <vt:lpstr>Title II, Part A – Planning Team</vt:lpstr>
      <vt:lpstr>Title II, Part A – Challenging State Standards</vt:lpstr>
      <vt:lpstr>Title II, Part A – Researched-based Practices and Programs</vt:lpstr>
      <vt:lpstr>Title II, Part A – Integration and Coordination</vt:lpstr>
      <vt:lpstr>Title II, Part A – Activities and Allowable Cost</vt:lpstr>
      <vt:lpstr>Title II, Part A – Highly Qualified</vt:lpstr>
      <vt:lpstr>PowerPoint Presentation</vt:lpstr>
      <vt:lpstr>Titles I and II – Budget</vt:lpstr>
      <vt:lpstr>Titles I and II – Budget</vt:lpstr>
      <vt:lpstr>Titles I and II - CFPA</vt:lpstr>
      <vt:lpstr> Title I, 1003(a)-Priority and Focus Eligibility </vt:lpstr>
      <vt:lpstr> Title I, 1003(a)-Priority and Focus Funding  </vt:lpstr>
      <vt:lpstr>Title I, 1003(a)-Priority and Focus Uses of Funds </vt:lpstr>
      <vt:lpstr>Title I, 1003(a)-Priority and Focus Application Requirements </vt:lpstr>
      <vt:lpstr>Title I, 1003(a)-Priority and Focus Application Requirements </vt:lpstr>
      <vt:lpstr>Title I, 1003(a)-Priority and Focus Application Requirements </vt:lpstr>
      <vt:lpstr>Title I, 1003(a)-Priority and Focus Application Requirements</vt:lpstr>
      <vt:lpstr>Title I, 1003(a)-Priority and Focus Application Requirements</vt:lpstr>
      <vt:lpstr>Title I, 1003(a) – Application</vt:lpstr>
      <vt:lpstr>Title I, Part D – Delinquent</vt:lpstr>
      <vt:lpstr>Title I, Part D – Application</vt:lpstr>
      <vt:lpstr>Title III, Limited English Proficient</vt:lpstr>
      <vt:lpstr>Title III, Limited English Proficient</vt:lpstr>
      <vt:lpstr>Title III, Immigrant Children and Youth</vt:lpstr>
      <vt:lpstr>Title III, LEP and Immigrant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FY15 Monitoring Schedules</vt:lpstr>
      <vt:lpstr>Use of Funds</vt:lpstr>
      <vt:lpstr>RECAP – Due Dates</vt:lpstr>
      <vt:lpstr>Federal Programs Staff</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Federal Program</dc:title>
  <dc:creator>Marcus E. Cheeks</dc:creator>
  <cp:lastModifiedBy>MDiggs</cp:lastModifiedBy>
  <cp:revision>150</cp:revision>
  <cp:lastPrinted>2014-06-02T20:39:46Z</cp:lastPrinted>
  <dcterms:created xsi:type="dcterms:W3CDTF">2014-06-01T20:31:47Z</dcterms:created>
  <dcterms:modified xsi:type="dcterms:W3CDTF">2014-10-31T21:16:57Z</dcterms:modified>
</cp:coreProperties>
</file>