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88" r:id="rId2"/>
    <p:sldId id="287" r:id="rId3"/>
    <p:sldId id="286" r:id="rId4"/>
    <p:sldId id="372" r:id="rId5"/>
    <p:sldId id="711" r:id="rId6"/>
    <p:sldId id="305" r:id="rId7"/>
    <p:sldId id="396" r:id="rId8"/>
    <p:sldId id="373" r:id="rId9"/>
    <p:sldId id="393" r:id="rId10"/>
    <p:sldId id="384" r:id="rId11"/>
    <p:sldId id="385" r:id="rId12"/>
    <p:sldId id="386" r:id="rId13"/>
    <p:sldId id="387" r:id="rId14"/>
    <p:sldId id="389" r:id="rId15"/>
    <p:sldId id="388" r:id="rId16"/>
    <p:sldId id="390" r:id="rId17"/>
    <p:sldId id="392" r:id="rId18"/>
    <p:sldId id="391" r:id="rId19"/>
    <p:sldId id="359" r:id="rId20"/>
    <p:sldId id="375" r:id="rId21"/>
    <p:sldId id="394" r:id="rId22"/>
    <p:sldId id="395" r:id="rId23"/>
    <p:sldId id="699" r:id="rId24"/>
    <p:sldId id="698" r:id="rId25"/>
    <p:sldId id="700" r:id="rId26"/>
    <p:sldId id="397" r:id="rId27"/>
    <p:sldId id="398" r:id="rId28"/>
    <p:sldId id="702" r:id="rId29"/>
    <p:sldId id="703" r:id="rId30"/>
    <p:sldId id="704" r:id="rId31"/>
    <p:sldId id="705" r:id="rId32"/>
    <p:sldId id="712" r:id="rId33"/>
    <p:sldId id="399" r:id="rId34"/>
    <p:sldId id="324" r:id="rId35"/>
    <p:sldId id="713" r:id="rId36"/>
    <p:sldId id="714" r:id="rId37"/>
    <p:sldId id="715" r:id="rId38"/>
    <p:sldId id="683" r:id="rId39"/>
    <p:sldId id="688" r:id="rId40"/>
    <p:sldId id="687" r:id="rId41"/>
    <p:sldId id="691" r:id="rId42"/>
    <p:sldId id="690" r:id="rId43"/>
    <p:sldId id="692" r:id="rId44"/>
    <p:sldId id="694" r:id="rId45"/>
    <p:sldId id="695" r:id="rId46"/>
    <p:sldId id="693" r:id="rId47"/>
    <p:sldId id="696" r:id="rId48"/>
    <p:sldId id="697" r:id="rId49"/>
    <p:sldId id="706" r:id="rId50"/>
    <p:sldId id="376" r:id="rId51"/>
    <p:sldId id="718" r:id="rId52"/>
    <p:sldId id="717" r:id="rId53"/>
    <p:sldId id="379" r:id="rId54"/>
    <p:sldId id="380" r:id="rId55"/>
    <p:sldId id="378" r:id="rId56"/>
    <p:sldId id="381" r:id="rId57"/>
    <p:sldId id="716" r:id="rId58"/>
    <p:sldId id="708" r:id="rId59"/>
    <p:sldId id="709" r:id="rId60"/>
    <p:sldId id="719" r:id="rId61"/>
    <p:sldId id="721" r:id="rId62"/>
    <p:sldId id="720" r:id="rId63"/>
    <p:sldId id="707" r:id="rId64"/>
    <p:sldId id="382" r:id="rId65"/>
    <p:sldId id="383" r:id="rId66"/>
    <p:sldId id="345" r:id="rId67"/>
    <p:sldId id="30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d Daniels" initials="CD" lastIdx="14" clrIdx="0">
    <p:extLst>
      <p:ext uri="{19B8F6BF-5375-455C-9EA6-DF929625EA0E}">
        <p15:presenceInfo xmlns:p15="http://schemas.microsoft.com/office/powerpoint/2012/main" userId="S::cdaniels@mdek12.org::2510511b-064b-4c6a-b47a-1722c22fe665" providerId="AD"/>
      </p:ext>
    </p:extLst>
  </p:cmAuthor>
  <p:cmAuthor id="2" name="Farrah Nicholson" initials="FN" lastIdx="1" clrIdx="1">
    <p:extLst>
      <p:ext uri="{19B8F6BF-5375-455C-9EA6-DF929625EA0E}">
        <p15:presenceInfo xmlns:p15="http://schemas.microsoft.com/office/powerpoint/2012/main" userId="S::FNicholson@mde.k12.ms.us::ce68ddf3-b813-4edf-b066-ba6e597200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1"/>
    <a:srgbClr val="5FAADE"/>
    <a:srgbClr val="A74A7A"/>
    <a:srgbClr val="EF3A5B"/>
    <a:srgbClr val="E9F7FE"/>
    <a:srgbClr val="F3A51E"/>
    <a:srgbClr val="B0D357"/>
    <a:srgbClr val="69C8C3"/>
    <a:srgbClr val="39A1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94"/>
  </p:normalViewPr>
  <p:slideViewPr>
    <p:cSldViewPr snapToGrid="0" snapToObjects="1">
      <p:cViewPr varScale="1">
        <p:scale>
          <a:sx n="67" d="100"/>
          <a:sy n="67" d="100"/>
        </p:scale>
        <p:origin x="456" y="46"/>
      </p:cViewPr>
      <p:guideLst/>
    </p:cSldViewPr>
  </p:slideViewPr>
  <p:notesTextViewPr>
    <p:cViewPr>
      <p:scale>
        <a:sx n="1" d="1"/>
        <a:sy n="1" d="1"/>
      </p:scale>
      <p:origin x="0" y="0"/>
    </p:cViewPr>
  </p:notesTextViewPr>
  <p:sorterViewPr>
    <p:cViewPr varScale="1">
      <p:scale>
        <a:sx n="100" d="100"/>
        <a:sy n="100" d="100"/>
      </p:scale>
      <p:origin x="0" y="-26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rah Nicholson" userId="ce68ddf3-b813-4edf-b066-ba6e597200e3" providerId="ADAL" clId="{E61AA2AD-C620-4DD7-9475-F9786E4EA264}"/>
    <pc:docChg chg="modSld">
      <pc:chgData name="Farrah Nicholson" userId="ce68ddf3-b813-4edf-b066-ba6e597200e3" providerId="ADAL" clId="{E61AA2AD-C620-4DD7-9475-F9786E4EA264}" dt="2021-07-16T17:39:33.845" v="38" actId="20577"/>
      <pc:docMkLst>
        <pc:docMk/>
      </pc:docMkLst>
      <pc:sldChg chg="modSp mod">
        <pc:chgData name="Farrah Nicholson" userId="ce68ddf3-b813-4edf-b066-ba6e597200e3" providerId="ADAL" clId="{E61AA2AD-C620-4DD7-9475-F9786E4EA264}" dt="2021-07-16T17:39:33.845" v="38" actId="20577"/>
        <pc:sldMkLst>
          <pc:docMk/>
          <pc:sldMk cId="2805211613" sldId="707"/>
        </pc:sldMkLst>
        <pc:spChg chg="mod">
          <ac:chgData name="Farrah Nicholson" userId="ce68ddf3-b813-4edf-b066-ba6e597200e3" providerId="ADAL" clId="{E61AA2AD-C620-4DD7-9475-F9786E4EA264}" dt="2021-07-16T17:39:33.845" v="38" actId="20577"/>
          <ac:spMkLst>
            <pc:docMk/>
            <pc:sldMk cId="2805211613" sldId="707"/>
            <ac:spMk id="6" creationId="{FCA07BC4-532C-4BC0-9119-E8E0059A670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20EB8-74B8-4549-8813-2F60B8A9338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489659B-0F75-4EB8-B98F-942C1259FB2E}">
      <dgm:prSet/>
      <dgm:spPr/>
      <dgm:t>
        <a:bodyPr/>
        <a:lstStyle/>
        <a:p>
          <a:pPr>
            <a:lnSpc>
              <a:spcPct val="100000"/>
            </a:lnSpc>
          </a:pPr>
          <a:r>
            <a:rPr lang="en-US" b="1" dirty="0">
              <a:solidFill>
                <a:srgbClr val="002060"/>
              </a:solidFill>
              <a:latin typeface="Arial" panose="020B0604020202020204" pitchFamily="34" charset="0"/>
              <a:cs typeface="Arial" panose="020B0604020202020204" pitchFamily="34" charset="0"/>
            </a:rPr>
            <a:t>General Information</a:t>
          </a:r>
        </a:p>
      </dgm:t>
    </dgm:pt>
    <dgm:pt modelId="{E3E6C97C-F196-4D74-A365-200912BD8690}" type="parTrans" cxnId="{056D861B-A273-4EE2-9985-6454CB14FE61}">
      <dgm:prSet/>
      <dgm:spPr/>
      <dgm:t>
        <a:bodyPr/>
        <a:lstStyle/>
        <a:p>
          <a:endParaRPr lang="en-US"/>
        </a:p>
      </dgm:t>
    </dgm:pt>
    <dgm:pt modelId="{1421EF08-258B-423D-81E7-0D0AC9CFB3EF}" type="sibTrans" cxnId="{056D861B-A273-4EE2-9985-6454CB14FE61}">
      <dgm:prSet/>
      <dgm:spPr/>
      <dgm:t>
        <a:bodyPr/>
        <a:lstStyle/>
        <a:p>
          <a:endParaRPr lang="en-US"/>
        </a:p>
      </dgm:t>
    </dgm:pt>
    <dgm:pt modelId="{4E1CCA1E-1E9E-4DC9-A80B-694712A0F6B8}">
      <dgm:prSet/>
      <dgm:spPr/>
      <dgm:t>
        <a:bodyPr/>
        <a:lstStyle/>
        <a:p>
          <a:pPr>
            <a:lnSpc>
              <a:spcPct val="100000"/>
            </a:lnSpc>
          </a:pPr>
          <a:r>
            <a:rPr lang="en-US" b="1" dirty="0">
              <a:solidFill>
                <a:srgbClr val="002060"/>
              </a:solidFill>
              <a:latin typeface="Arial" panose="020B0604020202020204" pitchFamily="34" charset="0"/>
              <a:cs typeface="Arial" panose="020B0604020202020204" pitchFamily="34" charset="0"/>
            </a:rPr>
            <a:t>Proposal Details and Scoring</a:t>
          </a:r>
        </a:p>
      </dgm:t>
    </dgm:pt>
    <dgm:pt modelId="{CEC535B1-16F4-437E-B713-95C402385950}" type="parTrans" cxnId="{C1D11C8D-D3EF-463E-A6E4-EE828C61140D}">
      <dgm:prSet/>
      <dgm:spPr/>
      <dgm:t>
        <a:bodyPr/>
        <a:lstStyle/>
        <a:p>
          <a:endParaRPr lang="en-US"/>
        </a:p>
      </dgm:t>
    </dgm:pt>
    <dgm:pt modelId="{30180E1E-CBD2-4CF8-A760-555C3FECDD7D}" type="sibTrans" cxnId="{C1D11C8D-D3EF-463E-A6E4-EE828C61140D}">
      <dgm:prSet/>
      <dgm:spPr/>
      <dgm:t>
        <a:bodyPr/>
        <a:lstStyle/>
        <a:p>
          <a:endParaRPr lang="en-US"/>
        </a:p>
      </dgm:t>
    </dgm:pt>
    <dgm:pt modelId="{A73342E3-4C1B-47C0-A87C-15C047E7B634}">
      <dgm:prSet/>
      <dgm:spPr/>
      <dgm:t>
        <a:bodyPr/>
        <a:lstStyle/>
        <a:p>
          <a:pPr>
            <a:lnSpc>
              <a:spcPct val="100000"/>
            </a:lnSpc>
          </a:pPr>
          <a:r>
            <a:rPr lang="en-US" b="1" dirty="0">
              <a:solidFill>
                <a:srgbClr val="002060"/>
              </a:solidFill>
              <a:latin typeface="Arial" panose="020B0604020202020204" pitchFamily="34" charset="0"/>
              <a:cs typeface="Arial" panose="020B0604020202020204" pitchFamily="34" charset="0"/>
            </a:rPr>
            <a:t>Proposal Requirements</a:t>
          </a:r>
        </a:p>
      </dgm:t>
    </dgm:pt>
    <dgm:pt modelId="{6B4FC6FE-680A-48C5-9CEC-8E43E1F7FA3B}" type="parTrans" cxnId="{D957C25E-9F8B-4B89-9A16-E0BC9B3D0D75}">
      <dgm:prSet/>
      <dgm:spPr/>
      <dgm:t>
        <a:bodyPr/>
        <a:lstStyle/>
        <a:p>
          <a:endParaRPr lang="en-US"/>
        </a:p>
      </dgm:t>
    </dgm:pt>
    <dgm:pt modelId="{A83941C2-3742-4F01-9206-890E3805E74A}" type="sibTrans" cxnId="{D957C25E-9F8B-4B89-9A16-E0BC9B3D0D75}">
      <dgm:prSet/>
      <dgm:spPr/>
      <dgm:t>
        <a:bodyPr/>
        <a:lstStyle/>
        <a:p>
          <a:endParaRPr lang="en-US"/>
        </a:p>
      </dgm:t>
    </dgm:pt>
    <dgm:pt modelId="{5DC903B1-222C-431D-A7DD-D4D1628249F4}">
      <dgm:prSet/>
      <dgm:spPr/>
      <dgm:t>
        <a:bodyPr/>
        <a:lstStyle/>
        <a:p>
          <a:pPr>
            <a:lnSpc>
              <a:spcPct val="100000"/>
            </a:lnSpc>
          </a:pPr>
          <a:r>
            <a:rPr lang="en-US" b="1" dirty="0">
              <a:solidFill>
                <a:srgbClr val="002060"/>
              </a:solidFill>
              <a:latin typeface="Arial" panose="020B0604020202020204" pitchFamily="34" charset="0"/>
              <a:cs typeface="Arial" panose="020B0604020202020204" pitchFamily="34" charset="0"/>
            </a:rPr>
            <a:t>Forms</a:t>
          </a:r>
        </a:p>
      </dgm:t>
    </dgm:pt>
    <dgm:pt modelId="{240D1FE3-D5CF-4A36-9E03-00027DF2D760}" type="parTrans" cxnId="{90CBF038-8CD6-4D80-8BBA-7006F2EC02AB}">
      <dgm:prSet/>
      <dgm:spPr/>
      <dgm:t>
        <a:bodyPr/>
        <a:lstStyle/>
        <a:p>
          <a:endParaRPr lang="en-US"/>
        </a:p>
      </dgm:t>
    </dgm:pt>
    <dgm:pt modelId="{87FE2ADB-BE28-43DF-BC26-78297F1BE6C3}" type="sibTrans" cxnId="{90CBF038-8CD6-4D80-8BBA-7006F2EC02AB}">
      <dgm:prSet/>
      <dgm:spPr/>
      <dgm:t>
        <a:bodyPr/>
        <a:lstStyle/>
        <a:p>
          <a:endParaRPr lang="en-US"/>
        </a:p>
      </dgm:t>
    </dgm:pt>
    <dgm:pt modelId="{8EE7023F-BB18-481A-802F-02ADC679025C}">
      <dgm:prSet/>
      <dgm:spPr/>
      <dgm:t>
        <a:bodyPr/>
        <a:lstStyle/>
        <a:p>
          <a:pPr>
            <a:lnSpc>
              <a:spcPct val="100000"/>
            </a:lnSpc>
          </a:pPr>
          <a:r>
            <a:rPr lang="en-US" b="1" dirty="0">
              <a:solidFill>
                <a:srgbClr val="002060"/>
              </a:solidFill>
              <a:latin typeface="Arial" panose="020B0604020202020204" pitchFamily="34" charset="0"/>
              <a:cs typeface="Arial" panose="020B0604020202020204" pitchFamily="34" charset="0"/>
            </a:rPr>
            <a:t>Questions</a:t>
          </a:r>
        </a:p>
      </dgm:t>
    </dgm:pt>
    <dgm:pt modelId="{269C9E0F-B430-4829-B83A-A03B2594FC66}" type="parTrans" cxnId="{C44D0064-DCAF-4149-9DE9-A0DD7044F03F}">
      <dgm:prSet/>
      <dgm:spPr/>
      <dgm:t>
        <a:bodyPr/>
        <a:lstStyle/>
        <a:p>
          <a:endParaRPr lang="en-US"/>
        </a:p>
      </dgm:t>
    </dgm:pt>
    <dgm:pt modelId="{C4FC2019-4974-4225-B053-2A2AB46B5B04}" type="sibTrans" cxnId="{C44D0064-DCAF-4149-9DE9-A0DD7044F03F}">
      <dgm:prSet/>
      <dgm:spPr/>
      <dgm:t>
        <a:bodyPr/>
        <a:lstStyle/>
        <a:p>
          <a:endParaRPr lang="en-US"/>
        </a:p>
      </dgm:t>
    </dgm:pt>
    <dgm:pt modelId="{CA301DBA-C5EA-4586-A0DB-F82E5BCC00AA}" type="pres">
      <dgm:prSet presAssocID="{C7220EB8-74B8-4549-8813-2F60B8A93387}" presName="root" presStyleCnt="0">
        <dgm:presLayoutVars>
          <dgm:dir/>
          <dgm:resizeHandles val="exact"/>
        </dgm:presLayoutVars>
      </dgm:prSet>
      <dgm:spPr/>
    </dgm:pt>
    <dgm:pt modelId="{DFB75B53-0E15-4FA3-AC0B-0BA19811ABC1}" type="pres">
      <dgm:prSet presAssocID="{D489659B-0F75-4EB8-B98F-942C1259FB2E}" presName="compNode" presStyleCnt="0"/>
      <dgm:spPr/>
    </dgm:pt>
    <dgm:pt modelId="{025E7C2D-8332-4DB8-B729-2AC11C31042A}" type="pres">
      <dgm:prSet presAssocID="{D489659B-0F75-4EB8-B98F-942C1259FB2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wspaper"/>
        </a:ext>
      </dgm:extLst>
    </dgm:pt>
    <dgm:pt modelId="{5F306A63-BC68-4FCE-AD6B-2820DB51EFF2}" type="pres">
      <dgm:prSet presAssocID="{D489659B-0F75-4EB8-B98F-942C1259FB2E}" presName="spaceRect" presStyleCnt="0"/>
      <dgm:spPr/>
    </dgm:pt>
    <dgm:pt modelId="{66FF45FE-83D7-4643-B2F8-45D0304524BF}" type="pres">
      <dgm:prSet presAssocID="{D489659B-0F75-4EB8-B98F-942C1259FB2E}" presName="textRect" presStyleLbl="revTx" presStyleIdx="0" presStyleCnt="5">
        <dgm:presLayoutVars>
          <dgm:chMax val="1"/>
          <dgm:chPref val="1"/>
        </dgm:presLayoutVars>
      </dgm:prSet>
      <dgm:spPr/>
    </dgm:pt>
    <dgm:pt modelId="{E6033C58-3251-49AC-97F7-37B448637FF1}" type="pres">
      <dgm:prSet presAssocID="{1421EF08-258B-423D-81E7-0D0AC9CFB3EF}" presName="sibTrans" presStyleCnt="0"/>
      <dgm:spPr/>
    </dgm:pt>
    <dgm:pt modelId="{DE4467B6-0A11-4741-8EB2-1F287343E170}" type="pres">
      <dgm:prSet presAssocID="{4E1CCA1E-1E9E-4DC9-A80B-694712A0F6B8}" presName="compNode" presStyleCnt="0"/>
      <dgm:spPr/>
    </dgm:pt>
    <dgm:pt modelId="{FE5CC864-9E3E-4D74-9A71-35D6135D6823}" type="pres">
      <dgm:prSet presAssocID="{4E1CCA1E-1E9E-4DC9-A80B-694712A0F6B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0DB18815-BC35-4536-A0BA-3953B270AA53}" type="pres">
      <dgm:prSet presAssocID="{4E1CCA1E-1E9E-4DC9-A80B-694712A0F6B8}" presName="spaceRect" presStyleCnt="0"/>
      <dgm:spPr/>
    </dgm:pt>
    <dgm:pt modelId="{2868D7F7-833C-4D0D-A424-E483190A568A}" type="pres">
      <dgm:prSet presAssocID="{4E1CCA1E-1E9E-4DC9-A80B-694712A0F6B8}" presName="textRect" presStyleLbl="revTx" presStyleIdx="1" presStyleCnt="5">
        <dgm:presLayoutVars>
          <dgm:chMax val="1"/>
          <dgm:chPref val="1"/>
        </dgm:presLayoutVars>
      </dgm:prSet>
      <dgm:spPr/>
    </dgm:pt>
    <dgm:pt modelId="{3227D3EB-877A-466A-968E-146858E4F601}" type="pres">
      <dgm:prSet presAssocID="{30180E1E-CBD2-4CF8-A760-555C3FECDD7D}" presName="sibTrans" presStyleCnt="0"/>
      <dgm:spPr/>
    </dgm:pt>
    <dgm:pt modelId="{370BC3F4-2060-4EF1-B190-F97E8A4B68A8}" type="pres">
      <dgm:prSet presAssocID="{A73342E3-4C1B-47C0-A87C-15C047E7B634}" presName="compNode" presStyleCnt="0"/>
      <dgm:spPr/>
    </dgm:pt>
    <dgm:pt modelId="{AF4E6081-48BA-4BD7-9FB9-8F92E75DB47F}" type="pres">
      <dgm:prSet presAssocID="{A73342E3-4C1B-47C0-A87C-15C047E7B63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list"/>
        </a:ext>
      </dgm:extLst>
    </dgm:pt>
    <dgm:pt modelId="{D6988AAD-A585-4A7E-8191-B99875BFF141}" type="pres">
      <dgm:prSet presAssocID="{A73342E3-4C1B-47C0-A87C-15C047E7B634}" presName="spaceRect" presStyleCnt="0"/>
      <dgm:spPr/>
    </dgm:pt>
    <dgm:pt modelId="{25808905-18E6-4ADB-AE66-D61DAFA596DE}" type="pres">
      <dgm:prSet presAssocID="{A73342E3-4C1B-47C0-A87C-15C047E7B634}" presName="textRect" presStyleLbl="revTx" presStyleIdx="2" presStyleCnt="5">
        <dgm:presLayoutVars>
          <dgm:chMax val="1"/>
          <dgm:chPref val="1"/>
        </dgm:presLayoutVars>
      </dgm:prSet>
      <dgm:spPr/>
    </dgm:pt>
    <dgm:pt modelId="{433B6A67-8953-4153-9799-EA4183368C28}" type="pres">
      <dgm:prSet presAssocID="{A83941C2-3742-4F01-9206-890E3805E74A}" presName="sibTrans" presStyleCnt="0"/>
      <dgm:spPr/>
    </dgm:pt>
    <dgm:pt modelId="{B6F0AB57-A719-4366-9274-50E249041C92}" type="pres">
      <dgm:prSet presAssocID="{5DC903B1-222C-431D-A7DD-D4D1628249F4}" presName="compNode" presStyleCnt="0"/>
      <dgm:spPr/>
    </dgm:pt>
    <dgm:pt modelId="{FDAA0488-0FFB-4F52-9F19-0C1D57AF4C8D}" type="pres">
      <dgm:prSet presAssocID="{5DC903B1-222C-431D-A7DD-D4D1628249F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aper"/>
        </a:ext>
      </dgm:extLst>
    </dgm:pt>
    <dgm:pt modelId="{B754C5CB-CFEE-4E58-9CDE-B3C6CC383CF4}" type="pres">
      <dgm:prSet presAssocID="{5DC903B1-222C-431D-A7DD-D4D1628249F4}" presName="spaceRect" presStyleCnt="0"/>
      <dgm:spPr/>
    </dgm:pt>
    <dgm:pt modelId="{F6C0411A-390C-432B-A33A-A25C56781632}" type="pres">
      <dgm:prSet presAssocID="{5DC903B1-222C-431D-A7DD-D4D1628249F4}" presName="textRect" presStyleLbl="revTx" presStyleIdx="3" presStyleCnt="5">
        <dgm:presLayoutVars>
          <dgm:chMax val="1"/>
          <dgm:chPref val="1"/>
        </dgm:presLayoutVars>
      </dgm:prSet>
      <dgm:spPr/>
    </dgm:pt>
    <dgm:pt modelId="{370FD6CE-F10A-4C3D-85DD-47530819367C}" type="pres">
      <dgm:prSet presAssocID="{87FE2ADB-BE28-43DF-BC26-78297F1BE6C3}" presName="sibTrans" presStyleCnt="0"/>
      <dgm:spPr/>
    </dgm:pt>
    <dgm:pt modelId="{F677A571-5128-400C-BD98-66DC71480DB5}" type="pres">
      <dgm:prSet presAssocID="{8EE7023F-BB18-481A-802F-02ADC679025C}" presName="compNode" presStyleCnt="0"/>
      <dgm:spPr/>
    </dgm:pt>
    <dgm:pt modelId="{95A68C2B-D504-4C99-BD40-F2BC8D5068AA}" type="pres">
      <dgm:prSet presAssocID="{8EE7023F-BB18-481A-802F-02ADC679025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lp"/>
        </a:ext>
      </dgm:extLst>
    </dgm:pt>
    <dgm:pt modelId="{27631662-ACFD-4CBE-9E17-77F3A62C14D7}" type="pres">
      <dgm:prSet presAssocID="{8EE7023F-BB18-481A-802F-02ADC679025C}" presName="spaceRect" presStyleCnt="0"/>
      <dgm:spPr/>
    </dgm:pt>
    <dgm:pt modelId="{D8219EBF-6BA0-4CCC-A111-C29D086A5746}" type="pres">
      <dgm:prSet presAssocID="{8EE7023F-BB18-481A-802F-02ADC679025C}" presName="textRect" presStyleLbl="revTx" presStyleIdx="4" presStyleCnt="5">
        <dgm:presLayoutVars>
          <dgm:chMax val="1"/>
          <dgm:chPref val="1"/>
        </dgm:presLayoutVars>
      </dgm:prSet>
      <dgm:spPr/>
    </dgm:pt>
  </dgm:ptLst>
  <dgm:cxnLst>
    <dgm:cxn modelId="{056D861B-A273-4EE2-9985-6454CB14FE61}" srcId="{C7220EB8-74B8-4549-8813-2F60B8A93387}" destId="{D489659B-0F75-4EB8-B98F-942C1259FB2E}" srcOrd="0" destOrd="0" parTransId="{E3E6C97C-F196-4D74-A365-200912BD8690}" sibTransId="{1421EF08-258B-423D-81E7-0D0AC9CFB3EF}"/>
    <dgm:cxn modelId="{37461530-4BBA-471E-8521-6288E32B522F}" type="presOf" srcId="{D489659B-0F75-4EB8-B98F-942C1259FB2E}" destId="{66FF45FE-83D7-4643-B2F8-45D0304524BF}" srcOrd="0" destOrd="0" presId="urn:microsoft.com/office/officeart/2018/2/layout/IconLabelList"/>
    <dgm:cxn modelId="{90CBF038-8CD6-4D80-8BBA-7006F2EC02AB}" srcId="{C7220EB8-74B8-4549-8813-2F60B8A93387}" destId="{5DC903B1-222C-431D-A7DD-D4D1628249F4}" srcOrd="3" destOrd="0" parTransId="{240D1FE3-D5CF-4A36-9E03-00027DF2D760}" sibTransId="{87FE2ADB-BE28-43DF-BC26-78297F1BE6C3}"/>
    <dgm:cxn modelId="{D957C25E-9F8B-4B89-9A16-E0BC9B3D0D75}" srcId="{C7220EB8-74B8-4549-8813-2F60B8A93387}" destId="{A73342E3-4C1B-47C0-A87C-15C047E7B634}" srcOrd="2" destOrd="0" parTransId="{6B4FC6FE-680A-48C5-9CEC-8E43E1F7FA3B}" sibTransId="{A83941C2-3742-4F01-9206-890E3805E74A}"/>
    <dgm:cxn modelId="{C44D0064-DCAF-4149-9DE9-A0DD7044F03F}" srcId="{C7220EB8-74B8-4549-8813-2F60B8A93387}" destId="{8EE7023F-BB18-481A-802F-02ADC679025C}" srcOrd="4" destOrd="0" parTransId="{269C9E0F-B430-4829-B83A-A03B2594FC66}" sibTransId="{C4FC2019-4974-4225-B053-2A2AB46B5B04}"/>
    <dgm:cxn modelId="{D231746A-4388-480F-9615-B990EEF8ECAE}" type="presOf" srcId="{4E1CCA1E-1E9E-4DC9-A80B-694712A0F6B8}" destId="{2868D7F7-833C-4D0D-A424-E483190A568A}" srcOrd="0" destOrd="0" presId="urn:microsoft.com/office/officeart/2018/2/layout/IconLabelList"/>
    <dgm:cxn modelId="{46DC815A-0F9D-49BE-AEA0-7E28A4A36CDE}" type="presOf" srcId="{C7220EB8-74B8-4549-8813-2F60B8A93387}" destId="{CA301DBA-C5EA-4586-A0DB-F82E5BCC00AA}" srcOrd="0" destOrd="0" presId="urn:microsoft.com/office/officeart/2018/2/layout/IconLabelList"/>
    <dgm:cxn modelId="{C1D11C8D-D3EF-463E-A6E4-EE828C61140D}" srcId="{C7220EB8-74B8-4549-8813-2F60B8A93387}" destId="{4E1CCA1E-1E9E-4DC9-A80B-694712A0F6B8}" srcOrd="1" destOrd="0" parTransId="{CEC535B1-16F4-437E-B713-95C402385950}" sibTransId="{30180E1E-CBD2-4CF8-A760-555C3FECDD7D}"/>
    <dgm:cxn modelId="{841558BF-6D34-4906-896A-1E2E9980A437}" type="presOf" srcId="{5DC903B1-222C-431D-A7DD-D4D1628249F4}" destId="{F6C0411A-390C-432B-A33A-A25C56781632}" srcOrd="0" destOrd="0" presId="urn:microsoft.com/office/officeart/2018/2/layout/IconLabelList"/>
    <dgm:cxn modelId="{A6C848C1-CD5B-4E47-9252-052ECB767660}" type="presOf" srcId="{A73342E3-4C1B-47C0-A87C-15C047E7B634}" destId="{25808905-18E6-4ADB-AE66-D61DAFA596DE}" srcOrd="0" destOrd="0" presId="urn:microsoft.com/office/officeart/2018/2/layout/IconLabelList"/>
    <dgm:cxn modelId="{6CE06FF8-6707-4426-B3E4-2EB68CA5FD97}" type="presOf" srcId="{8EE7023F-BB18-481A-802F-02ADC679025C}" destId="{D8219EBF-6BA0-4CCC-A111-C29D086A5746}" srcOrd="0" destOrd="0" presId="urn:microsoft.com/office/officeart/2018/2/layout/IconLabelList"/>
    <dgm:cxn modelId="{D535FACF-5F65-4647-919F-E36C6C18EA08}" type="presParOf" srcId="{CA301DBA-C5EA-4586-A0DB-F82E5BCC00AA}" destId="{DFB75B53-0E15-4FA3-AC0B-0BA19811ABC1}" srcOrd="0" destOrd="0" presId="urn:microsoft.com/office/officeart/2018/2/layout/IconLabelList"/>
    <dgm:cxn modelId="{0E147BEE-3534-41B5-B777-663ACC6F6D22}" type="presParOf" srcId="{DFB75B53-0E15-4FA3-AC0B-0BA19811ABC1}" destId="{025E7C2D-8332-4DB8-B729-2AC11C31042A}" srcOrd="0" destOrd="0" presId="urn:microsoft.com/office/officeart/2018/2/layout/IconLabelList"/>
    <dgm:cxn modelId="{A6E11BA2-90F6-4F7C-AA36-3C9810D0A50B}" type="presParOf" srcId="{DFB75B53-0E15-4FA3-AC0B-0BA19811ABC1}" destId="{5F306A63-BC68-4FCE-AD6B-2820DB51EFF2}" srcOrd="1" destOrd="0" presId="urn:microsoft.com/office/officeart/2018/2/layout/IconLabelList"/>
    <dgm:cxn modelId="{72D7AD86-2C1E-4D03-892C-1020963C3E57}" type="presParOf" srcId="{DFB75B53-0E15-4FA3-AC0B-0BA19811ABC1}" destId="{66FF45FE-83D7-4643-B2F8-45D0304524BF}" srcOrd="2" destOrd="0" presId="urn:microsoft.com/office/officeart/2018/2/layout/IconLabelList"/>
    <dgm:cxn modelId="{77548914-B894-4F7C-8F9E-3ABF46302DC6}" type="presParOf" srcId="{CA301DBA-C5EA-4586-A0DB-F82E5BCC00AA}" destId="{E6033C58-3251-49AC-97F7-37B448637FF1}" srcOrd="1" destOrd="0" presId="urn:microsoft.com/office/officeart/2018/2/layout/IconLabelList"/>
    <dgm:cxn modelId="{71C1063D-3ECD-43B6-81AB-1B30A82D8A50}" type="presParOf" srcId="{CA301DBA-C5EA-4586-A0DB-F82E5BCC00AA}" destId="{DE4467B6-0A11-4741-8EB2-1F287343E170}" srcOrd="2" destOrd="0" presId="urn:microsoft.com/office/officeart/2018/2/layout/IconLabelList"/>
    <dgm:cxn modelId="{1788829A-33B6-4D39-977F-3EF13B04772F}" type="presParOf" srcId="{DE4467B6-0A11-4741-8EB2-1F287343E170}" destId="{FE5CC864-9E3E-4D74-9A71-35D6135D6823}" srcOrd="0" destOrd="0" presId="urn:microsoft.com/office/officeart/2018/2/layout/IconLabelList"/>
    <dgm:cxn modelId="{2D4894DD-E2D2-4DAE-8197-966F7D8F4B32}" type="presParOf" srcId="{DE4467B6-0A11-4741-8EB2-1F287343E170}" destId="{0DB18815-BC35-4536-A0BA-3953B270AA53}" srcOrd="1" destOrd="0" presId="urn:microsoft.com/office/officeart/2018/2/layout/IconLabelList"/>
    <dgm:cxn modelId="{A57752DB-B198-41FF-A97A-0C86BFCF9958}" type="presParOf" srcId="{DE4467B6-0A11-4741-8EB2-1F287343E170}" destId="{2868D7F7-833C-4D0D-A424-E483190A568A}" srcOrd="2" destOrd="0" presId="urn:microsoft.com/office/officeart/2018/2/layout/IconLabelList"/>
    <dgm:cxn modelId="{24420C1E-25B1-4A38-A667-22DFCBFC067C}" type="presParOf" srcId="{CA301DBA-C5EA-4586-A0DB-F82E5BCC00AA}" destId="{3227D3EB-877A-466A-968E-146858E4F601}" srcOrd="3" destOrd="0" presId="urn:microsoft.com/office/officeart/2018/2/layout/IconLabelList"/>
    <dgm:cxn modelId="{F7440C1B-9198-41D3-A332-C947666A662C}" type="presParOf" srcId="{CA301DBA-C5EA-4586-A0DB-F82E5BCC00AA}" destId="{370BC3F4-2060-4EF1-B190-F97E8A4B68A8}" srcOrd="4" destOrd="0" presId="urn:microsoft.com/office/officeart/2018/2/layout/IconLabelList"/>
    <dgm:cxn modelId="{4F507429-AB56-4261-88CC-9040591FB144}" type="presParOf" srcId="{370BC3F4-2060-4EF1-B190-F97E8A4B68A8}" destId="{AF4E6081-48BA-4BD7-9FB9-8F92E75DB47F}" srcOrd="0" destOrd="0" presId="urn:microsoft.com/office/officeart/2018/2/layout/IconLabelList"/>
    <dgm:cxn modelId="{33CDF09E-BA37-4BD0-B26A-35E5A07409A5}" type="presParOf" srcId="{370BC3F4-2060-4EF1-B190-F97E8A4B68A8}" destId="{D6988AAD-A585-4A7E-8191-B99875BFF141}" srcOrd="1" destOrd="0" presId="urn:microsoft.com/office/officeart/2018/2/layout/IconLabelList"/>
    <dgm:cxn modelId="{9A6CF7D3-9C4A-47F3-8248-60274471D26F}" type="presParOf" srcId="{370BC3F4-2060-4EF1-B190-F97E8A4B68A8}" destId="{25808905-18E6-4ADB-AE66-D61DAFA596DE}" srcOrd="2" destOrd="0" presId="urn:microsoft.com/office/officeart/2018/2/layout/IconLabelList"/>
    <dgm:cxn modelId="{E85D0498-933F-4025-A9CD-AD7E41DB44C4}" type="presParOf" srcId="{CA301DBA-C5EA-4586-A0DB-F82E5BCC00AA}" destId="{433B6A67-8953-4153-9799-EA4183368C28}" srcOrd="5" destOrd="0" presId="urn:microsoft.com/office/officeart/2018/2/layout/IconLabelList"/>
    <dgm:cxn modelId="{F849DBB1-F2B3-4F4A-9150-059E590B103B}" type="presParOf" srcId="{CA301DBA-C5EA-4586-A0DB-F82E5BCC00AA}" destId="{B6F0AB57-A719-4366-9274-50E249041C92}" srcOrd="6" destOrd="0" presId="urn:microsoft.com/office/officeart/2018/2/layout/IconLabelList"/>
    <dgm:cxn modelId="{3D6FD5DF-A040-414A-AA4F-7618B47BF290}" type="presParOf" srcId="{B6F0AB57-A719-4366-9274-50E249041C92}" destId="{FDAA0488-0FFB-4F52-9F19-0C1D57AF4C8D}" srcOrd="0" destOrd="0" presId="urn:microsoft.com/office/officeart/2018/2/layout/IconLabelList"/>
    <dgm:cxn modelId="{B567E80D-2194-4E06-B7E6-6044B0FE908F}" type="presParOf" srcId="{B6F0AB57-A719-4366-9274-50E249041C92}" destId="{B754C5CB-CFEE-4E58-9CDE-B3C6CC383CF4}" srcOrd="1" destOrd="0" presId="urn:microsoft.com/office/officeart/2018/2/layout/IconLabelList"/>
    <dgm:cxn modelId="{B820D69C-3D86-41E3-A08C-CB9AEEE62D61}" type="presParOf" srcId="{B6F0AB57-A719-4366-9274-50E249041C92}" destId="{F6C0411A-390C-432B-A33A-A25C56781632}" srcOrd="2" destOrd="0" presId="urn:microsoft.com/office/officeart/2018/2/layout/IconLabelList"/>
    <dgm:cxn modelId="{9A4786C9-3A27-4851-B4D0-7DE0F67AA9D5}" type="presParOf" srcId="{CA301DBA-C5EA-4586-A0DB-F82E5BCC00AA}" destId="{370FD6CE-F10A-4C3D-85DD-47530819367C}" srcOrd="7" destOrd="0" presId="urn:microsoft.com/office/officeart/2018/2/layout/IconLabelList"/>
    <dgm:cxn modelId="{98369FBF-644B-4D08-B370-A354AC9D7793}" type="presParOf" srcId="{CA301DBA-C5EA-4586-A0DB-F82E5BCC00AA}" destId="{F677A571-5128-400C-BD98-66DC71480DB5}" srcOrd="8" destOrd="0" presId="urn:microsoft.com/office/officeart/2018/2/layout/IconLabelList"/>
    <dgm:cxn modelId="{6F6AAB78-456A-49CC-BF51-6481F16E6B02}" type="presParOf" srcId="{F677A571-5128-400C-BD98-66DC71480DB5}" destId="{95A68C2B-D504-4C99-BD40-F2BC8D5068AA}" srcOrd="0" destOrd="0" presId="urn:microsoft.com/office/officeart/2018/2/layout/IconLabelList"/>
    <dgm:cxn modelId="{C0AE52AD-B040-4BF2-868D-252313D0E8D6}" type="presParOf" srcId="{F677A571-5128-400C-BD98-66DC71480DB5}" destId="{27631662-ACFD-4CBE-9E17-77F3A62C14D7}" srcOrd="1" destOrd="0" presId="urn:microsoft.com/office/officeart/2018/2/layout/IconLabelList"/>
    <dgm:cxn modelId="{DA9181DC-AC4D-4898-87D5-8E9FF8E8386E}" type="presParOf" srcId="{F677A571-5128-400C-BD98-66DC71480DB5}" destId="{D8219EBF-6BA0-4CCC-A111-C29D086A574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E7C2D-8332-4DB8-B729-2AC11C31042A}">
      <dsp:nvSpPr>
        <dsp:cNvPr id="0" name=""/>
        <dsp:cNvSpPr/>
      </dsp:nvSpPr>
      <dsp:spPr>
        <a:xfrm>
          <a:off x="622800" y="129132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F45FE-83D7-4643-B2F8-45D0304524BF}">
      <dsp:nvSpPr>
        <dsp:cNvPr id="0" name=""/>
        <dsp:cNvSpPr/>
      </dsp:nvSpPr>
      <dsp:spPr>
        <a:xfrm>
          <a:off x="127800" y="237148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rgbClr val="002060"/>
              </a:solidFill>
              <a:latin typeface="Arial" panose="020B0604020202020204" pitchFamily="34" charset="0"/>
              <a:cs typeface="Arial" panose="020B0604020202020204" pitchFamily="34" charset="0"/>
            </a:rPr>
            <a:t>General Information</a:t>
          </a:r>
        </a:p>
      </dsp:txBody>
      <dsp:txXfrm>
        <a:off x="127800" y="2371486"/>
        <a:ext cx="1800000" cy="720000"/>
      </dsp:txXfrm>
    </dsp:sp>
    <dsp:sp modelId="{FE5CC864-9E3E-4D74-9A71-35D6135D6823}">
      <dsp:nvSpPr>
        <dsp:cNvPr id="0" name=""/>
        <dsp:cNvSpPr/>
      </dsp:nvSpPr>
      <dsp:spPr>
        <a:xfrm>
          <a:off x="2737800" y="129132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8D7F7-833C-4D0D-A424-E483190A568A}">
      <dsp:nvSpPr>
        <dsp:cNvPr id="0" name=""/>
        <dsp:cNvSpPr/>
      </dsp:nvSpPr>
      <dsp:spPr>
        <a:xfrm>
          <a:off x="2242800" y="237148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rgbClr val="002060"/>
              </a:solidFill>
              <a:latin typeface="Arial" panose="020B0604020202020204" pitchFamily="34" charset="0"/>
              <a:cs typeface="Arial" panose="020B0604020202020204" pitchFamily="34" charset="0"/>
            </a:rPr>
            <a:t>Proposal Details and Scoring</a:t>
          </a:r>
        </a:p>
      </dsp:txBody>
      <dsp:txXfrm>
        <a:off x="2242800" y="2371486"/>
        <a:ext cx="1800000" cy="720000"/>
      </dsp:txXfrm>
    </dsp:sp>
    <dsp:sp modelId="{AF4E6081-48BA-4BD7-9FB9-8F92E75DB47F}">
      <dsp:nvSpPr>
        <dsp:cNvPr id="0" name=""/>
        <dsp:cNvSpPr/>
      </dsp:nvSpPr>
      <dsp:spPr>
        <a:xfrm>
          <a:off x="4852800" y="129132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08905-18E6-4ADB-AE66-D61DAFA596DE}">
      <dsp:nvSpPr>
        <dsp:cNvPr id="0" name=""/>
        <dsp:cNvSpPr/>
      </dsp:nvSpPr>
      <dsp:spPr>
        <a:xfrm>
          <a:off x="4357800" y="237148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rgbClr val="002060"/>
              </a:solidFill>
              <a:latin typeface="Arial" panose="020B0604020202020204" pitchFamily="34" charset="0"/>
              <a:cs typeface="Arial" panose="020B0604020202020204" pitchFamily="34" charset="0"/>
            </a:rPr>
            <a:t>Proposal Requirements</a:t>
          </a:r>
        </a:p>
      </dsp:txBody>
      <dsp:txXfrm>
        <a:off x="4357800" y="2371486"/>
        <a:ext cx="1800000" cy="720000"/>
      </dsp:txXfrm>
    </dsp:sp>
    <dsp:sp modelId="{FDAA0488-0FFB-4F52-9F19-0C1D57AF4C8D}">
      <dsp:nvSpPr>
        <dsp:cNvPr id="0" name=""/>
        <dsp:cNvSpPr/>
      </dsp:nvSpPr>
      <dsp:spPr>
        <a:xfrm>
          <a:off x="6967800" y="129132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0411A-390C-432B-A33A-A25C56781632}">
      <dsp:nvSpPr>
        <dsp:cNvPr id="0" name=""/>
        <dsp:cNvSpPr/>
      </dsp:nvSpPr>
      <dsp:spPr>
        <a:xfrm>
          <a:off x="6472800" y="237148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rgbClr val="002060"/>
              </a:solidFill>
              <a:latin typeface="Arial" panose="020B0604020202020204" pitchFamily="34" charset="0"/>
              <a:cs typeface="Arial" panose="020B0604020202020204" pitchFamily="34" charset="0"/>
            </a:rPr>
            <a:t>Forms</a:t>
          </a:r>
        </a:p>
      </dsp:txBody>
      <dsp:txXfrm>
        <a:off x="6472800" y="2371486"/>
        <a:ext cx="1800000" cy="720000"/>
      </dsp:txXfrm>
    </dsp:sp>
    <dsp:sp modelId="{95A68C2B-D504-4C99-BD40-F2BC8D5068AA}">
      <dsp:nvSpPr>
        <dsp:cNvPr id="0" name=""/>
        <dsp:cNvSpPr/>
      </dsp:nvSpPr>
      <dsp:spPr>
        <a:xfrm>
          <a:off x="9082800" y="129132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19EBF-6BA0-4CCC-A111-C29D086A5746}">
      <dsp:nvSpPr>
        <dsp:cNvPr id="0" name=""/>
        <dsp:cNvSpPr/>
      </dsp:nvSpPr>
      <dsp:spPr>
        <a:xfrm>
          <a:off x="8587800" y="237148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rgbClr val="002060"/>
              </a:solidFill>
              <a:latin typeface="Arial" panose="020B0604020202020204" pitchFamily="34" charset="0"/>
              <a:cs typeface="Arial" panose="020B0604020202020204" pitchFamily="34" charset="0"/>
            </a:rPr>
            <a:t>Questions</a:t>
          </a:r>
        </a:p>
      </dsp:txBody>
      <dsp:txXfrm>
        <a:off x="8587800" y="2371486"/>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7CCA9-ED3A-F045-97E2-A2791CD30ACD}" type="datetimeFigureOut">
              <a:rPr lang="en-US" smtClean="0"/>
              <a:t>7/16/2021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40" tIns="45720" rIns="91440" bIns="45720" rtlCol="0" anchor="b"/>
          <a:lstStyle>
            <a:lvl1pPr algn="r">
              <a:defRPr sz="1200"/>
            </a:lvl1pPr>
          </a:lstStyle>
          <a:p>
            <a:fld id="{D074287C-F1A9-1F49-875F-770B5241E278}" type="slidenum">
              <a:rPr lang="en-US" smtClean="0"/>
              <a:t>‹#›</a:t>
            </a:fld>
            <a:endParaRPr lang="en-US" dirty="0"/>
          </a:p>
        </p:txBody>
      </p:sp>
    </p:spTree>
    <p:extLst>
      <p:ext uri="{BB962C8B-B14F-4D97-AF65-F5344CB8AC3E}">
        <p14:creationId xmlns:p14="http://schemas.microsoft.com/office/powerpoint/2010/main" val="59980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835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592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6746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7/16/2021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617584" y="3163088"/>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dirty="0">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17584" y="835572"/>
            <a:ext cx="10050416" cy="2119305"/>
          </a:xfrm>
        </p:spPr>
        <p:txBody>
          <a:bodyPr anchor="b">
            <a:normAutofit/>
          </a:bodyPr>
          <a:lstStyle>
            <a:lvl1pPr algn="l">
              <a:defRPr sz="8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617584" y="4966410"/>
            <a:ext cx="6319244" cy="510465"/>
          </a:xfrm>
        </p:spPr>
        <p:txBody>
          <a:bodyPr>
            <a:normAutofit/>
          </a:bodyPr>
          <a:lstStyle>
            <a:lvl1pPr marL="0" indent="0" algn="l">
              <a:buNone/>
              <a:defRPr sz="2800" b="1">
                <a:solidFill>
                  <a:srgbClr val="5FAAD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617538" y="6254750"/>
            <a:ext cx="6208712" cy="457200"/>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17538" y="5486400"/>
            <a:ext cx="6096000" cy="555625"/>
          </a:xfrm>
        </p:spPr>
        <p:txBody>
          <a:bodyPr>
            <a:norm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81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 Transition_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7/16/2021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F3A51E"/>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18180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r Transition_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7/16/2021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B0D357"/>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99362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Transition_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7/16/2021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69C8C3"/>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291941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Transition_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7/16/2021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39A1BF"/>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01336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Transition_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7/16/2021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A74A7A"/>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499034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_Imag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45222-F49A-2946-B87B-CDB914099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0224"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100224"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7D7FFC99-FFCC-B042-B50D-2B5680E20D15}"/>
              </a:ext>
            </a:extLst>
          </p:cNvPr>
          <p:cNvSpPr>
            <a:spLocks noGrp="1"/>
          </p:cNvSpPr>
          <p:nvPr>
            <p:ph type="title"/>
          </p:nvPr>
        </p:nvSpPr>
        <p:spPr>
          <a:xfrm>
            <a:off x="408655" y="635431"/>
            <a:ext cx="4558553" cy="4866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27792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_Image 2">
    <p:spTree>
      <p:nvGrpSpPr>
        <p:cNvPr id="1" name=""/>
        <p:cNvGrpSpPr/>
        <p:nvPr/>
      </p:nvGrpSpPr>
      <p:grpSpPr>
        <a:xfrm>
          <a:off x="0" y="0"/>
          <a:ext cx="0" cy="0"/>
          <a:chOff x="0" y="0"/>
          <a:chExt cx="0" cy="0"/>
        </a:xfrm>
      </p:grpSpPr>
      <p:pic>
        <p:nvPicPr>
          <p:cNvPr id="10" name="Picture 9" descr="Girl working while leaning over textbook">
            <a:extLst>
              <a:ext uri="{FF2B5EF4-FFF2-40B4-BE49-F238E27FC236}">
                <a16:creationId xmlns:a16="http://schemas.microsoft.com/office/drawing/2014/main" id="{AE6389C0-BABF-AE41-8EEA-3CD9FFCC1B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C95B889-F2E9-9A4B-A33E-49E312820CAA}"/>
              </a:ext>
            </a:extLst>
          </p:cNvPr>
          <p:cNvSpPr>
            <a:spLocks noGrp="1"/>
          </p:cNvSpPr>
          <p:nvPr>
            <p:ph type="title"/>
          </p:nvPr>
        </p:nvSpPr>
        <p:spPr>
          <a:xfrm>
            <a:off x="439651" y="380623"/>
            <a:ext cx="4558553" cy="5121273"/>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283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_Image 3">
    <p:spTree>
      <p:nvGrpSpPr>
        <p:cNvPr id="1" name=""/>
        <p:cNvGrpSpPr/>
        <p:nvPr/>
      </p:nvGrpSpPr>
      <p:grpSpPr>
        <a:xfrm>
          <a:off x="0" y="0"/>
          <a:ext cx="0" cy="0"/>
          <a:chOff x="0" y="0"/>
          <a:chExt cx="0" cy="0"/>
        </a:xfrm>
      </p:grpSpPr>
      <p:pic>
        <p:nvPicPr>
          <p:cNvPr id="9" name="Picture 8" descr="A teacher teaching a class&#10;&#10;Description automatically generated with low confidence">
            <a:extLst>
              <a:ext uri="{FF2B5EF4-FFF2-40B4-BE49-F238E27FC236}">
                <a16:creationId xmlns:a16="http://schemas.microsoft.com/office/drawing/2014/main" id="{8F7DF7AC-C006-B240-B7F4-F67CAFFBC0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8BF3C42-6097-E149-AEA0-6F411938B4E3}"/>
              </a:ext>
            </a:extLst>
          </p:cNvPr>
          <p:cNvSpPr>
            <a:spLocks noGrp="1"/>
          </p:cNvSpPr>
          <p:nvPr>
            <p:ph type="title"/>
          </p:nvPr>
        </p:nvSpPr>
        <p:spPr>
          <a:xfrm>
            <a:off x="408655" y="480447"/>
            <a:ext cx="4558553" cy="4990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67886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_Imag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2FAE2F-A945-3944-85DC-35B8286B3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9" y="0"/>
            <a:ext cx="12191111"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3D068261-7C2B-2043-A313-794866D392BD}"/>
              </a:ext>
            </a:extLst>
          </p:cNvPr>
          <p:cNvSpPr>
            <a:spLocks noGrp="1"/>
          </p:cNvSpPr>
          <p:nvPr>
            <p:ph type="title"/>
          </p:nvPr>
        </p:nvSpPr>
        <p:spPr>
          <a:xfrm>
            <a:off x="408655" y="511443"/>
            <a:ext cx="4558553" cy="5021441"/>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0353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_Im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23DED-4585-F74E-BC9C-2599464E51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21265"/>
            <a:ext cx="12292224" cy="701922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37240"/>
            <a:ext cx="12292224" cy="7019224"/>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extBox 1">
            <a:extLst>
              <a:ext uri="{FF2B5EF4-FFF2-40B4-BE49-F238E27FC236}">
                <a16:creationId xmlns:a16="http://schemas.microsoft.com/office/drawing/2014/main" id="{6215581E-3ED5-CC47-BBF5-03361955FBF2}"/>
              </a:ext>
            </a:extLst>
          </p:cNvPr>
          <p:cNvSpPr txBox="1"/>
          <p:nvPr userDrawn="1"/>
        </p:nvSpPr>
        <p:spPr>
          <a:xfrm>
            <a:off x="7076661" y="168965"/>
            <a:ext cx="0" cy="0"/>
          </a:xfrm>
          <a:prstGeom prst="rect">
            <a:avLst/>
          </a:prstGeom>
        </p:spPr>
        <p:txBody>
          <a:bodyPr vert="horz" wrap="non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570BF63-EF7F-3241-9C2D-8A00E3D8C4E5}"/>
              </a:ext>
            </a:extLst>
          </p:cNvPr>
          <p:cNvSpPr>
            <a:spLocks noGrp="1"/>
          </p:cNvSpPr>
          <p:nvPr>
            <p:ph type="title"/>
          </p:nvPr>
        </p:nvSpPr>
        <p:spPr>
          <a:xfrm>
            <a:off x="408655" y="728419"/>
            <a:ext cx="4558553" cy="4788975"/>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2201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dirty="0"/>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dirty="0">
                <a:solidFill>
                  <a:schemeClr val="tx1">
                    <a:lumMod val="75000"/>
                    <a:lumOff val="25000"/>
                  </a:schemeClr>
                </a:solidFill>
                <a:latin typeface="Arial Black" panose="020B0604020202020204" pitchFamily="34" charset="0"/>
                <a:cs typeface="Arial Black" panose="020B0604020202020204" pitchFamily="34" charset="0"/>
              </a:rPr>
              <a:t>ALL</a:t>
            </a:r>
            <a:r>
              <a:rPr lang="en-US" dirty="0">
                <a:solidFill>
                  <a:schemeClr val="tx1">
                    <a:lumMod val="75000"/>
                    <a:lumOff val="25000"/>
                  </a:schemeClr>
                </a:solidFill>
                <a:latin typeface="Arial" panose="020B0604020202020204" pitchFamily="34" charset="0"/>
                <a:cs typeface="Arial" panose="020B0604020202020204" pitchFamily="34" charset="0"/>
              </a:rPr>
              <a:t> Students Proficient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dirty="0">
                <a:solidFill>
                  <a:schemeClr val="tx1">
                    <a:lumMod val="75000"/>
                    <a:lumOff val="25000"/>
                  </a:schemeClr>
                </a:solidFill>
                <a:latin typeface="Arial Black" panose="020B0604020202020204" pitchFamily="34" charset="0"/>
                <a:cs typeface="Arial Black" panose="020B0604020202020204" pitchFamily="34" charset="0"/>
              </a:rPr>
              <a:t>EVERY</a:t>
            </a:r>
            <a:r>
              <a:rPr lang="en-US" dirty="0">
                <a:solidFill>
                  <a:schemeClr val="tx1">
                    <a:lumMod val="75000"/>
                    <a:lumOff val="25000"/>
                  </a:schemeClr>
                </a:solidFill>
                <a:latin typeface="Arial" panose="020B0604020202020204" pitchFamily="34" charset="0"/>
                <a:cs typeface="Arial" panose="020B0604020202020204" pitchFamily="34" charset="0"/>
              </a:rPr>
              <a:t> Student Graduates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dirty="0">
                <a:solidFill>
                  <a:schemeClr val="tx1">
                    <a:lumMod val="75000"/>
                    <a:lumOff val="25000"/>
                  </a:schemeClr>
                </a:solidFill>
                <a:latin typeface="Arial Black" panose="020B0604020202020204" pitchFamily="34" charset="0"/>
                <a:cs typeface="Arial Black" panose="020B0604020202020204" pitchFamily="34" charset="0"/>
              </a:rPr>
              <a:t>EVERY</a:t>
            </a:r>
            <a:r>
              <a:rPr lang="en-US" dirty="0">
                <a:solidFill>
                  <a:schemeClr val="tx1">
                    <a:lumMod val="75000"/>
                    <a:lumOff val="25000"/>
                  </a:schemeClr>
                </a:solidFill>
                <a:latin typeface="Arial" panose="020B0604020202020204" pitchFamily="34" charset="0"/>
                <a:cs typeface="Arial" panose="020B0604020202020204" pitchFamily="34" charset="0"/>
              </a:rPr>
              <a:t> Child Has Access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to a High-Quality Early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dirty="0">
                <a:solidFill>
                  <a:schemeClr val="tx1">
                    <a:lumMod val="75000"/>
                    <a:lumOff val="25000"/>
                  </a:schemeClr>
                </a:solidFill>
                <a:latin typeface="Arial Black"/>
                <a:cs typeface="Arial Black" panose="020B0604020202020204" pitchFamily="34" charset="0"/>
              </a:rPr>
              <a:t>EVERY </a:t>
            </a:r>
            <a:r>
              <a:rPr lang="en-US" dirty="0">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dirty="0">
                <a:solidFill>
                  <a:schemeClr val="tx1">
                    <a:lumMod val="75000"/>
                    <a:lumOff val="25000"/>
                  </a:schemeClr>
                </a:solidFill>
                <a:latin typeface="Arial Black" panose="020B0604020202020204" pitchFamily="34" charset="0"/>
                <a:cs typeface="Arial Black" panose="020B0604020202020204" pitchFamily="34" charset="0"/>
              </a:rPr>
              <a:t>EVERY</a:t>
            </a:r>
            <a:r>
              <a:rPr lang="en-US" dirty="0">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dirty="0">
                <a:solidFill>
                  <a:schemeClr val="tx1">
                    <a:lumMod val="75000"/>
                    <a:lumOff val="25000"/>
                  </a:schemeClr>
                </a:solidFill>
                <a:latin typeface="Arial Black" panose="020B0604020202020204" pitchFamily="34" charset="0"/>
                <a:cs typeface="Arial Black" panose="020B0604020202020204" pitchFamily="34" charset="0"/>
              </a:rPr>
              <a:t>EVERY </a:t>
            </a:r>
            <a:r>
              <a:rPr lang="en-US" dirty="0">
                <a:solidFill>
                  <a:schemeClr val="tx1">
                    <a:lumMod val="75000"/>
                    <a:lumOff val="25000"/>
                  </a:schemeClr>
                </a:solidFill>
                <a:latin typeface="Arial" panose="020B0604020202020204" pitchFamily="34" charset="0"/>
                <a:cs typeface="Arial" panose="020B0604020202020204" pitchFamily="34" charset="0"/>
              </a:rPr>
              <a:t>School and District is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dirty="0">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dirty="0">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dirty="0">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dirty="0">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dirty="0">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dirty="0">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2370117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_Image 6">
    <p:spTree>
      <p:nvGrpSpPr>
        <p:cNvPr id="1" name=""/>
        <p:cNvGrpSpPr/>
        <p:nvPr/>
      </p:nvGrpSpPr>
      <p:grpSpPr>
        <a:xfrm>
          <a:off x="0" y="0"/>
          <a:ext cx="0" cy="0"/>
          <a:chOff x="0" y="0"/>
          <a:chExt cx="0" cy="0"/>
        </a:xfrm>
      </p:grpSpPr>
      <p:pic>
        <p:nvPicPr>
          <p:cNvPr id="9" name="Picture 8" descr="A pair of headphones on a chair in a classroom&#10;&#10;Description automatically generated with low confidence">
            <a:extLst>
              <a:ext uri="{FF2B5EF4-FFF2-40B4-BE49-F238E27FC236}">
                <a16:creationId xmlns:a16="http://schemas.microsoft.com/office/drawing/2014/main" id="{1674A74B-09C5-BD4E-963B-D2A8B69ED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6"/>
          <a:stretch/>
        </p:blipFill>
        <p:spPr>
          <a:xfrm>
            <a:off x="-75168" y="1"/>
            <a:ext cx="12267168" cy="694256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98C0861C-C36B-9F4D-A3EC-F1137A1B1ED3}"/>
              </a:ext>
            </a:extLst>
          </p:cNvPr>
          <p:cNvSpPr>
            <a:spLocks noGrp="1"/>
          </p:cNvSpPr>
          <p:nvPr>
            <p:ph type="title"/>
          </p:nvPr>
        </p:nvSpPr>
        <p:spPr>
          <a:xfrm>
            <a:off x="387457" y="424562"/>
            <a:ext cx="4688237" cy="5029179"/>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75522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138920"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dirty="0"/>
          </a:p>
        </p:txBody>
      </p:sp>
      <p:sp>
        <p:nvSpPr>
          <p:cNvPr id="5" name="Rectangle 4">
            <a:extLst>
              <a:ext uri="{FF2B5EF4-FFF2-40B4-BE49-F238E27FC236}">
                <a16:creationId xmlns:a16="http://schemas.microsoft.com/office/drawing/2014/main" id="{CA2C0FA9-C06C-D849-9C30-F1672C75EB04}"/>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sign&#10;&#10;Description automatically generated">
            <a:extLst>
              <a:ext uri="{FF2B5EF4-FFF2-40B4-BE49-F238E27FC236}">
                <a16:creationId xmlns:a16="http://schemas.microsoft.com/office/drawing/2014/main" id="{0EA3CA18-3F3C-7840-B4C6-8C638E31B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17846ABD-3226-8443-9D8A-74A6E8E8A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0" name="Rectangle 9">
            <a:extLst>
              <a:ext uri="{FF2B5EF4-FFF2-40B4-BE49-F238E27FC236}">
                <a16:creationId xmlns:a16="http://schemas.microsoft.com/office/drawing/2014/main" id="{EC797C7B-1E37-6545-B842-2A117C45938B}"/>
              </a:ext>
            </a:extLst>
          </p:cNvPr>
          <p:cNvSpPr/>
          <p:nvPr userDrawn="1"/>
        </p:nvSpPr>
        <p:spPr>
          <a:xfrm>
            <a:off x="617584" y="155618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11" name="Rectangle 10">
            <a:extLst>
              <a:ext uri="{FF2B5EF4-FFF2-40B4-BE49-F238E27FC236}">
                <a16:creationId xmlns:a16="http://schemas.microsoft.com/office/drawing/2014/main" id="{E70F7D88-3317-7B4C-8370-167250E236D2}"/>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dirty="0">
                <a:solidFill>
                  <a:schemeClr val="bg1"/>
                </a:solidFill>
                <a:latin typeface="Arial" panose="020B0604020202020204" pitchFamily="34" charset="0"/>
                <a:cs typeface="Arial" panose="020B0604020202020204" pitchFamily="34" charset="0"/>
              </a:rPr>
              <a:t>mdek12.org</a:t>
            </a:r>
          </a:p>
        </p:txBody>
      </p:sp>
      <p:sp>
        <p:nvSpPr>
          <p:cNvPr id="15" name="Text Placeholder 14">
            <a:extLst>
              <a:ext uri="{FF2B5EF4-FFF2-40B4-BE49-F238E27FC236}">
                <a16:creationId xmlns:a16="http://schemas.microsoft.com/office/drawing/2014/main" id="{53D73A61-D809-204A-9E99-77076591DE79}"/>
              </a:ext>
            </a:extLst>
          </p:cNvPr>
          <p:cNvSpPr>
            <a:spLocks noGrp="1"/>
          </p:cNvSpPr>
          <p:nvPr>
            <p:ph type="body" sz="quarter" idx="14"/>
          </p:nvPr>
        </p:nvSpPr>
        <p:spPr>
          <a:xfrm>
            <a:off x="504401" y="2994888"/>
            <a:ext cx="5011980" cy="868224"/>
          </a:xfrm>
        </p:spPr>
        <p:txBody>
          <a:bodyPr>
            <a:no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400">
                <a:solidFill>
                  <a:schemeClr val="tx1">
                    <a:lumMod val="50000"/>
                    <a:lumOff val="50000"/>
                  </a:schemeClr>
                </a:solidFill>
                <a:latin typeface="Arial" panose="020B0604020202020204" pitchFamily="34" charset="0"/>
                <a:cs typeface="Arial" panose="020B0604020202020204" pitchFamily="34" charset="0"/>
              </a:defRPr>
            </a:lvl3pPr>
            <a:lvl4pPr>
              <a:defRPr sz="2400">
                <a:solidFill>
                  <a:schemeClr val="tx1">
                    <a:lumMod val="50000"/>
                    <a:lumOff val="50000"/>
                  </a:schemeClr>
                </a:solidFill>
                <a:latin typeface="Arial" panose="020B0604020202020204" pitchFamily="34" charset="0"/>
                <a:cs typeface="Arial" panose="020B0604020202020204" pitchFamily="34" charset="0"/>
              </a:defRPr>
            </a:lvl4pPr>
            <a:lvl5pPr>
              <a:defRPr sz="24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512D961-B295-8943-B9BF-9EA8B4DD832C}"/>
              </a:ext>
            </a:extLst>
          </p:cNvPr>
          <p:cNvSpPr>
            <a:spLocks noGrp="1"/>
          </p:cNvSpPr>
          <p:nvPr>
            <p:ph type="title"/>
          </p:nvPr>
        </p:nvSpPr>
        <p:spPr>
          <a:xfrm>
            <a:off x="491266" y="2073713"/>
            <a:ext cx="8127212" cy="868225"/>
          </a:xfrm>
        </p:spPr>
        <p:txBody>
          <a:bodyPr/>
          <a:lstStyle>
            <a:lvl1pPr>
              <a:defRPr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85649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11422600" cy="717200"/>
          </a:xfrm>
          <a:prstGeom prst="rect">
            <a:avLst/>
          </a:prstGeom>
          <a:solidFill>
            <a:srgbClr val="CFE2F3"/>
          </a:solidFill>
          <a:ln>
            <a:noFill/>
          </a:ln>
        </p:spPr>
        <p:txBody>
          <a:bodyPr lIns="121900" tIns="121900" rIns="121900" bIns="121900" anchor="ctr" anchorCtr="0">
            <a:noAutofit/>
          </a:bodyPr>
          <a:lstStyle/>
          <a:p>
            <a:pPr lvl="0">
              <a:spcBef>
                <a:spcPts val="0"/>
              </a:spcBef>
              <a:buNone/>
            </a:pPr>
            <a:endParaRPr sz="2400" dirty="0">
              <a:solidFill>
                <a:srgbClr val="CCCCCC"/>
              </a:solidFill>
            </a:endParaRPr>
          </a:p>
        </p:txBody>
      </p:sp>
      <p:sp>
        <p:nvSpPr>
          <p:cNvPr id="6" name="Shape 86"/>
          <p:cNvSpPr/>
          <p:nvPr userDrawn="1"/>
        </p:nvSpPr>
        <p:spPr>
          <a:xfrm>
            <a:off x="0" y="816305"/>
            <a:ext cx="10119360" cy="51600"/>
          </a:xfrm>
          <a:prstGeom prst="rect">
            <a:avLst/>
          </a:prstGeom>
          <a:solidFill>
            <a:srgbClr val="CC0000"/>
          </a:solidFill>
          <a:ln>
            <a:noFill/>
          </a:ln>
        </p:spPr>
        <p:txBody>
          <a:bodyPr lIns="121900" tIns="121900" rIns="121900" bIns="121900" anchor="ctr" anchorCtr="0">
            <a:noAutofit/>
          </a:bodyPr>
          <a:lstStyle/>
          <a:p>
            <a:pPr lvl="0">
              <a:spcBef>
                <a:spcPts val="0"/>
              </a:spcBef>
              <a:buNone/>
            </a:pPr>
            <a:endParaRPr sz="2400" dirty="0"/>
          </a:p>
        </p:txBody>
      </p:sp>
      <p:pic>
        <p:nvPicPr>
          <p:cNvPr id="8" name="Shape 79"/>
          <p:cNvPicPr preferRelativeResize="0"/>
          <p:nvPr userDrawn="1"/>
        </p:nvPicPr>
        <p:blipFill>
          <a:blip r:embed="rId2">
            <a:alphaModFix/>
          </a:blip>
          <a:stretch>
            <a:fillRect/>
          </a:stretch>
        </p:blipFill>
        <p:spPr>
          <a:xfrm>
            <a:off x="178067" y="6064333"/>
            <a:ext cx="1352599" cy="653267"/>
          </a:xfrm>
          <a:prstGeom prst="rect">
            <a:avLst/>
          </a:prstGeom>
          <a:noFill/>
          <a:ln>
            <a:noFill/>
          </a:ln>
        </p:spPr>
      </p:pic>
      <p:sp>
        <p:nvSpPr>
          <p:cNvPr id="3" name="Text Placeholder 2"/>
          <p:cNvSpPr>
            <a:spLocks noGrp="1" noChangeAspect="1"/>
          </p:cNvSpPr>
          <p:nvPr>
            <p:ph type="body" sz="quarter" idx="13" hasCustomPrompt="1"/>
          </p:nvPr>
        </p:nvSpPr>
        <p:spPr>
          <a:xfrm>
            <a:off x="415600" y="42042"/>
            <a:ext cx="11007000" cy="600591"/>
          </a:xfrm>
        </p:spPr>
        <p:txBody>
          <a:bodyPr anchor="ctr"/>
          <a:lstStyle>
            <a:lvl1pPr>
              <a:defRPr sz="4267"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554182" y="1536701"/>
            <a:ext cx="11059887" cy="4290484"/>
          </a:xfrm>
        </p:spPr>
        <p:txBody>
          <a:bodyPr/>
          <a:lstStyle>
            <a:lvl1pPr marL="457189" indent="-457189" defTabSz="609585">
              <a:buFont typeface="Arial" charset="0"/>
              <a:buChar char="•"/>
              <a:tabLst>
                <a:tab pos="609585" algn="l"/>
              </a:tabLst>
              <a:defRPr sz="32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11308111" y="6516409"/>
            <a:ext cx="731600" cy="311561"/>
          </a:xfrm>
          <a:prstGeom prst="rect">
            <a:avLst/>
          </a:prstGeom>
        </p:spPr>
        <p:txBody>
          <a:bodyPr lIns="91425" tIns="91425" rIns="91425" bIns="91425" anchor="b" anchorCtr="0">
            <a:noAutofit/>
          </a:bodyPr>
          <a:lstStyle>
            <a:lvl1pPr algn="r">
              <a:defRPr sz="140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436369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2270071"/>
            <a:ext cx="8005880" cy="1139200"/>
          </a:xfrm>
          <a:prstGeom prst="rect">
            <a:avLst/>
          </a:prstGeom>
          <a:solidFill>
            <a:schemeClr val="accent6"/>
          </a:solidFill>
          <a:ln>
            <a:noFill/>
          </a:ln>
        </p:spPr>
        <p:txBody>
          <a:bodyPr lIns="121900" tIns="121900" rIns="121900" bIns="121900" anchor="ctr" anchorCtr="0">
            <a:noAutofit/>
          </a:bodyPr>
          <a:lstStyle/>
          <a:p>
            <a:pPr lvl="0">
              <a:spcBef>
                <a:spcPts val="0"/>
              </a:spcBef>
              <a:buNone/>
            </a:pPr>
            <a:endParaRPr sz="2400" dirty="0"/>
          </a:p>
        </p:txBody>
      </p:sp>
      <p:sp>
        <p:nvSpPr>
          <p:cNvPr id="6" name="Shape 224"/>
          <p:cNvSpPr/>
          <p:nvPr userDrawn="1"/>
        </p:nvSpPr>
        <p:spPr>
          <a:xfrm>
            <a:off x="0" y="3541971"/>
            <a:ext cx="6773600" cy="132800"/>
          </a:xfrm>
          <a:prstGeom prst="rect">
            <a:avLst/>
          </a:prstGeom>
          <a:solidFill>
            <a:srgbClr val="CC0000"/>
          </a:solidFill>
          <a:ln>
            <a:noFill/>
          </a:ln>
        </p:spPr>
        <p:txBody>
          <a:bodyPr lIns="121900" tIns="121900" rIns="121900" bIns="121900" anchor="ctr" anchorCtr="0">
            <a:noAutofit/>
          </a:bodyPr>
          <a:lstStyle/>
          <a:p>
            <a:pPr lvl="0">
              <a:spcBef>
                <a:spcPts val="0"/>
              </a:spcBef>
              <a:buNone/>
            </a:pPr>
            <a:endParaRPr sz="2400" dirty="0"/>
          </a:p>
        </p:txBody>
      </p:sp>
      <p:pic>
        <p:nvPicPr>
          <p:cNvPr id="7" name="Shape 225"/>
          <p:cNvPicPr preferRelativeResize="0"/>
          <p:nvPr userDrawn="1"/>
        </p:nvPicPr>
        <p:blipFill>
          <a:blip r:embed="rId2">
            <a:alphaModFix/>
          </a:blip>
          <a:stretch>
            <a:fillRect/>
          </a:stretch>
        </p:blipFill>
        <p:spPr>
          <a:xfrm>
            <a:off x="178067" y="6064333"/>
            <a:ext cx="1352599" cy="653267"/>
          </a:xfrm>
          <a:prstGeom prst="rect">
            <a:avLst/>
          </a:prstGeom>
          <a:noFill/>
          <a:ln>
            <a:noFill/>
          </a:ln>
        </p:spPr>
      </p:pic>
      <p:sp>
        <p:nvSpPr>
          <p:cNvPr id="10" name="Text Placeholder 9"/>
          <p:cNvSpPr>
            <a:spLocks noGrp="1" noChangeAspect="1"/>
          </p:cNvSpPr>
          <p:nvPr>
            <p:ph type="body" sz="quarter" idx="13" hasCustomPrompt="1"/>
          </p:nvPr>
        </p:nvSpPr>
        <p:spPr>
          <a:xfrm>
            <a:off x="535518" y="2269067"/>
            <a:ext cx="7469716" cy="1140884"/>
          </a:xfrm>
        </p:spPr>
        <p:txBody>
          <a:bodyPr anchor="ctr"/>
          <a:lstStyle>
            <a:lvl1pPr marL="0" marR="0" indent="0" algn="l" defTabSz="1219170" rtl="0" eaLnBrk="1" fontAlgn="auto" latinLnBrk="0" hangingPunct="1">
              <a:lnSpc>
                <a:spcPct val="100000"/>
              </a:lnSpc>
              <a:spcBef>
                <a:spcPts val="0"/>
              </a:spcBef>
              <a:spcAft>
                <a:spcPts val="2133"/>
              </a:spcAft>
              <a:buClr>
                <a:schemeClr val="dk2"/>
              </a:buClr>
              <a:buSzPct val="100000"/>
              <a:buFontTx/>
              <a:buNone/>
              <a:tabLst/>
              <a:defRPr lang="en" sz="7200" b="1" smtClean="0">
                <a:solidFill>
                  <a:srgbClr val="FFFFFF"/>
                </a:solidFill>
                <a:ea typeface="Open Sans"/>
                <a:cs typeface="Open Sans"/>
                <a:sym typeface="Open Sans"/>
              </a:defRPr>
            </a:lvl1pPr>
          </a:lstStyle>
          <a:p>
            <a:pPr marL="0" marR="0" lvl="0" indent="0" algn="l" defTabSz="1219170" rtl="0" eaLnBrk="1" fontAlgn="auto" latinLnBrk="0" hangingPunct="1">
              <a:lnSpc>
                <a:spcPct val="115000"/>
              </a:lnSpc>
              <a:spcBef>
                <a:spcPts val="0"/>
              </a:spcBef>
              <a:spcAft>
                <a:spcPts val="2133"/>
              </a:spcAft>
              <a:buClr>
                <a:schemeClr val="dk2"/>
              </a:buClr>
              <a:buSzPct val="100000"/>
              <a:buFontTx/>
              <a:buNone/>
              <a:tabLst/>
              <a:defRPr/>
            </a:pPr>
            <a:r>
              <a:rPr lang="en-US" sz="7200" b="1" dirty="0">
                <a:solidFill>
                  <a:srgbClr val="FFFFFF"/>
                </a:solidFill>
                <a:latin typeface="+mj-lt"/>
                <a:ea typeface="Open Sans"/>
                <a:cs typeface="Open Sans"/>
                <a:sym typeface="Open Sans"/>
              </a:rPr>
              <a:t>HEADING</a:t>
            </a:r>
            <a:endParaRPr lang="en" sz="1333"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535518" y="965201"/>
            <a:ext cx="7469716" cy="1171167"/>
          </a:xfrm>
        </p:spPr>
        <p:txBody>
          <a:bodyPr anchor="t"/>
          <a:lstStyle>
            <a:lvl1pPr>
              <a:defRPr sz="64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535517" y="3837518"/>
            <a:ext cx="6237816" cy="1325033"/>
          </a:xfrm>
        </p:spPr>
        <p:txBody>
          <a:bodyPr/>
          <a:lstStyle>
            <a:lvl1pPr>
              <a:lnSpc>
                <a:spcPct val="114000"/>
              </a:lnSpc>
              <a:spcAft>
                <a:spcPts val="0"/>
              </a:spcAft>
              <a:defRPr sz="2667">
                <a:solidFill>
                  <a:schemeClr val="accent6"/>
                </a:solidFill>
              </a:defRPr>
            </a:lvl1pPr>
          </a:lstStyle>
          <a:p>
            <a:pPr lvl="0"/>
            <a:r>
              <a:rPr lang="en-US" dirty="0"/>
              <a:t>Subhead</a:t>
            </a:r>
          </a:p>
        </p:txBody>
      </p:sp>
      <p:sp>
        <p:nvSpPr>
          <p:cNvPr id="9" name="Shape 19"/>
          <p:cNvSpPr txBox="1">
            <a:spLocks noGrp="1"/>
          </p:cNvSpPr>
          <p:nvPr>
            <p:ph type="sldNum" idx="12"/>
          </p:nvPr>
        </p:nvSpPr>
        <p:spPr>
          <a:xfrm>
            <a:off x="11308111" y="6516409"/>
            <a:ext cx="731600" cy="311561"/>
          </a:xfrm>
          <a:prstGeom prst="rect">
            <a:avLst/>
          </a:prstGeom>
        </p:spPr>
        <p:txBody>
          <a:bodyPr lIns="91425" tIns="91425" rIns="91425" bIns="91425" anchor="b" anchorCtr="0">
            <a:noAutofit/>
          </a:bodyPr>
          <a:lstStyle>
            <a:lvl1pPr algn="r">
              <a:defRPr sz="140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27679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444075" y="378427"/>
            <a:ext cx="3507892" cy="1694212"/>
          </a:xfrm>
          <a:prstGeom prst="rect">
            <a:avLst/>
          </a:prstGeom>
          <a:noFill/>
          <a:ln>
            <a:noFill/>
          </a:ln>
        </p:spPr>
      </p:pic>
      <p:sp>
        <p:nvSpPr>
          <p:cNvPr id="5" name="Shape 86"/>
          <p:cNvSpPr/>
          <p:nvPr userDrawn="1"/>
        </p:nvSpPr>
        <p:spPr>
          <a:xfrm>
            <a:off x="0" y="2218385"/>
            <a:ext cx="10119360" cy="51600"/>
          </a:xfrm>
          <a:prstGeom prst="rect">
            <a:avLst/>
          </a:prstGeom>
          <a:solidFill>
            <a:srgbClr val="CC0000"/>
          </a:solidFill>
          <a:ln>
            <a:noFill/>
          </a:ln>
        </p:spPr>
        <p:txBody>
          <a:bodyPr lIns="121900" tIns="121900" rIns="121900" bIns="121900" anchor="ctr" anchorCtr="0">
            <a:noAutofit/>
          </a:bodyPr>
          <a:lstStyle/>
          <a:p>
            <a:pPr lvl="0">
              <a:spcBef>
                <a:spcPts val="0"/>
              </a:spcBef>
              <a:buNone/>
            </a:pPr>
            <a:endParaRPr sz="2400" dirty="0"/>
          </a:p>
        </p:txBody>
      </p:sp>
      <p:sp>
        <p:nvSpPr>
          <p:cNvPr id="6" name="Text Placeholder 5"/>
          <p:cNvSpPr>
            <a:spLocks noGrp="1"/>
          </p:cNvSpPr>
          <p:nvPr>
            <p:ph type="body" sz="quarter" idx="13" hasCustomPrompt="1"/>
          </p:nvPr>
        </p:nvSpPr>
        <p:spPr>
          <a:xfrm>
            <a:off x="1263651" y="2692401"/>
            <a:ext cx="7037916" cy="903817"/>
          </a:xfrm>
        </p:spPr>
        <p:txBody>
          <a:bodyPr/>
          <a:lstStyle>
            <a:lvl1pPr>
              <a:defRPr sz="48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1263651" y="3746501"/>
            <a:ext cx="7037916" cy="2011449"/>
          </a:xfrm>
        </p:spPr>
        <p:txBody>
          <a:bodyPr/>
          <a:lstStyle>
            <a:lvl1pPr>
              <a:lnSpc>
                <a:spcPct val="100000"/>
              </a:lnSpc>
              <a:spcAft>
                <a:spcPts val="0"/>
              </a:spcAft>
              <a:defRPr sz="32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11308111" y="6516409"/>
            <a:ext cx="731600" cy="311561"/>
          </a:xfrm>
          <a:prstGeom prst="rect">
            <a:avLst/>
          </a:prstGeom>
        </p:spPr>
        <p:txBody>
          <a:bodyPr lIns="91425" tIns="91425" rIns="91425" bIns="91425" anchor="b" anchorCtr="0">
            <a:noAutofit/>
          </a:bodyPr>
          <a:lstStyle>
            <a:lvl1pPr algn="r">
              <a:defRPr sz="140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2443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dirty="0"/>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0693F-7196-2D41-8717-F87A0FB724FC}"/>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Mississi[ppi Department of Education logo">
            <a:extLst>
              <a:ext uri="{FF2B5EF4-FFF2-40B4-BE49-F238E27FC236}">
                <a16:creationId xmlns:a16="http://schemas.microsoft.com/office/drawing/2014/main" id="{EF2E6BE5-F26E-4F44-A805-B5CA4037E9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4BE1E58-5AC0-CD4A-81AC-FEBCA41A8CC5}"/>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1FFDF0-1644-A046-A560-6F2CDCB872E0}"/>
              </a:ext>
            </a:extLst>
          </p:cNvPr>
          <p:cNvSpPr>
            <a:spLocks noGrp="1"/>
          </p:cNvSpPr>
          <p:nvPr>
            <p:ph type="title"/>
          </p:nvPr>
        </p:nvSpPr>
        <p:spPr>
          <a:xfrm>
            <a:off x="518673" y="421076"/>
            <a:ext cx="10515600" cy="380297"/>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6773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838200" y="1166649"/>
            <a:ext cx="10515600" cy="4382814"/>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5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2280356" y="1365955"/>
            <a:ext cx="9073444" cy="4438352"/>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03E9ACD-D2AC-ED42-B419-5F1A18F3E7C6}"/>
              </a:ext>
            </a:extLst>
          </p:cNvPr>
          <p:cNvSpPr>
            <a:spLocks noGrp="1"/>
          </p:cNvSpPr>
          <p:nvPr>
            <p:ph type="body" sz="quarter" idx="10"/>
          </p:nvPr>
        </p:nvSpPr>
        <p:spPr>
          <a:xfrm>
            <a:off x="412619" y="903288"/>
            <a:ext cx="5943732" cy="461962"/>
          </a:xfrm>
        </p:spPr>
        <p:txBody>
          <a:bodyPr>
            <a:normAutofit/>
          </a:bodyPr>
          <a:lstStyle>
            <a:lvl1pPr marL="0" indent="0">
              <a:buNone/>
              <a:defRPr sz="24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9353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5396458" y="275585"/>
            <a:ext cx="5622049"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5561351" y="921186"/>
            <a:ext cx="6139201" cy="4883121"/>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5396458" y="733806"/>
            <a:ext cx="63040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29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oxe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2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 Transition_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7/16/2021</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EF3A5B"/>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08737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400A5-A2F9-8E45-B415-6DD7D1A08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6A986-F23B-4549-8F88-5E5D2A6AC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DB1F0-8889-7141-9887-8BF33AE30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E87F1-B258-4841-BE83-6BEF13A8E107}" type="datetime1">
              <a:rPr lang="en-US" smtClean="0"/>
              <a:t>7/16/2021</a:t>
            </a:fld>
            <a:endParaRPr lang="en-US" dirty="0"/>
          </a:p>
        </p:txBody>
      </p:sp>
      <p:sp>
        <p:nvSpPr>
          <p:cNvPr id="5" name="Footer Placeholder 4">
            <a:extLst>
              <a:ext uri="{FF2B5EF4-FFF2-40B4-BE49-F238E27FC236}">
                <a16:creationId xmlns:a16="http://schemas.microsoft.com/office/drawing/2014/main" id="{1664F5D8-44C9-B043-B4CE-7B371693F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0755481-5126-3542-BD1F-05C595671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24DD3-0117-F947-8F74-C808912B5A2D}" type="slidenum">
              <a:rPr lang="en-US" smtClean="0"/>
              <a:t>‹#›</a:t>
            </a:fld>
            <a:endParaRPr lang="en-US" dirty="0"/>
          </a:p>
        </p:txBody>
      </p:sp>
    </p:spTree>
    <p:extLst>
      <p:ext uri="{BB962C8B-B14F-4D97-AF65-F5344CB8AC3E}">
        <p14:creationId xmlns:p14="http://schemas.microsoft.com/office/powerpoint/2010/main" val="375604720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50" r:id="rId5"/>
    <p:sldLayoutId id="2147483681" r:id="rId6"/>
    <p:sldLayoutId id="2147483682" r:id="rId7"/>
    <p:sldLayoutId id="2147483689" r:id="rId8"/>
    <p:sldLayoutId id="2147483683" r:id="rId9"/>
    <p:sldLayoutId id="2147483684" r:id="rId10"/>
    <p:sldLayoutId id="2147483685" r:id="rId11"/>
    <p:sldLayoutId id="2147483686" r:id="rId12"/>
    <p:sldLayoutId id="2147483687" r:id="rId13"/>
    <p:sldLayoutId id="2147483688" r:id="rId14"/>
    <p:sldLayoutId id="2147483675" r:id="rId15"/>
    <p:sldLayoutId id="2147483676" r:id="rId16"/>
    <p:sldLayoutId id="2147483677" r:id="rId17"/>
    <p:sldLayoutId id="2147483678" r:id="rId18"/>
    <p:sldLayoutId id="2147483679" r:id="rId19"/>
    <p:sldLayoutId id="2147483680" r:id="rId20"/>
    <p:sldLayoutId id="2147483655" r:id="rId21"/>
    <p:sldLayoutId id="2147483690" r:id="rId22"/>
    <p:sldLayoutId id="2147483691" r:id="rId23"/>
    <p:sldLayoutId id="2147483692"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upport.dnb.com/?CUST=GOVTDUNS"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sam.gov/portal/SAM"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www.fsd.gov/"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hyperlink" Target="mailto:21century@mdek12.org"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tel:+16016809318,,887076194# " TargetMode="External"/><Relationship Id="rId2" Type="http://schemas.openxmlformats.org/officeDocument/2006/relationships/hyperlink" Target="https://teams.microsoft.com/l/meetup-join/19%3ameeting_MWQ0MDQ1MDktOGYzOC00YmQxLWE4NDAtNmUwY2IyOWZhN2Uw%40thread.v2/0?context=%7b%22Tid%22%3a%227e35b344-7106-498b-9980-0510a132b777%22%2c%22Oid%22%3a%22ce68ddf3-b813-4edf-b066-ba6e597200e3%22%7d" TargetMode="External"/><Relationship Id="rId1" Type="http://schemas.openxmlformats.org/officeDocument/2006/relationships/slideLayout" Target="../slideLayouts/slideLayout5.xml"/><Relationship Id="rId5" Type="http://schemas.openxmlformats.org/officeDocument/2006/relationships/hyperlink" Target="tel:+16016809318,,250062115# " TargetMode="External"/><Relationship Id="rId4" Type="http://schemas.openxmlformats.org/officeDocument/2006/relationships/hyperlink" Target="https://teams.microsoft.com/l/meetup-join/19%3ameeting_YzIyYjAwOGQtNzEwNC00Njc0LTkwZDYtZDNlZTZjODUzOGVi%40thread.v2/0?context=%7b%22Tid%22%3a%227e35b344-7106-498b-9980-0510a132b777%22%2c%22Oid%22%3a%22ce68ddf3-b813-4edf-b066-ba6e597200e3%22%7d"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s://www.wallacefoundation.org/cost-of-quality/pages/default.aspx" TargetMode="External"/><Relationship Id="rId2" Type="http://schemas.openxmlformats.org/officeDocument/2006/relationships/hyperlink" Target="https://www.wallacefoundation.org/knowledge-center/Pages/The-Cost-of-Quality-of-Out-of-School-Time-Programs.aspx" TargetMode="Externa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hyperlink" Target="mailto:21century@mdek12.org"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8" Type="http://schemas.openxmlformats.org/officeDocument/2006/relationships/hyperlink" Target="mailto:pjordan@mdek12.org" TargetMode="External"/><Relationship Id="rId3" Type="http://schemas.openxmlformats.org/officeDocument/2006/relationships/hyperlink" Target="mailto:jnelson@mdek12.org" TargetMode="External"/><Relationship Id="rId7" Type="http://schemas.openxmlformats.org/officeDocument/2006/relationships/hyperlink" Target="mailto:yray@mdek12.org"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mailto:crnorwood@mdek12.org" TargetMode="External"/><Relationship Id="rId5" Type="http://schemas.openxmlformats.org/officeDocument/2006/relationships/hyperlink" Target="mailto:fnicholson@mdek12.org" TargetMode="External"/><Relationship Id="rId4" Type="http://schemas.openxmlformats.org/officeDocument/2006/relationships/hyperlink" Target="mailto:cdaniels@mdek12.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279980-EBB3-E44B-BEA9-4BD8C5DD0115}"/>
              </a:ext>
            </a:extLst>
          </p:cNvPr>
          <p:cNvSpPr>
            <a:spLocks noGrp="1"/>
          </p:cNvSpPr>
          <p:nvPr>
            <p:ph type="body" sz="quarter" idx="13"/>
          </p:nvPr>
        </p:nvSpPr>
        <p:spPr/>
        <p:txBody>
          <a:bodyPr/>
          <a:lstStyle/>
          <a:p>
            <a:r>
              <a:rPr lang="en-US" dirty="0"/>
              <a:t>July 16, 2021</a:t>
            </a:r>
          </a:p>
        </p:txBody>
      </p:sp>
      <p:sp>
        <p:nvSpPr>
          <p:cNvPr id="6" name="Text Placeholder 5">
            <a:extLst>
              <a:ext uri="{FF2B5EF4-FFF2-40B4-BE49-F238E27FC236}">
                <a16:creationId xmlns:a16="http://schemas.microsoft.com/office/drawing/2014/main" id="{B0036E16-32E9-1A4D-85D0-F3853CD71F4A}"/>
              </a:ext>
            </a:extLst>
          </p:cNvPr>
          <p:cNvSpPr>
            <a:spLocks noGrp="1"/>
          </p:cNvSpPr>
          <p:nvPr>
            <p:ph type="body" sz="quarter" idx="14"/>
          </p:nvPr>
        </p:nvSpPr>
        <p:spPr>
          <a:xfrm>
            <a:off x="617538" y="5486400"/>
            <a:ext cx="7885798" cy="555625"/>
          </a:xfrm>
        </p:spPr>
        <p:txBody>
          <a:bodyPr>
            <a:normAutofit/>
          </a:bodyPr>
          <a:lstStyle/>
          <a:p>
            <a:r>
              <a:rPr lang="en-US" dirty="0"/>
              <a:t>21</a:t>
            </a:r>
            <a:r>
              <a:rPr lang="en-US" baseline="30000" dirty="0"/>
              <a:t>st</a:t>
            </a:r>
            <a:r>
              <a:rPr lang="en-US" dirty="0"/>
              <a:t> CCLC Team                	</a:t>
            </a:r>
          </a:p>
        </p:txBody>
      </p:sp>
      <p:sp>
        <p:nvSpPr>
          <p:cNvPr id="4" name="Subtitle 3">
            <a:extLst>
              <a:ext uri="{FF2B5EF4-FFF2-40B4-BE49-F238E27FC236}">
                <a16:creationId xmlns:a16="http://schemas.microsoft.com/office/drawing/2014/main" id="{0B6F1FEF-7EFD-DE44-8B24-4CA989814070}"/>
              </a:ext>
            </a:extLst>
          </p:cNvPr>
          <p:cNvSpPr>
            <a:spLocks noGrp="1"/>
          </p:cNvSpPr>
          <p:nvPr>
            <p:ph type="subTitle" idx="1"/>
          </p:nvPr>
        </p:nvSpPr>
        <p:spPr>
          <a:xfrm>
            <a:off x="617538" y="4630723"/>
            <a:ext cx="7909267" cy="855676"/>
          </a:xfrm>
        </p:spPr>
        <p:txBody>
          <a:bodyPr>
            <a:normAutofit fontScale="92500" lnSpcReduction="10000"/>
          </a:bodyPr>
          <a:lstStyle/>
          <a:p>
            <a:r>
              <a:rPr lang="en-US" dirty="0"/>
              <a:t>Farrah R. Nicholson</a:t>
            </a:r>
          </a:p>
          <a:p>
            <a:r>
              <a:rPr lang="en-US" dirty="0"/>
              <a:t>Yolonda Ray			Porsha Jordan</a:t>
            </a:r>
          </a:p>
        </p:txBody>
      </p:sp>
      <p:sp>
        <p:nvSpPr>
          <p:cNvPr id="3" name="Title 2">
            <a:extLst>
              <a:ext uri="{FF2B5EF4-FFF2-40B4-BE49-F238E27FC236}">
                <a16:creationId xmlns:a16="http://schemas.microsoft.com/office/drawing/2014/main" id="{E009D2A2-2270-5645-8100-381AB0D38022}"/>
              </a:ext>
            </a:extLst>
          </p:cNvPr>
          <p:cNvSpPr>
            <a:spLocks noGrp="1"/>
          </p:cNvSpPr>
          <p:nvPr>
            <p:ph type="ctrTitle"/>
          </p:nvPr>
        </p:nvSpPr>
        <p:spPr>
          <a:xfrm>
            <a:off x="503125" y="1320919"/>
            <a:ext cx="11502801" cy="1651720"/>
          </a:xfrm>
        </p:spPr>
        <p:txBody>
          <a:bodyPr>
            <a:normAutofit fontScale="90000"/>
          </a:bodyPr>
          <a:lstStyle/>
          <a:p>
            <a:r>
              <a:rPr lang="en-US" sz="6700" dirty="0"/>
              <a:t>Nita M. Lowey 21</a:t>
            </a:r>
            <a:r>
              <a:rPr lang="en-US" sz="6700" baseline="30000" dirty="0"/>
              <a:t>st</a:t>
            </a:r>
            <a:r>
              <a:rPr lang="en-US" sz="6700" dirty="0"/>
              <a:t> Century Community Learning Centers</a:t>
            </a:r>
            <a:br>
              <a:rPr lang="en-US" sz="4600" dirty="0"/>
            </a:br>
            <a:endParaRPr lang="en-US" sz="4600" dirty="0"/>
          </a:p>
        </p:txBody>
      </p:sp>
      <p:sp>
        <p:nvSpPr>
          <p:cNvPr id="2" name="TextBox 1">
            <a:extLst>
              <a:ext uri="{FF2B5EF4-FFF2-40B4-BE49-F238E27FC236}">
                <a16:creationId xmlns:a16="http://schemas.microsoft.com/office/drawing/2014/main" id="{F945BC40-A83A-4A68-92B0-357DB21D4767}"/>
              </a:ext>
            </a:extLst>
          </p:cNvPr>
          <p:cNvSpPr txBox="1"/>
          <p:nvPr/>
        </p:nvSpPr>
        <p:spPr>
          <a:xfrm>
            <a:off x="617538" y="4448352"/>
            <a:ext cx="4248949" cy="510465"/>
          </a:xfrm>
          <a:prstGeom prst="rect">
            <a:avLst/>
          </a:prstGeom>
        </p:spPr>
        <p:txBody>
          <a:bodyPr vert="horz" wrap="squar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B51B22C-D70A-4485-AA0F-AD05BE761A91}"/>
              </a:ext>
            </a:extLst>
          </p:cNvPr>
          <p:cNvSpPr txBox="1"/>
          <p:nvPr/>
        </p:nvSpPr>
        <p:spPr>
          <a:xfrm>
            <a:off x="503125" y="2618578"/>
            <a:ext cx="7088912" cy="523220"/>
          </a:xfrm>
          <a:prstGeom prst="rect">
            <a:avLst/>
          </a:prstGeom>
          <a:noFill/>
        </p:spPr>
        <p:txBody>
          <a:bodyPr wrap="square">
            <a:spAutoFit/>
          </a:bodyPr>
          <a:lstStyle/>
          <a:p>
            <a:r>
              <a:rPr lang="en-US" sz="2800" b="1" dirty="0">
                <a:solidFill>
                  <a:srgbClr val="002060"/>
                </a:solidFill>
                <a:latin typeface="Arial" panose="020B0604020202020204" pitchFamily="34" charset="0"/>
                <a:cs typeface="Arial" panose="020B0604020202020204" pitchFamily="34" charset="0"/>
              </a:rPr>
              <a:t>FY22 RFP Technical Assistance Webinar</a:t>
            </a:r>
          </a:p>
        </p:txBody>
      </p:sp>
    </p:spTree>
    <p:extLst>
      <p:ext uri="{BB962C8B-B14F-4D97-AF65-F5344CB8AC3E}">
        <p14:creationId xmlns:p14="http://schemas.microsoft.com/office/powerpoint/2010/main" val="43810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DDBB-37D9-4AB4-9B81-976EDE4A2D61}"/>
              </a:ext>
            </a:extLst>
          </p:cNvPr>
          <p:cNvSpPr>
            <a:spLocks noGrp="1"/>
          </p:cNvSpPr>
          <p:nvPr>
            <p:ph type="title"/>
          </p:nvPr>
        </p:nvSpPr>
        <p:spPr/>
        <p:txBody>
          <a:bodyPr/>
          <a:lstStyle/>
          <a:p>
            <a:br>
              <a:rPr lang="en-US" dirty="0"/>
            </a:br>
            <a:r>
              <a:rPr lang="en-US" sz="4400" dirty="0"/>
              <a:t>Eligibility Criteria </a:t>
            </a:r>
            <a:br>
              <a:rPr lang="en-US" dirty="0"/>
            </a:br>
            <a:endParaRPr lang="en-US" dirty="0"/>
          </a:p>
        </p:txBody>
      </p:sp>
      <p:sp>
        <p:nvSpPr>
          <p:cNvPr id="3" name="Content Placeholder 2">
            <a:extLst>
              <a:ext uri="{FF2B5EF4-FFF2-40B4-BE49-F238E27FC236}">
                <a16:creationId xmlns:a16="http://schemas.microsoft.com/office/drawing/2014/main" id="{6BE55C15-8879-4227-9681-58EAA9A64BA4}"/>
              </a:ext>
            </a:extLst>
          </p:cNvPr>
          <p:cNvSpPr>
            <a:spLocks noGrp="1"/>
          </p:cNvSpPr>
          <p:nvPr>
            <p:ph idx="1"/>
          </p:nvPr>
        </p:nvSpPr>
        <p:spPr>
          <a:xfrm>
            <a:off x="412618" y="1166649"/>
            <a:ext cx="10941182" cy="4382814"/>
          </a:xfrm>
        </p:spPr>
        <p:txBody>
          <a:bodyPr/>
          <a:lstStyle/>
          <a:p>
            <a:pPr marL="0" indent="0">
              <a:buNone/>
            </a:pPr>
            <a:r>
              <a:rPr lang="en-US" sz="2800" kern="1200" dirty="0">
                <a:solidFill>
                  <a:srgbClr val="002060"/>
                </a:solidFill>
              </a:rPr>
              <a:t>Any public or private organization is eligible to apply for a 21</a:t>
            </a:r>
            <a:r>
              <a:rPr lang="en-US" sz="2800" kern="1200" baseline="30000" dirty="0">
                <a:solidFill>
                  <a:srgbClr val="002060"/>
                </a:solidFill>
              </a:rPr>
              <a:t>st</a:t>
            </a:r>
            <a:r>
              <a:rPr lang="en-US" sz="2800" kern="1200" dirty="0">
                <a:solidFill>
                  <a:srgbClr val="002060"/>
                </a:solidFill>
              </a:rPr>
              <a:t> CCLC subgrant.  Examples of entities eligible to apply include, but are not limited to:</a:t>
            </a:r>
          </a:p>
          <a:p>
            <a:endParaRPr lang="en-US" sz="1800" kern="1200" dirty="0">
              <a:solidFill>
                <a:schemeClr val="accent6">
                  <a:lumMod val="50000"/>
                </a:schemeClr>
              </a:solidFill>
            </a:endParaRPr>
          </a:p>
          <a:p>
            <a:endParaRPr lang="en-US" dirty="0">
              <a:solidFill>
                <a:srgbClr val="002060"/>
              </a:solidFill>
            </a:endParaRPr>
          </a:p>
        </p:txBody>
      </p:sp>
      <p:pic>
        <p:nvPicPr>
          <p:cNvPr id="5" name="Picture 4">
            <a:extLst>
              <a:ext uri="{FF2B5EF4-FFF2-40B4-BE49-F238E27FC236}">
                <a16:creationId xmlns:a16="http://schemas.microsoft.com/office/drawing/2014/main" id="{597CC47F-7544-4949-A8C4-B3DAA27BAB60}"/>
              </a:ext>
            </a:extLst>
          </p:cNvPr>
          <p:cNvPicPr>
            <a:picLocks noChangeAspect="1"/>
          </p:cNvPicPr>
          <p:nvPr/>
        </p:nvPicPr>
        <p:blipFill>
          <a:blip r:embed="rId2"/>
          <a:stretch>
            <a:fillRect/>
          </a:stretch>
        </p:blipFill>
        <p:spPr>
          <a:xfrm>
            <a:off x="2197270" y="2840685"/>
            <a:ext cx="7797460" cy="1176630"/>
          </a:xfrm>
          <a:prstGeom prst="rect">
            <a:avLst/>
          </a:prstGeom>
        </p:spPr>
      </p:pic>
    </p:spTree>
    <p:extLst>
      <p:ext uri="{BB962C8B-B14F-4D97-AF65-F5344CB8AC3E}">
        <p14:creationId xmlns:p14="http://schemas.microsoft.com/office/powerpoint/2010/main" val="64984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90AF-C581-4819-B42A-AC1FFEB12231}"/>
              </a:ext>
            </a:extLst>
          </p:cNvPr>
          <p:cNvSpPr>
            <a:spLocks noGrp="1"/>
          </p:cNvSpPr>
          <p:nvPr>
            <p:ph type="title"/>
          </p:nvPr>
        </p:nvSpPr>
        <p:spPr/>
        <p:txBody>
          <a:bodyPr/>
          <a:lstStyle/>
          <a:p>
            <a:br>
              <a:rPr lang="en-US" dirty="0"/>
            </a:br>
            <a:r>
              <a:rPr lang="en-US" sz="4400" dirty="0"/>
              <a:t>Eligibility Criteria </a:t>
            </a:r>
            <a:br>
              <a:rPr lang="en-US" dirty="0"/>
            </a:br>
            <a:endParaRPr lang="en-US" dirty="0"/>
          </a:p>
        </p:txBody>
      </p:sp>
      <p:sp>
        <p:nvSpPr>
          <p:cNvPr id="3" name="Content Placeholder 2">
            <a:extLst>
              <a:ext uri="{FF2B5EF4-FFF2-40B4-BE49-F238E27FC236}">
                <a16:creationId xmlns:a16="http://schemas.microsoft.com/office/drawing/2014/main" id="{7B938806-30A8-48A9-A0D4-E000C6F31884}"/>
              </a:ext>
            </a:extLst>
          </p:cNvPr>
          <p:cNvSpPr>
            <a:spLocks noGrp="1"/>
          </p:cNvSpPr>
          <p:nvPr>
            <p:ph idx="1"/>
          </p:nvPr>
        </p:nvSpPr>
        <p:spPr>
          <a:xfrm>
            <a:off x="412618" y="1166649"/>
            <a:ext cx="11291702" cy="2479152"/>
          </a:xfrm>
        </p:spPr>
        <p:txBody>
          <a:bodyPr/>
          <a:lstStyle/>
          <a:p>
            <a:pPr marL="0" indent="0">
              <a:buNone/>
            </a:pPr>
            <a:r>
              <a:rPr lang="en-US" sz="2800" dirty="0">
                <a:solidFill>
                  <a:srgbClr val="002060"/>
                </a:solidFill>
              </a:rPr>
              <a:t>At the time of award, grant recipients are allowed to operate </a:t>
            </a:r>
            <a:r>
              <a:rPr lang="en-US" sz="2800" b="1" dirty="0">
                <a:solidFill>
                  <a:srgbClr val="002060"/>
                </a:solidFill>
              </a:rPr>
              <a:t>no more than two</a:t>
            </a:r>
            <a:r>
              <a:rPr lang="en-US" sz="2800" dirty="0">
                <a:solidFill>
                  <a:srgbClr val="002060"/>
                </a:solidFill>
              </a:rPr>
              <a:t> 21</a:t>
            </a:r>
            <a:r>
              <a:rPr lang="en-US" sz="2800" baseline="30000" dirty="0">
                <a:solidFill>
                  <a:srgbClr val="002060"/>
                </a:solidFill>
              </a:rPr>
              <a:t>st</a:t>
            </a:r>
            <a:r>
              <a:rPr lang="en-US" sz="2800" dirty="0">
                <a:solidFill>
                  <a:srgbClr val="002060"/>
                </a:solidFill>
              </a:rPr>
              <a:t> CCLC grants during the fiscal year (July 1, 2021 – June 30, 2022)</a:t>
            </a:r>
          </a:p>
          <a:p>
            <a:endParaRPr lang="en-US" dirty="0"/>
          </a:p>
        </p:txBody>
      </p:sp>
    </p:spTree>
    <p:extLst>
      <p:ext uri="{BB962C8B-B14F-4D97-AF65-F5344CB8AC3E}">
        <p14:creationId xmlns:p14="http://schemas.microsoft.com/office/powerpoint/2010/main" val="188112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49F0-34AF-4C03-BC7B-BE379742CE42}"/>
              </a:ext>
            </a:extLst>
          </p:cNvPr>
          <p:cNvSpPr>
            <a:spLocks noGrp="1"/>
          </p:cNvSpPr>
          <p:nvPr>
            <p:ph type="title"/>
          </p:nvPr>
        </p:nvSpPr>
        <p:spPr/>
        <p:txBody>
          <a:bodyPr/>
          <a:lstStyle/>
          <a:p>
            <a:br>
              <a:rPr lang="en-US" dirty="0"/>
            </a:br>
            <a:br>
              <a:rPr lang="en-US" dirty="0"/>
            </a:br>
            <a:br>
              <a:rPr lang="en-US" dirty="0"/>
            </a:br>
            <a:r>
              <a:rPr lang="en-US" sz="4400" dirty="0"/>
              <a:t>Eligibility Criteria (DUNS)</a:t>
            </a:r>
            <a:br>
              <a:rPr lang="en-US" dirty="0"/>
            </a:br>
            <a:br>
              <a:rPr lang="en-US" dirty="0"/>
            </a:br>
            <a:r>
              <a:rPr lang="en-US" sz="2400" dirty="0"/>
              <a:t>Must have an active and unrestrictive DUNS Number</a:t>
            </a:r>
            <a:br>
              <a:rPr lang="en-US" sz="2400" dirty="0"/>
            </a:br>
            <a:endParaRPr lang="en-US" dirty="0"/>
          </a:p>
        </p:txBody>
      </p:sp>
      <p:sp>
        <p:nvSpPr>
          <p:cNvPr id="3" name="Content Placeholder 2">
            <a:extLst>
              <a:ext uri="{FF2B5EF4-FFF2-40B4-BE49-F238E27FC236}">
                <a16:creationId xmlns:a16="http://schemas.microsoft.com/office/drawing/2014/main" id="{79A831CD-AEF4-41EA-BC13-8E85D22C0F77}"/>
              </a:ext>
            </a:extLst>
          </p:cNvPr>
          <p:cNvSpPr>
            <a:spLocks noGrp="1"/>
          </p:cNvSpPr>
          <p:nvPr>
            <p:ph idx="1"/>
          </p:nvPr>
        </p:nvSpPr>
        <p:spPr>
          <a:xfrm>
            <a:off x="453098" y="2204936"/>
            <a:ext cx="11285803" cy="2213681"/>
          </a:xfrm>
        </p:spPr>
        <p:txBody>
          <a:bodyPr/>
          <a:lstStyle/>
          <a:p>
            <a:pPr algn="just"/>
            <a:r>
              <a:rPr lang="en-US" sz="2000" kern="1200" dirty="0">
                <a:solidFill>
                  <a:srgbClr val="003B71"/>
                </a:solidFill>
              </a:rPr>
              <a:t>DUNS is Dun &amp; Bradstreet’s (D&amp;B) “Data Universal Numbering System”.</a:t>
            </a:r>
          </a:p>
          <a:p>
            <a:pPr algn="just"/>
            <a:r>
              <a:rPr lang="en-US" sz="2000" kern="1200" dirty="0">
                <a:solidFill>
                  <a:srgbClr val="003B71"/>
                </a:solidFill>
              </a:rPr>
              <a:t>The DUNS number is a unique nine-character identification number, for each physical location of your business. </a:t>
            </a:r>
          </a:p>
          <a:p>
            <a:pPr algn="just"/>
            <a:r>
              <a:rPr lang="en-US" sz="2000" kern="1200" dirty="0">
                <a:solidFill>
                  <a:srgbClr val="003B71"/>
                </a:solidFill>
              </a:rPr>
              <a:t>DUNS Number assignment is FREE for all businesses required to register with the US Federal government for contracts or grants. </a:t>
            </a:r>
          </a:p>
          <a:p>
            <a:pPr algn="just"/>
            <a:endParaRPr lang="en-US" dirty="0"/>
          </a:p>
        </p:txBody>
      </p:sp>
    </p:spTree>
    <p:extLst>
      <p:ext uri="{BB962C8B-B14F-4D97-AF65-F5344CB8AC3E}">
        <p14:creationId xmlns:p14="http://schemas.microsoft.com/office/powerpoint/2010/main" val="350879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E871-F541-4AFE-8CAC-534A8A17A512}"/>
              </a:ext>
            </a:extLst>
          </p:cNvPr>
          <p:cNvSpPr>
            <a:spLocks noGrp="1"/>
          </p:cNvSpPr>
          <p:nvPr>
            <p:ph type="title"/>
          </p:nvPr>
        </p:nvSpPr>
        <p:spPr/>
        <p:txBody>
          <a:bodyPr/>
          <a:lstStyle/>
          <a:p>
            <a:br>
              <a:rPr lang="en-US" dirty="0"/>
            </a:br>
            <a:r>
              <a:rPr lang="en-US" sz="4400" dirty="0"/>
              <a:t>Obtaining a DUNS Number</a:t>
            </a:r>
            <a:br>
              <a:rPr lang="en-US" dirty="0"/>
            </a:br>
            <a:endParaRPr lang="en-US" dirty="0"/>
          </a:p>
        </p:txBody>
      </p:sp>
      <p:sp>
        <p:nvSpPr>
          <p:cNvPr id="3" name="Content Placeholder 2">
            <a:extLst>
              <a:ext uri="{FF2B5EF4-FFF2-40B4-BE49-F238E27FC236}">
                <a16:creationId xmlns:a16="http://schemas.microsoft.com/office/drawing/2014/main" id="{A9313327-46CC-4D86-8F1F-DD59C5B47241}"/>
              </a:ext>
            </a:extLst>
          </p:cNvPr>
          <p:cNvSpPr>
            <a:spLocks noGrp="1"/>
          </p:cNvSpPr>
          <p:nvPr>
            <p:ph idx="1"/>
          </p:nvPr>
        </p:nvSpPr>
        <p:spPr/>
        <p:txBody>
          <a:bodyPr/>
          <a:lstStyle/>
          <a:p>
            <a:pPr marL="0" indent="0">
              <a:buNone/>
            </a:pPr>
            <a:r>
              <a:rPr lang="en-US" sz="2800" dirty="0">
                <a:solidFill>
                  <a:srgbClr val="003B71"/>
                </a:solidFill>
              </a:rPr>
              <a:t>Please complete this easy two-step process:</a:t>
            </a:r>
          </a:p>
          <a:p>
            <a:pPr marL="0" indent="0">
              <a:buNone/>
            </a:pPr>
            <a:endParaRPr lang="en-US" sz="2600" dirty="0">
              <a:solidFill>
                <a:srgbClr val="003B71"/>
              </a:solidFill>
            </a:endParaRPr>
          </a:p>
          <a:p>
            <a:r>
              <a:rPr lang="en-US" sz="2600" dirty="0">
                <a:solidFill>
                  <a:srgbClr val="003B71"/>
                </a:solidFill>
              </a:rPr>
              <a:t>Step 1 – Locate 2 forms of documentation demonstrating a relationship between the Requestor and Company</a:t>
            </a:r>
          </a:p>
          <a:p>
            <a:endParaRPr lang="en-US" sz="2600" dirty="0">
              <a:solidFill>
                <a:srgbClr val="003B71"/>
              </a:solidFill>
            </a:endParaRPr>
          </a:p>
          <a:p>
            <a:r>
              <a:rPr lang="en-US" sz="2600" dirty="0">
                <a:solidFill>
                  <a:srgbClr val="003B71"/>
                </a:solidFill>
              </a:rPr>
              <a:t>NOTE: The documents provided must represent the current Company Name and Physical Address being requested. </a:t>
            </a:r>
          </a:p>
          <a:p>
            <a:endParaRPr lang="en-US" dirty="0"/>
          </a:p>
        </p:txBody>
      </p:sp>
    </p:spTree>
    <p:extLst>
      <p:ext uri="{BB962C8B-B14F-4D97-AF65-F5344CB8AC3E}">
        <p14:creationId xmlns:p14="http://schemas.microsoft.com/office/powerpoint/2010/main" val="383494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E871-F541-4AFE-8CAC-534A8A17A512}"/>
              </a:ext>
            </a:extLst>
          </p:cNvPr>
          <p:cNvSpPr>
            <a:spLocks noGrp="1"/>
          </p:cNvSpPr>
          <p:nvPr>
            <p:ph type="title"/>
          </p:nvPr>
        </p:nvSpPr>
        <p:spPr/>
        <p:txBody>
          <a:bodyPr/>
          <a:lstStyle/>
          <a:p>
            <a:br>
              <a:rPr lang="en-US" dirty="0"/>
            </a:br>
            <a:r>
              <a:rPr lang="en-US" sz="4400" dirty="0"/>
              <a:t>Obtaining a DUNS Number</a:t>
            </a:r>
            <a:br>
              <a:rPr lang="en-US" dirty="0"/>
            </a:br>
            <a:endParaRPr lang="en-US" dirty="0"/>
          </a:p>
        </p:txBody>
      </p:sp>
      <p:sp>
        <p:nvSpPr>
          <p:cNvPr id="3" name="Content Placeholder 2">
            <a:extLst>
              <a:ext uri="{FF2B5EF4-FFF2-40B4-BE49-F238E27FC236}">
                <a16:creationId xmlns:a16="http://schemas.microsoft.com/office/drawing/2014/main" id="{A9313327-46CC-4D86-8F1F-DD59C5B47241}"/>
              </a:ext>
            </a:extLst>
          </p:cNvPr>
          <p:cNvSpPr>
            <a:spLocks noGrp="1"/>
          </p:cNvSpPr>
          <p:nvPr>
            <p:ph idx="1"/>
          </p:nvPr>
        </p:nvSpPr>
        <p:spPr>
          <a:xfrm>
            <a:off x="412618" y="1036864"/>
            <a:ext cx="11274004" cy="4382814"/>
          </a:xfrm>
        </p:spPr>
        <p:txBody>
          <a:bodyPr/>
          <a:lstStyle/>
          <a:p>
            <a:pPr algn="just"/>
            <a:r>
              <a:rPr lang="en-US" sz="2600" dirty="0">
                <a:solidFill>
                  <a:srgbClr val="003B71"/>
                </a:solidFill>
              </a:rPr>
              <a:t>Step 2 – Click the link below, fill out the form and attach two documents from Step 1. </a:t>
            </a:r>
          </a:p>
          <a:p>
            <a:pPr algn="just"/>
            <a:endParaRPr lang="en-US" sz="2600" dirty="0">
              <a:solidFill>
                <a:srgbClr val="003B71"/>
              </a:solidFill>
            </a:endParaRPr>
          </a:p>
          <a:p>
            <a:pPr algn="just"/>
            <a:r>
              <a:rPr lang="en-US" sz="2600" dirty="0">
                <a:solidFill>
                  <a:srgbClr val="003B71"/>
                </a:solidFill>
              </a:rPr>
              <a:t>URL/Link: </a:t>
            </a:r>
            <a:r>
              <a:rPr lang="en-US" sz="2600" dirty="0">
                <a:solidFill>
                  <a:schemeClr val="accent6">
                    <a:lumMod val="75000"/>
                  </a:schemeClr>
                </a:solidFill>
                <a:hlinkClick r:id="rId2"/>
              </a:rPr>
              <a:t>http://support.dnb.com/?CUST=GOVTDUNS</a:t>
            </a:r>
            <a:r>
              <a:rPr lang="en-US" sz="2600" dirty="0">
                <a:solidFill>
                  <a:schemeClr val="accent6">
                    <a:lumMod val="75000"/>
                  </a:schemeClr>
                </a:solidFill>
              </a:rPr>
              <a:t> </a:t>
            </a:r>
          </a:p>
          <a:p>
            <a:pPr algn="just"/>
            <a:endParaRPr lang="en-US" sz="2600" dirty="0">
              <a:solidFill>
                <a:schemeClr val="accent6">
                  <a:lumMod val="75000"/>
                </a:schemeClr>
              </a:solidFill>
            </a:endParaRPr>
          </a:p>
          <a:p>
            <a:pPr algn="just"/>
            <a:r>
              <a:rPr lang="en-US" sz="2600" dirty="0">
                <a:solidFill>
                  <a:srgbClr val="003B71"/>
                </a:solidFill>
              </a:rPr>
              <a:t>It is recommended that you go directly to the D&amp;B website to register for your DUNS number; however, you may call D&amp;B at 1-866-705-5711 for assistance.</a:t>
            </a:r>
          </a:p>
          <a:p>
            <a:endParaRPr lang="en-US" dirty="0"/>
          </a:p>
        </p:txBody>
      </p:sp>
    </p:spTree>
    <p:extLst>
      <p:ext uri="{BB962C8B-B14F-4D97-AF65-F5344CB8AC3E}">
        <p14:creationId xmlns:p14="http://schemas.microsoft.com/office/powerpoint/2010/main" val="169446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4E1B-20EA-4A67-B52F-08BDA6EFA28E}"/>
              </a:ext>
            </a:extLst>
          </p:cNvPr>
          <p:cNvSpPr>
            <a:spLocks noGrp="1"/>
          </p:cNvSpPr>
          <p:nvPr>
            <p:ph type="title"/>
          </p:nvPr>
        </p:nvSpPr>
        <p:spPr/>
        <p:txBody>
          <a:bodyPr/>
          <a:lstStyle/>
          <a:p>
            <a:br>
              <a:rPr lang="en-US" dirty="0"/>
            </a:br>
            <a:r>
              <a:rPr lang="en-US" sz="4400" dirty="0"/>
              <a:t>SAM Overview: What is SAM? </a:t>
            </a:r>
            <a:br>
              <a:rPr lang="en-US" dirty="0"/>
            </a:br>
            <a:endParaRPr lang="en-US" dirty="0"/>
          </a:p>
        </p:txBody>
      </p:sp>
      <p:sp>
        <p:nvSpPr>
          <p:cNvPr id="3" name="Content Placeholder 2">
            <a:extLst>
              <a:ext uri="{FF2B5EF4-FFF2-40B4-BE49-F238E27FC236}">
                <a16:creationId xmlns:a16="http://schemas.microsoft.com/office/drawing/2014/main" id="{8E5B1ED8-D359-4FC4-B39B-5947B4E85B15}"/>
              </a:ext>
            </a:extLst>
          </p:cNvPr>
          <p:cNvSpPr>
            <a:spLocks noGrp="1"/>
          </p:cNvSpPr>
          <p:nvPr>
            <p:ph idx="1"/>
          </p:nvPr>
        </p:nvSpPr>
        <p:spPr>
          <a:xfrm>
            <a:off x="412618" y="1166649"/>
            <a:ext cx="11327098" cy="4382814"/>
          </a:xfrm>
        </p:spPr>
        <p:txBody>
          <a:bodyPr/>
          <a:lstStyle/>
          <a:p>
            <a:pPr marL="0" indent="0" algn="just">
              <a:buNone/>
            </a:pPr>
            <a:r>
              <a:rPr lang="en-US" sz="2400" dirty="0">
                <a:solidFill>
                  <a:srgbClr val="003B71"/>
                </a:solidFill>
              </a:rPr>
              <a:t>The System for Award Management (SAM) is the Official U.S. Government system that is a </a:t>
            </a:r>
            <a:r>
              <a:rPr lang="en-US" sz="2400" b="1" u="sng" dirty="0">
                <a:solidFill>
                  <a:srgbClr val="003B71"/>
                </a:solidFill>
              </a:rPr>
              <a:t>mandatory</a:t>
            </a:r>
            <a:r>
              <a:rPr lang="en-US" sz="2400" dirty="0">
                <a:solidFill>
                  <a:srgbClr val="003B71"/>
                </a:solidFill>
              </a:rPr>
              <a:t> registration to do business with the federal government. There is </a:t>
            </a:r>
            <a:r>
              <a:rPr lang="en-US" sz="2400" b="1" u="sng" dirty="0">
                <a:solidFill>
                  <a:srgbClr val="003B71"/>
                </a:solidFill>
              </a:rPr>
              <a:t>NO</a:t>
            </a:r>
            <a:r>
              <a:rPr lang="en-US" sz="2400" dirty="0">
                <a:solidFill>
                  <a:srgbClr val="003B71"/>
                </a:solidFill>
              </a:rPr>
              <a:t> cost to use SAM. You can use this site for </a:t>
            </a:r>
            <a:r>
              <a:rPr lang="en-US" sz="2400" b="1" u="sng" dirty="0">
                <a:solidFill>
                  <a:srgbClr val="003B71"/>
                </a:solidFill>
              </a:rPr>
              <a:t>FREE</a:t>
            </a:r>
            <a:r>
              <a:rPr lang="en-US" sz="2400" dirty="0">
                <a:solidFill>
                  <a:srgbClr val="003B71"/>
                </a:solidFill>
              </a:rPr>
              <a:t> to:    </a:t>
            </a:r>
          </a:p>
          <a:p>
            <a:pPr>
              <a:buFont typeface="Arial" panose="020B0604020202020204" pitchFamily="34" charset="0"/>
              <a:buChar char="•"/>
            </a:pPr>
            <a:r>
              <a:rPr lang="en-US" sz="2200" dirty="0">
                <a:solidFill>
                  <a:srgbClr val="003B71"/>
                </a:solidFill>
              </a:rPr>
              <a:t>Register to do business with U.S. government</a:t>
            </a:r>
          </a:p>
          <a:p>
            <a:r>
              <a:rPr lang="en-US" sz="2200" dirty="0">
                <a:solidFill>
                  <a:srgbClr val="003B71"/>
                </a:solidFill>
              </a:rPr>
              <a:t>Update or renew your entity registration</a:t>
            </a:r>
          </a:p>
          <a:p>
            <a:r>
              <a:rPr lang="en-US" sz="2200" dirty="0">
                <a:solidFill>
                  <a:srgbClr val="003B71"/>
                </a:solidFill>
              </a:rPr>
              <a:t>Check status of an entity’s registration</a:t>
            </a:r>
          </a:p>
          <a:p>
            <a:r>
              <a:rPr lang="en-US" sz="2200" dirty="0">
                <a:solidFill>
                  <a:srgbClr val="003B71"/>
                </a:solidFill>
              </a:rPr>
              <a:t>Search for entity registration and exclusion records</a:t>
            </a:r>
          </a:p>
          <a:p>
            <a:endParaRPr lang="en-US" dirty="0"/>
          </a:p>
        </p:txBody>
      </p:sp>
    </p:spTree>
    <p:extLst>
      <p:ext uri="{BB962C8B-B14F-4D97-AF65-F5344CB8AC3E}">
        <p14:creationId xmlns:p14="http://schemas.microsoft.com/office/powerpoint/2010/main" val="152089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62F5-3F7F-4A33-B1FD-4A50E44546AE}"/>
              </a:ext>
            </a:extLst>
          </p:cNvPr>
          <p:cNvSpPr>
            <a:spLocks noGrp="1"/>
          </p:cNvSpPr>
          <p:nvPr>
            <p:ph type="title"/>
          </p:nvPr>
        </p:nvSpPr>
        <p:spPr/>
        <p:txBody>
          <a:bodyPr/>
          <a:lstStyle/>
          <a:p>
            <a:br>
              <a:rPr lang="en-US" dirty="0"/>
            </a:br>
            <a:r>
              <a:rPr lang="en-US" sz="4400" dirty="0"/>
              <a:t>SAM Registration </a:t>
            </a:r>
            <a:br>
              <a:rPr lang="en-US" dirty="0"/>
            </a:br>
            <a:endParaRPr lang="en-US" dirty="0"/>
          </a:p>
        </p:txBody>
      </p:sp>
      <p:sp>
        <p:nvSpPr>
          <p:cNvPr id="3" name="Content Placeholder 2">
            <a:extLst>
              <a:ext uri="{FF2B5EF4-FFF2-40B4-BE49-F238E27FC236}">
                <a16:creationId xmlns:a16="http://schemas.microsoft.com/office/drawing/2014/main" id="{77D39C99-AA1A-4ACC-9685-5980A0AF61ED}"/>
              </a:ext>
            </a:extLst>
          </p:cNvPr>
          <p:cNvSpPr>
            <a:spLocks noGrp="1"/>
          </p:cNvSpPr>
          <p:nvPr>
            <p:ph idx="1"/>
          </p:nvPr>
        </p:nvSpPr>
        <p:spPr>
          <a:xfrm>
            <a:off x="412618" y="1007366"/>
            <a:ext cx="10941182" cy="4107374"/>
          </a:xfrm>
        </p:spPr>
        <p:txBody>
          <a:bodyPr/>
          <a:lstStyle/>
          <a:p>
            <a:r>
              <a:rPr lang="en-US" sz="2200" dirty="0">
                <a:solidFill>
                  <a:srgbClr val="003B71"/>
                </a:solidFill>
              </a:rPr>
              <a:t>Go to the SAM website: </a:t>
            </a:r>
            <a:r>
              <a:rPr lang="en-US" sz="2200" dirty="0">
                <a:solidFill>
                  <a:srgbClr val="003B71"/>
                </a:solidFill>
                <a:hlinkClick r:id="rId2">
                  <a:extLst>
                    <a:ext uri="{A12FA001-AC4F-418D-AE19-62706E023703}">
                      <ahyp:hlinkClr xmlns:ahyp="http://schemas.microsoft.com/office/drawing/2018/hyperlinkcolor" val="tx"/>
                    </a:ext>
                  </a:extLst>
                </a:hlinkClick>
              </a:rPr>
              <a:t>https://www.sam.gov/portal/SAM</a:t>
            </a:r>
            <a:r>
              <a:rPr lang="en-US" sz="2200" dirty="0">
                <a:solidFill>
                  <a:srgbClr val="003B71"/>
                </a:solidFill>
              </a:rPr>
              <a:t>   </a:t>
            </a:r>
          </a:p>
          <a:p>
            <a:endParaRPr lang="en-US" sz="2200" dirty="0">
              <a:solidFill>
                <a:srgbClr val="003B71"/>
              </a:solidFill>
            </a:endParaRPr>
          </a:p>
          <a:p>
            <a:r>
              <a:rPr lang="en-US" sz="2200" dirty="0">
                <a:solidFill>
                  <a:srgbClr val="003B71"/>
                </a:solidFill>
              </a:rPr>
              <a:t>Click on Log In.</a:t>
            </a:r>
          </a:p>
          <a:p>
            <a:endParaRPr lang="en-US" sz="2200" dirty="0">
              <a:solidFill>
                <a:srgbClr val="003B71"/>
              </a:solidFill>
            </a:endParaRPr>
          </a:p>
          <a:p>
            <a:r>
              <a:rPr lang="en-US" sz="2200" dirty="0">
                <a:solidFill>
                  <a:srgbClr val="003B71"/>
                </a:solidFill>
              </a:rPr>
              <a:t>Select “Create an account” and enter your email address.</a:t>
            </a:r>
          </a:p>
          <a:p>
            <a:endParaRPr lang="en-US" sz="2200" dirty="0">
              <a:solidFill>
                <a:srgbClr val="003B71"/>
              </a:solidFill>
            </a:endParaRPr>
          </a:p>
          <a:p>
            <a:r>
              <a:rPr lang="en-US" sz="2200" dirty="0">
                <a:solidFill>
                  <a:srgbClr val="003B71"/>
                </a:solidFill>
              </a:rPr>
              <a:t>Registration on SAM.gov is completely free of charge. There is no fee for you to register or to renew/update your organization’s information on SAM.gov.</a:t>
            </a:r>
          </a:p>
          <a:p>
            <a:endParaRPr lang="en-US" dirty="0"/>
          </a:p>
        </p:txBody>
      </p:sp>
    </p:spTree>
    <p:extLst>
      <p:ext uri="{BB962C8B-B14F-4D97-AF65-F5344CB8AC3E}">
        <p14:creationId xmlns:p14="http://schemas.microsoft.com/office/powerpoint/2010/main" val="190417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62F5-3F7F-4A33-B1FD-4A50E44546AE}"/>
              </a:ext>
            </a:extLst>
          </p:cNvPr>
          <p:cNvSpPr>
            <a:spLocks noGrp="1"/>
          </p:cNvSpPr>
          <p:nvPr>
            <p:ph type="title"/>
          </p:nvPr>
        </p:nvSpPr>
        <p:spPr/>
        <p:txBody>
          <a:bodyPr/>
          <a:lstStyle/>
          <a:p>
            <a:br>
              <a:rPr lang="en-US" dirty="0"/>
            </a:br>
            <a:r>
              <a:rPr lang="en-US" sz="4400" dirty="0"/>
              <a:t>SAM Registration </a:t>
            </a:r>
            <a:br>
              <a:rPr lang="en-US" dirty="0"/>
            </a:br>
            <a:endParaRPr lang="en-US" dirty="0"/>
          </a:p>
        </p:txBody>
      </p:sp>
      <p:sp>
        <p:nvSpPr>
          <p:cNvPr id="3" name="Content Placeholder 2">
            <a:extLst>
              <a:ext uri="{FF2B5EF4-FFF2-40B4-BE49-F238E27FC236}">
                <a16:creationId xmlns:a16="http://schemas.microsoft.com/office/drawing/2014/main" id="{77D39C99-AA1A-4ACC-9685-5980A0AF61ED}"/>
              </a:ext>
            </a:extLst>
          </p:cNvPr>
          <p:cNvSpPr>
            <a:spLocks noGrp="1"/>
          </p:cNvSpPr>
          <p:nvPr>
            <p:ph idx="1"/>
          </p:nvPr>
        </p:nvSpPr>
        <p:spPr>
          <a:xfrm>
            <a:off x="412618" y="1007366"/>
            <a:ext cx="10941182" cy="4107374"/>
          </a:xfrm>
        </p:spPr>
        <p:txBody>
          <a:bodyPr/>
          <a:lstStyle/>
          <a:p>
            <a:r>
              <a:rPr lang="en-US" sz="2000" dirty="0">
                <a:solidFill>
                  <a:srgbClr val="003B71"/>
                </a:solidFill>
              </a:rPr>
              <a:t>Your SAM registration is valid for one year and must be updated on an annual basis. </a:t>
            </a:r>
          </a:p>
          <a:p>
            <a:endParaRPr lang="en-US" sz="2000" dirty="0">
              <a:solidFill>
                <a:srgbClr val="003B71"/>
              </a:solidFill>
            </a:endParaRPr>
          </a:p>
          <a:p>
            <a:r>
              <a:rPr lang="en-US" sz="2000" dirty="0">
                <a:solidFill>
                  <a:srgbClr val="003B71"/>
                </a:solidFill>
              </a:rPr>
              <a:t>The SAM/Federal Service Desk (Help Desk), can be reached toll-free at 1-866-606-8220, Monday-Friday, 8 a.m. to 8 p.m. or Online help, FAQs, and access to the Federal Service Desk are available anytime via </a:t>
            </a:r>
            <a:r>
              <a:rPr lang="en-US" sz="2000" dirty="0">
                <a:solidFill>
                  <a:schemeClr val="accent6">
                    <a:lumMod val="75000"/>
                  </a:schemeClr>
                </a:solidFill>
                <a:hlinkClick r:id="rId2"/>
              </a:rPr>
              <a:t>www.fsd.gov</a:t>
            </a:r>
            <a:r>
              <a:rPr lang="en-US" sz="2000" dirty="0">
                <a:solidFill>
                  <a:schemeClr val="accent6">
                    <a:lumMod val="75000"/>
                  </a:schemeClr>
                </a:solidFill>
              </a:rPr>
              <a:t>. </a:t>
            </a:r>
          </a:p>
          <a:p>
            <a:endParaRPr lang="en-US" sz="2000" dirty="0">
              <a:solidFill>
                <a:schemeClr val="accent6">
                  <a:lumMod val="75000"/>
                </a:schemeClr>
              </a:solidFill>
            </a:endParaRPr>
          </a:p>
          <a:p>
            <a:r>
              <a:rPr lang="en-US" sz="2000" dirty="0">
                <a:solidFill>
                  <a:srgbClr val="003B71"/>
                </a:solidFill>
              </a:rPr>
              <a:t>Tip: Don’t be confused by look-alike web sites.  There is only one SAM database, and it’s a secure web site operated by the Federal Government. </a:t>
            </a:r>
          </a:p>
          <a:p>
            <a:endParaRPr lang="en-US" dirty="0"/>
          </a:p>
        </p:txBody>
      </p:sp>
    </p:spTree>
    <p:extLst>
      <p:ext uri="{BB962C8B-B14F-4D97-AF65-F5344CB8AC3E}">
        <p14:creationId xmlns:p14="http://schemas.microsoft.com/office/powerpoint/2010/main" val="4252714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42C9-3487-4EA1-82F7-FCFE6436F43A}"/>
              </a:ext>
            </a:extLst>
          </p:cNvPr>
          <p:cNvSpPr>
            <a:spLocks noGrp="1"/>
          </p:cNvSpPr>
          <p:nvPr>
            <p:ph type="title"/>
          </p:nvPr>
        </p:nvSpPr>
        <p:spPr/>
        <p:txBody>
          <a:bodyPr/>
          <a:lstStyle/>
          <a:p>
            <a:br>
              <a:rPr lang="en-US" dirty="0"/>
            </a:br>
            <a:r>
              <a:rPr lang="en-US" sz="4400" dirty="0"/>
              <a:t>Official Subgrantee</a:t>
            </a:r>
            <a:br>
              <a:rPr lang="en-US" dirty="0"/>
            </a:br>
            <a:endParaRPr lang="en-US" dirty="0"/>
          </a:p>
        </p:txBody>
      </p:sp>
      <p:sp>
        <p:nvSpPr>
          <p:cNvPr id="3" name="Content Placeholder 2">
            <a:extLst>
              <a:ext uri="{FF2B5EF4-FFF2-40B4-BE49-F238E27FC236}">
                <a16:creationId xmlns:a16="http://schemas.microsoft.com/office/drawing/2014/main" id="{770D3EBC-D7F8-4D95-BE5C-EF10AB16155D}"/>
              </a:ext>
            </a:extLst>
          </p:cNvPr>
          <p:cNvSpPr>
            <a:spLocks noGrp="1"/>
          </p:cNvSpPr>
          <p:nvPr>
            <p:ph idx="1"/>
          </p:nvPr>
        </p:nvSpPr>
        <p:spPr>
          <a:xfrm>
            <a:off x="412618" y="1166649"/>
            <a:ext cx="10941182" cy="4382814"/>
          </a:xfrm>
        </p:spPr>
        <p:txBody>
          <a:bodyPr/>
          <a:lstStyle/>
          <a:p>
            <a:pPr marL="0" indent="0">
              <a:buNone/>
            </a:pPr>
            <a:r>
              <a:rPr lang="en-US" sz="3000" dirty="0">
                <a:solidFill>
                  <a:srgbClr val="003B71"/>
                </a:solidFill>
              </a:rPr>
              <a:t>Proposals may be submitted jointly by a variety of agencies and organizations.  However, please note that the single official subgrant award recipient is the designated fiscal agent.</a:t>
            </a:r>
          </a:p>
          <a:p>
            <a:endParaRPr lang="en-US" dirty="0"/>
          </a:p>
        </p:txBody>
      </p:sp>
    </p:spTree>
    <p:extLst>
      <p:ext uri="{BB962C8B-B14F-4D97-AF65-F5344CB8AC3E}">
        <p14:creationId xmlns:p14="http://schemas.microsoft.com/office/powerpoint/2010/main" val="2328408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13E41F-F5F9-45D5-BD17-CA53603F218F}"/>
              </a:ext>
            </a:extLst>
          </p:cNvPr>
          <p:cNvSpPr>
            <a:spLocks noGrp="1"/>
          </p:cNvSpPr>
          <p:nvPr>
            <p:ph type="title"/>
          </p:nvPr>
        </p:nvSpPr>
        <p:spPr/>
        <p:txBody>
          <a:bodyPr/>
          <a:lstStyle/>
          <a:p>
            <a:pPr marL="0" indent="0">
              <a:buNone/>
            </a:pPr>
            <a:r>
              <a:rPr lang="en-US" sz="4400" dirty="0"/>
              <a:t>Sustainability</a:t>
            </a:r>
          </a:p>
        </p:txBody>
      </p:sp>
      <p:sp>
        <p:nvSpPr>
          <p:cNvPr id="2" name="Content Placeholder 1">
            <a:extLst>
              <a:ext uri="{FF2B5EF4-FFF2-40B4-BE49-F238E27FC236}">
                <a16:creationId xmlns:a16="http://schemas.microsoft.com/office/drawing/2014/main" id="{B99B7E76-F259-4EFD-86BD-6997478F2C11}"/>
              </a:ext>
            </a:extLst>
          </p:cNvPr>
          <p:cNvSpPr>
            <a:spLocks noGrp="1"/>
          </p:cNvSpPr>
          <p:nvPr>
            <p:ph idx="1"/>
          </p:nvPr>
        </p:nvSpPr>
        <p:spPr>
          <a:xfrm>
            <a:off x="412618" y="1166649"/>
            <a:ext cx="10941182" cy="4382814"/>
          </a:xfrm>
        </p:spPr>
        <p:txBody>
          <a:bodyPr/>
          <a:lstStyle/>
          <a:p>
            <a:pPr marL="0" indent="0">
              <a:buNone/>
            </a:pPr>
            <a:r>
              <a:rPr lang="en-US" dirty="0">
                <a:solidFill>
                  <a:srgbClr val="003B71"/>
                </a:solidFill>
              </a:rPr>
              <a:t>Matching funds, which include state, federal, private, and other alternative funding, are not required to apply for a 21</a:t>
            </a:r>
            <a:r>
              <a:rPr lang="en-US" baseline="30000" dirty="0">
                <a:solidFill>
                  <a:srgbClr val="003B71"/>
                </a:solidFill>
              </a:rPr>
              <a:t>st</a:t>
            </a:r>
            <a:r>
              <a:rPr lang="en-US" dirty="0">
                <a:solidFill>
                  <a:srgbClr val="003B71"/>
                </a:solidFill>
              </a:rPr>
              <a:t> CCLC subgrant; however, a formal sustainability plan is a requirement of the 21</a:t>
            </a:r>
            <a:r>
              <a:rPr lang="en-US" baseline="30000" dirty="0">
                <a:solidFill>
                  <a:srgbClr val="003B71"/>
                </a:solidFill>
              </a:rPr>
              <a:t>st</a:t>
            </a:r>
            <a:r>
              <a:rPr lang="en-US" dirty="0">
                <a:solidFill>
                  <a:srgbClr val="003B71"/>
                </a:solidFill>
              </a:rPr>
              <a:t> CCLC program.</a:t>
            </a:r>
          </a:p>
          <a:p>
            <a:endParaRPr lang="en-US" dirty="0"/>
          </a:p>
        </p:txBody>
      </p:sp>
    </p:spTree>
    <p:extLst>
      <p:ext uri="{BB962C8B-B14F-4D97-AF65-F5344CB8AC3E}">
        <p14:creationId xmlns:p14="http://schemas.microsoft.com/office/powerpoint/2010/main" val="68230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A50-6086-8A4F-99F6-6737B35FFBC4}"/>
              </a:ext>
            </a:extLst>
          </p:cNvPr>
          <p:cNvSpPr>
            <a:spLocks noGrp="1"/>
          </p:cNvSpPr>
          <p:nvPr>
            <p:ph type="title"/>
          </p:nvPr>
        </p:nvSpPr>
        <p:spPr/>
        <p:txBody>
          <a:bodyPr/>
          <a:lstStyle/>
          <a:p>
            <a:r>
              <a:rPr lang="en-US" dirty="0"/>
              <a:t>Mississippi Department of Education</a:t>
            </a:r>
          </a:p>
        </p:txBody>
      </p:sp>
      <p:sp>
        <p:nvSpPr>
          <p:cNvPr id="3" name="Slide Number Placeholder 2">
            <a:extLst>
              <a:ext uri="{FF2B5EF4-FFF2-40B4-BE49-F238E27FC236}">
                <a16:creationId xmlns:a16="http://schemas.microsoft.com/office/drawing/2014/main" id="{2204A568-B0BD-8645-A781-E5705AA4E542}"/>
              </a:ext>
            </a:extLst>
          </p:cNvPr>
          <p:cNvSpPr>
            <a:spLocks noGrp="1"/>
          </p:cNvSpPr>
          <p:nvPr>
            <p:ph type="sldNum" sz="quarter" idx="12"/>
          </p:nvPr>
        </p:nvSpPr>
        <p:spPr/>
        <p:txBody>
          <a:bodyPr/>
          <a:lstStyle/>
          <a:p>
            <a:fld id="{84E24DD3-0117-F947-8F74-C808912B5A2D}" type="slidenum">
              <a:rPr lang="en-US" smtClean="0"/>
              <a:pPr/>
              <a:t>2</a:t>
            </a:fld>
            <a:endParaRPr lang="en-US" dirty="0"/>
          </a:p>
        </p:txBody>
      </p:sp>
    </p:spTree>
    <p:extLst>
      <p:ext uri="{BB962C8B-B14F-4D97-AF65-F5344CB8AC3E}">
        <p14:creationId xmlns:p14="http://schemas.microsoft.com/office/powerpoint/2010/main" val="265557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01505-0CC9-4528-B77D-BE221ADE4D19}"/>
              </a:ext>
            </a:extLst>
          </p:cNvPr>
          <p:cNvSpPr>
            <a:spLocks noGrp="1"/>
          </p:cNvSpPr>
          <p:nvPr>
            <p:ph type="ctrTitle"/>
          </p:nvPr>
        </p:nvSpPr>
        <p:spPr>
          <a:xfrm>
            <a:off x="838200" y="1657719"/>
            <a:ext cx="10050416" cy="1297158"/>
          </a:xfrm>
        </p:spPr>
        <p:txBody>
          <a:bodyPr>
            <a:normAutofit/>
          </a:bodyPr>
          <a:lstStyle/>
          <a:p>
            <a:r>
              <a:rPr lang="en-US" sz="5400" dirty="0">
                <a:solidFill>
                  <a:srgbClr val="002060"/>
                </a:solidFill>
              </a:rPr>
              <a:t>Program Implementation</a:t>
            </a:r>
          </a:p>
        </p:txBody>
      </p:sp>
      <p:sp>
        <p:nvSpPr>
          <p:cNvPr id="5" name="Text Placeholder 4">
            <a:extLst>
              <a:ext uri="{FF2B5EF4-FFF2-40B4-BE49-F238E27FC236}">
                <a16:creationId xmlns:a16="http://schemas.microsoft.com/office/drawing/2014/main" id="{625163D2-981D-4231-BEBF-9E4346853736}"/>
              </a:ext>
            </a:extLst>
          </p:cNvPr>
          <p:cNvSpPr>
            <a:spLocks noGrp="1"/>
          </p:cNvSpPr>
          <p:nvPr>
            <p:ph type="body" sz="quarter" idx="14"/>
          </p:nvPr>
        </p:nvSpPr>
        <p:spPr/>
        <p:txBody>
          <a:bodyPr/>
          <a:lstStyle/>
          <a:p>
            <a:r>
              <a:rPr lang="en-US" dirty="0"/>
              <a:t>Part 2</a:t>
            </a:r>
          </a:p>
        </p:txBody>
      </p:sp>
    </p:spTree>
    <p:extLst>
      <p:ext uri="{BB962C8B-B14F-4D97-AF65-F5344CB8AC3E}">
        <p14:creationId xmlns:p14="http://schemas.microsoft.com/office/powerpoint/2010/main" val="289210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1A10-CD14-4E71-8DC0-2BB724352B4B}"/>
              </a:ext>
            </a:extLst>
          </p:cNvPr>
          <p:cNvSpPr>
            <a:spLocks noGrp="1"/>
          </p:cNvSpPr>
          <p:nvPr>
            <p:ph type="title"/>
          </p:nvPr>
        </p:nvSpPr>
        <p:spPr/>
        <p:txBody>
          <a:bodyPr/>
          <a:lstStyle/>
          <a:p>
            <a:br>
              <a:rPr lang="en-US" dirty="0"/>
            </a:br>
            <a:r>
              <a:rPr lang="en-US" sz="4400" dirty="0"/>
              <a:t>Program Activities</a:t>
            </a:r>
            <a:br>
              <a:rPr lang="en-US" dirty="0"/>
            </a:br>
            <a:endParaRPr lang="en-US" dirty="0"/>
          </a:p>
        </p:txBody>
      </p:sp>
      <p:sp>
        <p:nvSpPr>
          <p:cNvPr id="3" name="Content Placeholder 2">
            <a:extLst>
              <a:ext uri="{FF2B5EF4-FFF2-40B4-BE49-F238E27FC236}">
                <a16:creationId xmlns:a16="http://schemas.microsoft.com/office/drawing/2014/main" id="{85F50DF5-2970-4AAF-8440-5886AB4D030B}"/>
              </a:ext>
            </a:extLst>
          </p:cNvPr>
          <p:cNvSpPr>
            <a:spLocks noGrp="1"/>
          </p:cNvSpPr>
          <p:nvPr>
            <p:ph idx="1"/>
          </p:nvPr>
        </p:nvSpPr>
        <p:spPr>
          <a:xfrm>
            <a:off x="412618" y="1166649"/>
            <a:ext cx="10941182" cy="4382814"/>
          </a:xfrm>
        </p:spPr>
        <p:txBody>
          <a:bodyPr/>
          <a:lstStyle/>
          <a:p>
            <a:pPr marL="0" indent="0">
              <a:buNone/>
            </a:pPr>
            <a:r>
              <a:rPr lang="en-US" sz="3000" dirty="0">
                <a:solidFill>
                  <a:srgbClr val="003B71"/>
                </a:solidFill>
              </a:rPr>
              <a:t>Each eligible organization receiving an award will use the funds to carry out a broad array of evidence-based activities that advance student achievement and support student success.</a:t>
            </a:r>
          </a:p>
          <a:p>
            <a:endParaRPr lang="en-US" dirty="0"/>
          </a:p>
        </p:txBody>
      </p:sp>
    </p:spTree>
    <p:extLst>
      <p:ext uri="{BB962C8B-B14F-4D97-AF65-F5344CB8AC3E}">
        <p14:creationId xmlns:p14="http://schemas.microsoft.com/office/powerpoint/2010/main" val="183465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E482-C17E-4154-9B14-0E070B17139E}"/>
              </a:ext>
            </a:extLst>
          </p:cNvPr>
          <p:cNvSpPr>
            <a:spLocks noGrp="1"/>
          </p:cNvSpPr>
          <p:nvPr>
            <p:ph type="title"/>
          </p:nvPr>
        </p:nvSpPr>
        <p:spPr/>
        <p:txBody>
          <a:bodyPr/>
          <a:lstStyle/>
          <a:p>
            <a:r>
              <a:rPr lang="en-US" sz="4400" dirty="0"/>
              <a:t>Program Activities</a:t>
            </a:r>
          </a:p>
        </p:txBody>
      </p:sp>
      <p:sp>
        <p:nvSpPr>
          <p:cNvPr id="3" name="Content Placeholder 2">
            <a:extLst>
              <a:ext uri="{FF2B5EF4-FFF2-40B4-BE49-F238E27FC236}">
                <a16:creationId xmlns:a16="http://schemas.microsoft.com/office/drawing/2014/main" id="{5133814F-5411-415B-82FE-DE56D900E143}"/>
              </a:ext>
            </a:extLst>
          </p:cNvPr>
          <p:cNvSpPr>
            <a:spLocks noGrp="1"/>
          </p:cNvSpPr>
          <p:nvPr>
            <p:ph idx="1"/>
          </p:nvPr>
        </p:nvSpPr>
        <p:spPr>
          <a:xfrm>
            <a:off x="412618" y="1166649"/>
            <a:ext cx="10941182" cy="4382814"/>
          </a:xfrm>
        </p:spPr>
        <p:txBody>
          <a:bodyPr>
            <a:normAutofit fontScale="92500" lnSpcReduction="20000"/>
          </a:bodyPr>
          <a:lstStyle/>
          <a:p>
            <a:r>
              <a:rPr lang="en-US" sz="2800" dirty="0">
                <a:solidFill>
                  <a:srgbClr val="003B71"/>
                </a:solidFill>
              </a:rPr>
              <a:t>Academic enrichment learning programs, mentoring programs, remedial education activities, and tutoring services</a:t>
            </a:r>
          </a:p>
          <a:p>
            <a:r>
              <a:rPr lang="en-US" sz="2800" dirty="0">
                <a:solidFill>
                  <a:srgbClr val="003B71"/>
                </a:solidFill>
              </a:rPr>
              <a:t>Telecommunications and technology education programs</a:t>
            </a:r>
          </a:p>
          <a:p>
            <a:r>
              <a:rPr lang="en-US" sz="2800" dirty="0">
                <a:solidFill>
                  <a:srgbClr val="003B71"/>
                </a:solidFill>
              </a:rPr>
              <a:t>Programs that build skills in science, technology, engineering, arts, and mathematics, including computer science and robotics</a:t>
            </a:r>
          </a:p>
          <a:p>
            <a:r>
              <a:rPr lang="en-US" sz="2800" dirty="0">
                <a:solidFill>
                  <a:srgbClr val="003B71"/>
                </a:solidFill>
              </a:rPr>
              <a:t>Dance, media arts, visual arts, theatre and music education activities</a:t>
            </a:r>
          </a:p>
          <a:p>
            <a:r>
              <a:rPr lang="en-US" sz="2800" dirty="0">
                <a:solidFill>
                  <a:srgbClr val="003B71"/>
                </a:solidFill>
              </a:rPr>
              <a:t>Programs that foster innovation in learning by supporting nontraditional teaching methods</a:t>
            </a:r>
          </a:p>
          <a:p>
            <a:r>
              <a:rPr lang="en-US" sz="2800" dirty="0">
                <a:solidFill>
                  <a:srgbClr val="003B71"/>
                </a:solidFill>
              </a:rPr>
              <a:t>Programs that partner with in-demand fields of the local workforce or build career competencies and career readiness </a:t>
            </a:r>
          </a:p>
          <a:p>
            <a:endParaRPr lang="en-US" dirty="0"/>
          </a:p>
        </p:txBody>
      </p:sp>
    </p:spTree>
    <p:extLst>
      <p:ext uri="{BB962C8B-B14F-4D97-AF65-F5344CB8AC3E}">
        <p14:creationId xmlns:p14="http://schemas.microsoft.com/office/powerpoint/2010/main" val="2526889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1EEC-C320-45CC-B453-DC41C63AD367}"/>
              </a:ext>
            </a:extLst>
          </p:cNvPr>
          <p:cNvSpPr>
            <a:spLocks noGrp="1"/>
          </p:cNvSpPr>
          <p:nvPr>
            <p:ph type="title"/>
          </p:nvPr>
        </p:nvSpPr>
        <p:spPr/>
        <p:txBody>
          <a:bodyPr/>
          <a:lstStyle/>
          <a:p>
            <a:br>
              <a:rPr lang="en-US" dirty="0"/>
            </a:br>
            <a:r>
              <a:rPr lang="en-US" sz="4400" dirty="0"/>
              <a:t>Equitable Participation </a:t>
            </a:r>
            <a:br>
              <a:rPr lang="en-US" dirty="0"/>
            </a:br>
            <a:endParaRPr lang="en-US" dirty="0"/>
          </a:p>
        </p:txBody>
      </p:sp>
      <p:sp>
        <p:nvSpPr>
          <p:cNvPr id="3" name="Content Placeholder 2">
            <a:extLst>
              <a:ext uri="{FF2B5EF4-FFF2-40B4-BE49-F238E27FC236}">
                <a16:creationId xmlns:a16="http://schemas.microsoft.com/office/drawing/2014/main" id="{18867939-3A97-466E-BCBA-EAE2D2B40B67}"/>
              </a:ext>
            </a:extLst>
          </p:cNvPr>
          <p:cNvSpPr>
            <a:spLocks noGrp="1"/>
          </p:cNvSpPr>
          <p:nvPr>
            <p:ph idx="1"/>
          </p:nvPr>
        </p:nvSpPr>
        <p:spPr>
          <a:xfrm>
            <a:off x="412618" y="1166649"/>
            <a:ext cx="10941182" cy="4382814"/>
          </a:xfrm>
        </p:spPr>
        <p:txBody>
          <a:bodyPr/>
          <a:lstStyle/>
          <a:p>
            <a:pPr marL="0" indent="0">
              <a:buNone/>
            </a:pPr>
            <a:r>
              <a:rPr lang="en-US" dirty="0">
                <a:solidFill>
                  <a:srgbClr val="003B71"/>
                </a:solidFill>
              </a:rPr>
              <a:t>Subgrantees must conduct timely and meaningful consultation with private and non-public school officials during the design and development of the 21st CCLC program on issues such as how the children's needs will be identified and what services will be offered. </a:t>
            </a:r>
            <a:endParaRPr lang="en-US" sz="2400" dirty="0">
              <a:solidFill>
                <a:srgbClr val="003B71"/>
              </a:solidFill>
            </a:endParaRPr>
          </a:p>
          <a:p>
            <a:endParaRPr lang="en-US" dirty="0"/>
          </a:p>
        </p:txBody>
      </p:sp>
    </p:spTree>
    <p:extLst>
      <p:ext uri="{BB962C8B-B14F-4D97-AF65-F5344CB8AC3E}">
        <p14:creationId xmlns:p14="http://schemas.microsoft.com/office/powerpoint/2010/main" val="120314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3682-ED05-4B49-A9FC-367D68E60E07}"/>
              </a:ext>
            </a:extLst>
          </p:cNvPr>
          <p:cNvSpPr>
            <a:spLocks noGrp="1"/>
          </p:cNvSpPr>
          <p:nvPr>
            <p:ph type="title"/>
          </p:nvPr>
        </p:nvSpPr>
        <p:spPr/>
        <p:txBody>
          <a:bodyPr/>
          <a:lstStyle/>
          <a:p>
            <a:br>
              <a:rPr lang="en-US" dirty="0"/>
            </a:br>
            <a:r>
              <a:rPr lang="en-US" sz="4400" dirty="0"/>
              <a:t>Program Reports and Evaluation</a:t>
            </a:r>
            <a:br>
              <a:rPr lang="en-US" dirty="0"/>
            </a:br>
            <a:endParaRPr lang="en-US" dirty="0"/>
          </a:p>
        </p:txBody>
      </p:sp>
      <p:sp>
        <p:nvSpPr>
          <p:cNvPr id="3" name="Content Placeholder 2">
            <a:extLst>
              <a:ext uri="{FF2B5EF4-FFF2-40B4-BE49-F238E27FC236}">
                <a16:creationId xmlns:a16="http://schemas.microsoft.com/office/drawing/2014/main" id="{8A5341C9-5299-474A-8C31-E52E013A6991}"/>
              </a:ext>
            </a:extLst>
          </p:cNvPr>
          <p:cNvSpPr>
            <a:spLocks noGrp="1"/>
          </p:cNvSpPr>
          <p:nvPr>
            <p:ph idx="1"/>
          </p:nvPr>
        </p:nvSpPr>
        <p:spPr>
          <a:xfrm>
            <a:off x="412618" y="1166649"/>
            <a:ext cx="10941182" cy="4382814"/>
          </a:xfrm>
        </p:spPr>
        <p:txBody>
          <a:bodyPr>
            <a:normAutofit fontScale="85000" lnSpcReduction="10000"/>
          </a:bodyPr>
          <a:lstStyle/>
          <a:p>
            <a:r>
              <a:rPr lang="en-US" sz="2800" dirty="0">
                <a:solidFill>
                  <a:srgbClr val="003B71"/>
                </a:solidFill>
              </a:rPr>
              <a:t>End-of-year evaluation report required no later than August 15th of each year</a:t>
            </a:r>
          </a:p>
          <a:p>
            <a:r>
              <a:rPr lang="en-US" sz="2800" dirty="0">
                <a:solidFill>
                  <a:srgbClr val="003B71"/>
                </a:solidFill>
              </a:rPr>
              <a:t>Program’s ongoing planning, design, and implementation</a:t>
            </a:r>
          </a:p>
          <a:p>
            <a:r>
              <a:rPr lang="en-US" sz="2800" dirty="0">
                <a:solidFill>
                  <a:srgbClr val="003B71"/>
                </a:solidFill>
              </a:rPr>
              <a:t>Evaluates specific targets that will enable the subgrantee to make informed decisions about changes that the program may need</a:t>
            </a:r>
          </a:p>
          <a:p>
            <a:r>
              <a:rPr lang="en-US" sz="2800" dirty="0">
                <a:solidFill>
                  <a:srgbClr val="003B71"/>
                </a:solidFill>
              </a:rPr>
              <a:t>Required to provide data through the U.S. Department of Education’s 21st CCLC data collection system (21 APR)</a:t>
            </a:r>
          </a:p>
          <a:p>
            <a:r>
              <a:rPr lang="en-US" sz="2800" dirty="0">
                <a:solidFill>
                  <a:srgbClr val="003B71"/>
                </a:solidFill>
              </a:rPr>
              <a:t>Must undergo a periodic evaluation to assess progress toward achieving its goal</a:t>
            </a:r>
          </a:p>
          <a:p>
            <a:r>
              <a:rPr lang="en-US" sz="2800" dirty="0">
                <a:solidFill>
                  <a:srgbClr val="003B71"/>
                </a:solidFill>
              </a:rPr>
              <a:t>Must be based on the factors included in the Measures of Effectiveness (Title IV-B, Section 4205)</a:t>
            </a:r>
          </a:p>
          <a:p>
            <a:endParaRPr lang="en-US" dirty="0"/>
          </a:p>
        </p:txBody>
      </p:sp>
    </p:spTree>
    <p:extLst>
      <p:ext uri="{BB962C8B-B14F-4D97-AF65-F5344CB8AC3E}">
        <p14:creationId xmlns:p14="http://schemas.microsoft.com/office/powerpoint/2010/main" val="4292817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655B-89CB-4FB9-942F-DF1A413A71FD}"/>
              </a:ext>
            </a:extLst>
          </p:cNvPr>
          <p:cNvSpPr>
            <a:spLocks noGrp="1"/>
          </p:cNvSpPr>
          <p:nvPr>
            <p:ph type="title"/>
          </p:nvPr>
        </p:nvSpPr>
        <p:spPr/>
        <p:txBody>
          <a:bodyPr/>
          <a:lstStyle/>
          <a:p>
            <a:br>
              <a:rPr lang="en-US" sz="2400" dirty="0"/>
            </a:br>
            <a:r>
              <a:rPr lang="en-US" sz="4000" dirty="0"/>
              <a:t>Proposal Review and Selection Process</a:t>
            </a:r>
            <a:br>
              <a:rPr lang="en-US" sz="2400" dirty="0"/>
            </a:br>
            <a:endParaRPr lang="en-US" dirty="0"/>
          </a:p>
        </p:txBody>
      </p:sp>
      <p:sp>
        <p:nvSpPr>
          <p:cNvPr id="3" name="Content Placeholder 2">
            <a:extLst>
              <a:ext uri="{FF2B5EF4-FFF2-40B4-BE49-F238E27FC236}">
                <a16:creationId xmlns:a16="http://schemas.microsoft.com/office/drawing/2014/main" id="{7FF92165-6830-4FEF-95AB-100236B67DF1}"/>
              </a:ext>
            </a:extLst>
          </p:cNvPr>
          <p:cNvSpPr>
            <a:spLocks noGrp="1"/>
          </p:cNvSpPr>
          <p:nvPr>
            <p:ph idx="1"/>
          </p:nvPr>
        </p:nvSpPr>
        <p:spPr>
          <a:xfrm>
            <a:off x="412618" y="1166649"/>
            <a:ext cx="10941182" cy="4382814"/>
          </a:xfrm>
        </p:spPr>
        <p:txBody>
          <a:bodyPr>
            <a:normAutofit fontScale="85000" lnSpcReduction="20000"/>
          </a:bodyPr>
          <a:lstStyle/>
          <a:p>
            <a:pPr defTabSz="1219170">
              <a:lnSpc>
                <a:spcPct val="100000"/>
              </a:lnSpc>
              <a:buFont typeface="Arial" pitchFamily="34" charset="0"/>
              <a:buChar char="•"/>
              <a:tabLst/>
            </a:pPr>
            <a:r>
              <a:rPr lang="en-US" kern="1200" dirty="0">
                <a:solidFill>
                  <a:srgbClr val="003B71"/>
                </a:solidFill>
                <a:ea typeface="+mn-ea"/>
                <a:cs typeface="+mn-cs"/>
              </a:rPr>
              <a:t>Phase 1-Review of Proposal Components</a:t>
            </a:r>
          </a:p>
          <a:p>
            <a:pPr marL="1066773" lvl="1" indent="-457189">
              <a:lnSpc>
                <a:spcPct val="100000"/>
              </a:lnSpc>
              <a:buFont typeface="Courier New" panose="02070309020205020404" pitchFamily="49" charset="0"/>
              <a:buChar char="o"/>
            </a:pPr>
            <a:r>
              <a:rPr lang="en-US" sz="2933" dirty="0">
                <a:solidFill>
                  <a:srgbClr val="003B71"/>
                </a:solidFill>
              </a:rPr>
              <a:t>Review of proposal to determine if all formatting and submission requirements are met</a:t>
            </a:r>
          </a:p>
          <a:p>
            <a:pPr marL="990575" lvl="1" indent="-380990">
              <a:lnSpc>
                <a:spcPct val="100000"/>
              </a:lnSpc>
              <a:buFont typeface="Arial" pitchFamily="34" charset="0"/>
              <a:buChar char="–"/>
            </a:pPr>
            <a:endParaRPr lang="en-US" sz="1200" dirty="0">
              <a:solidFill>
                <a:srgbClr val="003B71"/>
              </a:solidFill>
            </a:endParaRPr>
          </a:p>
          <a:p>
            <a:pPr defTabSz="1219170">
              <a:lnSpc>
                <a:spcPct val="100000"/>
              </a:lnSpc>
              <a:buFont typeface="Arial" pitchFamily="34" charset="0"/>
              <a:buChar char="•"/>
              <a:tabLst/>
            </a:pPr>
            <a:r>
              <a:rPr lang="en-US" kern="1200" dirty="0">
                <a:solidFill>
                  <a:srgbClr val="003B71"/>
                </a:solidFill>
                <a:ea typeface="+mn-ea"/>
                <a:cs typeface="+mn-cs"/>
              </a:rPr>
              <a:t>Phase 2-Reader Review and Scoring</a:t>
            </a:r>
          </a:p>
          <a:p>
            <a:pPr marL="1066773" lvl="1" indent="-457189">
              <a:lnSpc>
                <a:spcPct val="100000"/>
              </a:lnSpc>
              <a:buFont typeface="Courier New" panose="02070309020205020404" pitchFamily="49" charset="0"/>
              <a:buChar char="o"/>
            </a:pPr>
            <a:r>
              <a:rPr lang="en-US" sz="2933" dirty="0">
                <a:solidFill>
                  <a:srgbClr val="003B71"/>
                </a:solidFill>
              </a:rPr>
              <a:t>A MDE authorized Peer Review Committee will evaluate and score each proposal based on the following:</a:t>
            </a:r>
          </a:p>
          <a:p>
            <a:pPr marL="1523962" lvl="2" indent="-304792">
              <a:lnSpc>
                <a:spcPct val="100000"/>
              </a:lnSpc>
            </a:pPr>
            <a:r>
              <a:rPr lang="en-US" sz="2933" dirty="0">
                <a:solidFill>
                  <a:srgbClr val="003B71"/>
                </a:solidFill>
              </a:rPr>
              <a:t>Program Abstract</a:t>
            </a:r>
          </a:p>
          <a:p>
            <a:pPr marL="1523962" lvl="2" indent="-304792">
              <a:lnSpc>
                <a:spcPct val="100000"/>
              </a:lnSpc>
            </a:pPr>
            <a:r>
              <a:rPr lang="en-US" sz="2933" dirty="0">
                <a:solidFill>
                  <a:srgbClr val="003B71"/>
                </a:solidFill>
              </a:rPr>
              <a:t>Quality of the proposed activities</a:t>
            </a:r>
          </a:p>
          <a:p>
            <a:pPr marL="1523962" lvl="2" indent="-304792">
              <a:lnSpc>
                <a:spcPct val="100000"/>
              </a:lnSpc>
            </a:pPr>
            <a:r>
              <a:rPr lang="en-US" sz="2933" dirty="0">
                <a:solidFill>
                  <a:srgbClr val="003B71"/>
                </a:solidFill>
              </a:rPr>
              <a:t>Evidence provided to demonstrate the capacity of the applicant to implement the proposed program</a:t>
            </a:r>
          </a:p>
          <a:p>
            <a:endParaRPr lang="en-US" dirty="0"/>
          </a:p>
        </p:txBody>
      </p:sp>
    </p:spTree>
    <p:extLst>
      <p:ext uri="{BB962C8B-B14F-4D97-AF65-F5344CB8AC3E}">
        <p14:creationId xmlns:p14="http://schemas.microsoft.com/office/powerpoint/2010/main" val="3546718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D222-4FE7-484D-BC22-4E51401432C1}"/>
              </a:ext>
            </a:extLst>
          </p:cNvPr>
          <p:cNvSpPr>
            <a:spLocks noGrp="1"/>
          </p:cNvSpPr>
          <p:nvPr>
            <p:ph type="title"/>
          </p:nvPr>
        </p:nvSpPr>
        <p:spPr/>
        <p:txBody>
          <a:bodyPr/>
          <a:lstStyle/>
          <a:p>
            <a:br>
              <a:rPr lang="en-US" dirty="0"/>
            </a:br>
            <a:r>
              <a:rPr lang="en-US" sz="4400" dirty="0"/>
              <a:t>Competitive Priority</a:t>
            </a:r>
            <a:br>
              <a:rPr lang="en-US" dirty="0"/>
            </a:br>
            <a:endParaRPr lang="en-US" dirty="0"/>
          </a:p>
        </p:txBody>
      </p:sp>
      <p:sp>
        <p:nvSpPr>
          <p:cNvPr id="3" name="Content Placeholder 2">
            <a:extLst>
              <a:ext uri="{FF2B5EF4-FFF2-40B4-BE49-F238E27FC236}">
                <a16:creationId xmlns:a16="http://schemas.microsoft.com/office/drawing/2014/main" id="{390EF2C5-6161-479E-8C59-7B37A88633ED}"/>
              </a:ext>
            </a:extLst>
          </p:cNvPr>
          <p:cNvSpPr>
            <a:spLocks noGrp="1"/>
          </p:cNvSpPr>
          <p:nvPr>
            <p:ph idx="1"/>
          </p:nvPr>
        </p:nvSpPr>
        <p:spPr>
          <a:xfrm>
            <a:off x="412617" y="1166649"/>
            <a:ext cx="11262205" cy="4382814"/>
          </a:xfrm>
        </p:spPr>
        <p:txBody>
          <a:bodyPr>
            <a:normAutofit/>
          </a:bodyPr>
          <a:lstStyle/>
          <a:p>
            <a:pPr marL="0" indent="0">
              <a:buNone/>
            </a:pPr>
            <a:r>
              <a:rPr lang="en-US" sz="2400" dirty="0">
                <a:solidFill>
                  <a:srgbClr val="003B71"/>
                </a:solidFill>
              </a:rPr>
              <a:t>Competitive priority points will be awarded by MDE to those applicants who meet very specific criteria. </a:t>
            </a:r>
            <a:r>
              <a:rPr lang="en-US" sz="2400" kern="1200" dirty="0">
                <a:solidFill>
                  <a:srgbClr val="003B71"/>
                </a:solidFill>
              </a:rPr>
              <a:t>These points will only be added after the minimum quality score of 80 has been met.</a:t>
            </a:r>
          </a:p>
          <a:p>
            <a:r>
              <a:rPr lang="en-US" sz="2000" dirty="0">
                <a:solidFill>
                  <a:srgbClr val="003B71"/>
                </a:solidFill>
              </a:rPr>
              <a:t>Proposal is submitted jointly/collaboratively between at least one LEA and at least one other eligible entity</a:t>
            </a:r>
          </a:p>
          <a:p>
            <a:r>
              <a:rPr lang="en-US" sz="2000" dirty="0">
                <a:solidFill>
                  <a:srgbClr val="003B71"/>
                </a:solidFill>
              </a:rPr>
              <a:t>Program is proposing to serve participants who attend schools that have been designated as CSI, TSI, or ATSI</a:t>
            </a:r>
          </a:p>
          <a:p>
            <a:r>
              <a:rPr lang="en-US" sz="2000" dirty="0">
                <a:solidFill>
                  <a:srgbClr val="003B71"/>
                </a:solidFill>
              </a:rPr>
              <a:t>Program is proposing to serve participants in a county area that is not currently receiving 21</a:t>
            </a:r>
            <a:r>
              <a:rPr lang="en-US" sz="2000" baseline="30000" dirty="0">
                <a:solidFill>
                  <a:srgbClr val="003B71"/>
                </a:solidFill>
              </a:rPr>
              <a:t>st</a:t>
            </a:r>
            <a:r>
              <a:rPr lang="en-US" sz="2000" dirty="0">
                <a:solidFill>
                  <a:srgbClr val="003B71"/>
                </a:solidFill>
              </a:rPr>
              <a:t> CCLC funding </a:t>
            </a:r>
          </a:p>
          <a:p>
            <a:endParaRPr lang="en-US" dirty="0"/>
          </a:p>
        </p:txBody>
      </p:sp>
    </p:spTree>
    <p:extLst>
      <p:ext uri="{BB962C8B-B14F-4D97-AF65-F5344CB8AC3E}">
        <p14:creationId xmlns:p14="http://schemas.microsoft.com/office/powerpoint/2010/main" val="1541207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D222-4FE7-484D-BC22-4E51401432C1}"/>
              </a:ext>
            </a:extLst>
          </p:cNvPr>
          <p:cNvSpPr>
            <a:spLocks noGrp="1"/>
          </p:cNvSpPr>
          <p:nvPr>
            <p:ph type="title"/>
          </p:nvPr>
        </p:nvSpPr>
        <p:spPr/>
        <p:txBody>
          <a:bodyPr/>
          <a:lstStyle/>
          <a:p>
            <a:br>
              <a:rPr lang="en-US" dirty="0"/>
            </a:br>
            <a:r>
              <a:rPr lang="en-US" sz="4400" dirty="0"/>
              <a:t>Competitive Priority</a:t>
            </a:r>
            <a:br>
              <a:rPr lang="en-US" dirty="0"/>
            </a:br>
            <a:endParaRPr lang="en-US" dirty="0"/>
          </a:p>
        </p:txBody>
      </p:sp>
      <p:sp>
        <p:nvSpPr>
          <p:cNvPr id="3" name="Content Placeholder 2">
            <a:extLst>
              <a:ext uri="{FF2B5EF4-FFF2-40B4-BE49-F238E27FC236}">
                <a16:creationId xmlns:a16="http://schemas.microsoft.com/office/drawing/2014/main" id="{390EF2C5-6161-479E-8C59-7B37A88633ED}"/>
              </a:ext>
            </a:extLst>
          </p:cNvPr>
          <p:cNvSpPr>
            <a:spLocks noGrp="1"/>
          </p:cNvSpPr>
          <p:nvPr>
            <p:ph idx="1"/>
          </p:nvPr>
        </p:nvSpPr>
        <p:spPr>
          <a:xfrm>
            <a:off x="412617" y="1166649"/>
            <a:ext cx="11262205" cy="4382814"/>
          </a:xfrm>
        </p:spPr>
        <p:txBody>
          <a:bodyPr>
            <a:normAutofit/>
          </a:bodyPr>
          <a:lstStyle/>
          <a:p>
            <a:r>
              <a:rPr lang="en-US" sz="2400" dirty="0">
                <a:solidFill>
                  <a:srgbClr val="003B71"/>
                </a:solidFill>
              </a:rPr>
              <a:t>Program is proposing to serve high school or middle school students </a:t>
            </a:r>
          </a:p>
          <a:p>
            <a:r>
              <a:rPr lang="en-US" sz="2400" dirty="0">
                <a:solidFill>
                  <a:srgbClr val="003B71"/>
                </a:solidFill>
              </a:rPr>
              <a:t>Program is proposing to primarily target students identified as English Learners during each year of the award</a:t>
            </a:r>
          </a:p>
          <a:p>
            <a:r>
              <a:rPr lang="en-US" sz="2400" dirty="0">
                <a:solidFill>
                  <a:srgbClr val="003B71"/>
                </a:solidFill>
              </a:rPr>
              <a:t>Program is proposing to serve preschool students with an emphasis on literacy, numeracy, and/or transitions</a:t>
            </a:r>
          </a:p>
          <a:p>
            <a:r>
              <a:rPr lang="en-US" sz="2400" dirty="0">
                <a:solidFill>
                  <a:srgbClr val="003B71"/>
                </a:solidFill>
              </a:rPr>
              <a:t>Program is proposing to include one or more financial literacy activities weekly</a:t>
            </a:r>
          </a:p>
          <a:p>
            <a:endParaRPr lang="en-US" dirty="0"/>
          </a:p>
        </p:txBody>
      </p:sp>
    </p:spTree>
    <p:extLst>
      <p:ext uri="{BB962C8B-B14F-4D97-AF65-F5344CB8AC3E}">
        <p14:creationId xmlns:p14="http://schemas.microsoft.com/office/powerpoint/2010/main" val="470351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80ADFD-D15C-48FE-AC81-CD0400BC87BB}"/>
              </a:ext>
            </a:extLst>
          </p:cNvPr>
          <p:cNvSpPr>
            <a:spLocks noGrp="1"/>
          </p:cNvSpPr>
          <p:nvPr>
            <p:ph type="title"/>
          </p:nvPr>
        </p:nvSpPr>
        <p:spPr/>
        <p:txBody>
          <a:bodyPr/>
          <a:lstStyle/>
          <a:p>
            <a:br>
              <a:rPr lang="en-US" dirty="0"/>
            </a:br>
            <a:r>
              <a:rPr lang="en-US" sz="4400" dirty="0"/>
              <a:t>Program Abstract</a:t>
            </a:r>
            <a:br>
              <a:rPr lang="en-US" dirty="0"/>
            </a:br>
            <a:endParaRPr lang="en-US" dirty="0"/>
          </a:p>
        </p:txBody>
      </p:sp>
      <p:sp>
        <p:nvSpPr>
          <p:cNvPr id="6" name="Content Placeholder 5">
            <a:extLst>
              <a:ext uri="{FF2B5EF4-FFF2-40B4-BE49-F238E27FC236}">
                <a16:creationId xmlns:a16="http://schemas.microsoft.com/office/drawing/2014/main" id="{DF094F9A-9AE4-438F-A3B7-6D3B0E3E8E2A}"/>
              </a:ext>
            </a:extLst>
          </p:cNvPr>
          <p:cNvSpPr>
            <a:spLocks noGrp="1"/>
          </p:cNvSpPr>
          <p:nvPr>
            <p:ph idx="1"/>
          </p:nvPr>
        </p:nvSpPr>
        <p:spPr>
          <a:xfrm>
            <a:off x="412618" y="1166649"/>
            <a:ext cx="10941182" cy="4382814"/>
          </a:xfrm>
        </p:spPr>
        <p:txBody>
          <a:bodyPr/>
          <a:lstStyle/>
          <a:p>
            <a:pPr marL="0" indent="0">
              <a:buNone/>
            </a:pPr>
            <a:r>
              <a:rPr lang="en-US" dirty="0">
                <a:solidFill>
                  <a:srgbClr val="003B71"/>
                </a:solidFill>
              </a:rPr>
              <a:t>Applicants must describe how the community was given notice of the applicant’s intent to apply and how the proposal will be available to the community following its submittal. The detailed description must outline the platforms used to ensure reasonable dissemination of applicant’s intent to apply as well as the process used to make the proposal available. </a:t>
            </a:r>
          </a:p>
          <a:p>
            <a:endParaRPr lang="en-US" dirty="0"/>
          </a:p>
        </p:txBody>
      </p:sp>
      <p:sp>
        <p:nvSpPr>
          <p:cNvPr id="2" name="Slide Number Placeholder 1">
            <a:extLst>
              <a:ext uri="{FF2B5EF4-FFF2-40B4-BE49-F238E27FC236}">
                <a16:creationId xmlns:a16="http://schemas.microsoft.com/office/drawing/2014/main" id="{C90E5D0E-3EB9-4B48-BCBD-B73DAACCAF32}"/>
              </a:ext>
            </a:extLst>
          </p:cNvPr>
          <p:cNvSpPr>
            <a:spLocks noGrp="1"/>
          </p:cNvSpPr>
          <p:nvPr>
            <p:ph type="sldNum" sz="quarter" idx="4294967295"/>
          </p:nvPr>
        </p:nvSpPr>
        <p:spPr>
          <a:xfrm>
            <a:off x="9448800" y="6356350"/>
            <a:ext cx="2743200" cy="365125"/>
          </a:xfrm>
        </p:spPr>
        <p:txBody>
          <a:bodyPr/>
          <a:lstStyle/>
          <a:p>
            <a:fld id="{84E24DD3-0117-F947-8F74-C808912B5A2D}" type="slidenum">
              <a:rPr lang="en-US" smtClean="0"/>
              <a:t>28</a:t>
            </a:fld>
            <a:endParaRPr lang="en-US" dirty="0"/>
          </a:p>
        </p:txBody>
      </p:sp>
    </p:spTree>
    <p:extLst>
      <p:ext uri="{BB962C8B-B14F-4D97-AF65-F5344CB8AC3E}">
        <p14:creationId xmlns:p14="http://schemas.microsoft.com/office/powerpoint/2010/main" val="2230014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7BB6-FE4F-4312-9F67-5E3CA71E4F06}"/>
              </a:ext>
            </a:extLst>
          </p:cNvPr>
          <p:cNvSpPr>
            <a:spLocks noGrp="1"/>
          </p:cNvSpPr>
          <p:nvPr>
            <p:ph type="title"/>
          </p:nvPr>
        </p:nvSpPr>
        <p:spPr/>
        <p:txBody>
          <a:bodyPr/>
          <a:lstStyle/>
          <a:p>
            <a:br>
              <a:rPr lang="en-US" dirty="0"/>
            </a:br>
            <a:r>
              <a:rPr lang="en-US" sz="4400" dirty="0"/>
              <a:t>Scoring</a:t>
            </a:r>
            <a:br>
              <a:rPr lang="en-US" dirty="0"/>
            </a:br>
            <a:endParaRPr lang="en-US" dirty="0"/>
          </a:p>
        </p:txBody>
      </p:sp>
      <p:sp>
        <p:nvSpPr>
          <p:cNvPr id="3" name="Content Placeholder 2">
            <a:extLst>
              <a:ext uri="{FF2B5EF4-FFF2-40B4-BE49-F238E27FC236}">
                <a16:creationId xmlns:a16="http://schemas.microsoft.com/office/drawing/2014/main" id="{1768B0B5-0386-4508-BBBE-383063D46DB7}"/>
              </a:ext>
            </a:extLst>
          </p:cNvPr>
          <p:cNvSpPr>
            <a:spLocks noGrp="1"/>
          </p:cNvSpPr>
          <p:nvPr>
            <p:ph idx="1"/>
          </p:nvPr>
        </p:nvSpPr>
        <p:spPr>
          <a:xfrm>
            <a:off x="412618" y="1166649"/>
            <a:ext cx="10941182" cy="4382814"/>
          </a:xfrm>
        </p:spPr>
        <p:txBody>
          <a:bodyPr>
            <a:normAutofit fontScale="92500" lnSpcReduction="10000"/>
          </a:bodyPr>
          <a:lstStyle/>
          <a:p>
            <a:pPr marL="0" indent="0">
              <a:buNone/>
            </a:pPr>
            <a:r>
              <a:rPr lang="en-US" b="1" dirty="0">
                <a:solidFill>
                  <a:srgbClr val="003B71"/>
                </a:solidFill>
              </a:rPr>
              <a:t>Needs Assessment (20 Total Points)</a:t>
            </a:r>
          </a:p>
          <a:p>
            <a:r>
              <a:rPr lang="en-US" sz="2800" dirty="0">
                <a:solidFill>
                  <a:srgbClr val="003B71"/>
                </a:solidFill>
              </a:rPr>
              <a:t>The Process (4 Points)</a:t>
            </a:r>
          </a:p>
          <a:p>
            <a:r>
              <a:rPr lang="en-US" sz="2800" dirty="0">
                <a:solidFill>
                  <a:srgbClr val="003B71"/>
                </a:solidFill>
              </a:rPr>
              <a:t>Specific Needs (10 Points)</a:t>
            </a:r>
          </a:p>
          <a:p>
            <a:r>
              <a:rPr lang="en-US" sz="2800" dirty="0">
                <a:solidFill>
                  <a:srgbClr val="003B71"/>
                </a:solidFill>
              </a:rPr>
              <a:t>Program Focus (6 Points)</a:t>
            </a:r>
          </a:p>
          <a:p>
            <a:pPr marL="0" indent="0">
              <a:buNone/>
            </a:pPr>
            <a:r>
              <a:rPr lang="en-US" b="1" dirty="0">
                <a:solidFill>
                  <a:srgbClr val="003B71"/>
                </a:solidFill>
              </a:rPr>
              <a:t>Budget (10 Total points)</a:t>
            </a:r>
          </a:p>
          <a:p>
            <a:r>
              <a:rPr lang="en-US" dirty="0">
                <a:solidFill>
                  <a:srgbClr val="003B71"/>
                </a:solidFill>
              </a:rPr>
              <a:t>Budget Form A – Budget Overview</a:t>
            </a:r>
          </a:p>
          <a:p>
            <a:r>
              <a:rPr lang="en-US" dirty="0">
                <a:solidFill>
                  <a:srgbClr val="003B71"/>
                </a:solidFill>
              </a:rPr>
              <a:t>Budget Form B – Budget Summary</a:t>
            </a:r>
          </a:p>
          <a:p>
            <a:r>
              <a:rPr lang="en-US" dirty="0">
                <a:solidFill>
                  <a:srgbClr val="003B71"/>
                </a:solidFill>
              </a:rPr>
              <a:t>Budget Form C – Budget Narrative</a:t>
            </a:r>
          </a:p>
          <a:p>
            <a:pPr marL="0" indent="0">
              <a:buNone/>
            </a:pPr>
            <a:endParaRPr lang="en-US" b="1" dirty="0">
              <a:solidFill>
                <a:srgbClr val="003B71"/>
              </a:solidFill>
            </a:endParaRPr>
          </a:p>
          <a:p>
            <a:endParaRPr lang="en-US" dirty="0"/>
          </a:p>
        </p:txBody>
      </p:sp>
    </p:spTree>
    <p:extLst>
      <p:ext uri="{BB962C8B-B14F-4D97-AF65-F5344CB8AC3E}">
        <p14:creationId xmlns:p14="http://schemas.microsoft.com/office/powerpoint/2010/main" val="303637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4AED0-6231-0542-A6C2-424358F916F2}"/>
              </a:ext>
            </a:extLst>
          </p:cNvPr>
          <p:cNvSpPr>
            <a:spLocks noGrp="1"/>
          </p:cNvSpPr>
          <p:nvPr>
            <p:ph type="sldNum" sz="quarter" idx="12"/>
          </p:nvPr>
        </p:nvSpPr>
        <p:spPr/>
        <p:txBody>
          <a:bodyPr/>
          <a:lstStyle/>
          <a:p>
            <a:fld id="{84E24DD3-0117-F947-8F74-C808912B5A2D}" type="slidenum">
              <a:rPr lang="en-US" smtClean="0"/>
              <a:pPr/>
              <a:t>3</a:t>
            </a:fld>
            <a:endParaRPr lang="en-US" dirty="0"/>
          </a:p>
        </p:txBody>
      </p:sp>
      <p:sp>
        <p:nvSpPr>
          <p:cNvPr id="6" name="Title 4">
            <a:extLst>
              <a:ext uri="{FF2B5EF4-FFF2-40B4-BE49-F238E27FC236}">
                <a16:creationId xmlns:a16="http://schemas.microsoft.com/office/drawing/2014/main" id="{4AD9B96B-BE1E-DA46-BD10-0F34714B937F}"/>
              </a:ext>
            </a:extLst>
          </p:cNvPr>
          <p:cNvSpPr>
            <a:spLocks noGrp="1"/>
          </p:cNvSpPr>
          <p:nvPr>
            <p:ph type="title" idx="4294967295"/>
          </p:nvPr>
        </p:nvSpPr>
        <p:spPr>
          <a:xfrm>
            <a:off x="413295" y="291882"/>
            <a:ext cx="10515600" cy="365125"/>
          </a:xfrm>
        </p:spPr>
        <p:txBody>
          <a:bodyPr>
            <a:normAutofit fontScale="90000"/>
          </a:bodyPr>
          <a:lstStyle/>
          <a:p>
            <a:r>
              <a:rPr lang="en-US" sz="2700" b="1" dirty="0">
                <a:solidFill>
                  <a:srgbClr val="003B71"/>
                </a:solidFill>
                <a:latin typeface="Arial"/>
                <a:ea typeface="+mn-ea"/>
                <a:cs typeface="Arial"/>
              </a:rPr>
              <a:t>State Board of Education  </a:t>
            </a:r>
            <a:r>
              <a:rPr lang="en-US" sz="2000" spc="200" dirty="0">
                <a:solidFill>
                  <a:srgbClr val="003B71"/>
                </a:solidFill>
                <a:latin typeface="Arial Narrow"/>
                <a:ea typeface="+mn-ea"/>
                <a:cs typeface="Arial Narrow" panose="020B0604020202020204" pitchFamily="34" charset="0"/>
              </a:rPr>
              <a:t>STRATEGIC PLAN GOALS</a:t>
            </a:r>
            <a:endParaRPr lang="en-US" sz="2000" spc="200" dirty="0">
              <a:solidFill>
                <a:srgbClr val="003B71"/>
              </a:solidFill>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450809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7BB6-FE4F-4312-9F67-5E3CA71E4F06}"/>
              </a:ext>
            </a:extLst>
          </p:cNvPr>
          <p:cNvSpPr>
            <a:spLocks noGrp="1"/>
          </p:cNvSpPr>
          <p:nvPr>
            <p:ph type="title"/>
          </p:nvPr>
        </p:nvSpPr>
        <p:spPr/>
        <p:txBody>
          <a:bodyPr/>
          <a:lstStyle/>
          <a:p>
            <a:br>
              <a:rPr lang="en-US" dirty="0"/>
            </a:br>
            <a:r>
              <a:rPr lang="en-US" sz="4400" dirty="0"/>
              <a:t>Scoring</a:t>
            </a:r>
            <a:br>
              <a:rPr lang="en-US" dirty="0"/>
            </a:br>
            <a:endParaRPr lang="en-US" dirty="0"/>
          </a:p>
        </p:txBody>
      </p:sp>
      <p:sp>
        <p:nvSpPr>
          <p:cNvPr id="3" name="Content Placeholder 2">
            <a:extLst>
              <a:ext uri="{FF2B5EF4-FFF2-40B4-BE49-F238E27FC236}">
                <a16:creationId xmlns:a16="http://schemas.microsoft.com/office/drawing/2014/main" id="{1768B0B5-0386-4508-BBBE-383063D46DB7}"/>
              </a:ext>
            </a:extLst>
          </p:cNvPr>
          <p:cNvSpPr>
            <a:spLocks noGrp="1"/>
          </p:cNvSpPr>
          <p:nvPr>
            <p:ph idx="1"/>
          </p:nvPr>
        </p:nvSpPr>
        <p:spPr>
          <a:xfrm>
            <a:off x="412618" y="1166649"/>
            <a:ext cx="10941182" cy="4382814"/>
          </a:xfrm>
        </p:spPr>
        <p:txBody>
          <a:bodyPr/>
          <a:lstStyle/>
          <a:p>
            <a:pPr marL="0" indent="0">
              <a:buNone/>
            </a:pPr>
            <a:r>
              <a:rPr lang="en-US" b="1" dirty="0">
                <a:solidFill>
                  <a:srgbClr val="003B71"/>
                </a:solidFill>
              </a:rPr>
              <a:t>Program Plan and Implementation (60 Total Points)</a:t>
            </a:r>
          </a:p>
          <a:p>
            <a:r>
              <a:rPr lang="en-US" sz="2800" dirty="0">
                <a:solidFill>
                  <a:srgbClr val="003B71"/>
                </a:solidFill>
              </a:rPr>
              <a:t>Program Plan (20 Points)</a:t>
            </a:r>
          </a:p>
          <a:p>
            <a:r>
              <a:rPr lang="en-US" sz="2800" dirty="0">
                <a:solidFill>
                  <a:srgbClr val="003B71"/>
                </a:solidFill>
              </a:rPr>
              <a:t>Quality Contact Time (5 Points)</a:t>
            </a:r>
          </a:p>
          <a:p>
            <a:r>
              <a:rPr lang="en-US" sz="2800" dirty="0">
                <a:solidFill>
                  <a:srgbClr val="003B71"/>
                </a:solidFill>
              </a:rPr>
              <a:t>Recruitment and Retention (6 Points)</a:t>
            </a:r>
          </a:p>
          <a:p>
            <a:r>
              <a:rPr lang="en-US" sz="2800" dirty="0">
                <a:solidFill>
                  <a:srgbClr val="003B71"/>
                </a:solidFill>
              </a:rPr>
              <a:t>Staffing and Professional Development (6 Points)</a:t>
            </a:r>
          </a:p>
          <a:p>
            <a:r>
              <a:rPr lang="en-US" sz="2800" dirty="0">
                <a:solidFill>
                  <a:srgbClr val="003B71"/>
                </a:solidFill>
              </a:rPr>
              <a:t>Advisory Council and Operating Partnerships (5 Points)</a:t>
            </a:r>
          </a:p>
          <a:p>
            <a:endParaRPr lang="en-US" dirty="0"/>
          </a:p>
        </p:txBody>
      </p:sp>
    </p:spTree>
    <p:extLst>
      <p:ext uri="{BB962C8B-B14F-4D97-AF65-F5344CB8AC3E}">
        <p14:creationId xmlns:p14="http://schemas.microsoft.com/office/powerpoint/2010/main" val="3546933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7BB6-FE4F-4312-9F67-5E3CA71E4F06}"/>
              </a:ext>
            </a:extLst>
          </p:cNvPr>
          <p:cNvSpPr>
            <a:spLocks noGrp="1"/>
          </p:cNvSpPr>
          <p:nvPr>
            <p:ph type="title"/>
          </p:nvPr>
        </p:nvSpPr>
        <p:spPr/>
        <p:txBody>
          <a:bodyPr/>
          <a:lstStyle/>
          <a:p>
            <a:br>
              <a:rPr lang="en-US" dirty="0"/>
            </a:br>
            <a:r>
              <a:rPr lang="en-US" sz="4400" dirty="0"/>
              <a:t>Scoring</a:t>
            </a:r>
            <a:br>
              <a:rPr lang="en-US" dirty="0"/>
            </a:br>
            <a:endParaRPr lang="en-US" dirty="0"/>
          </a:p>
        </p:txBody>
      </p:sp>
      <p:sp>
        <p:nvSpPr>
          <p:cNvPr id="3" name="Content Placeholder 2">
            <a:extLst>
              <a:ext uri="{FF2B5EF4-FFF2-40B4-BE49-F238E27FC236}">
                <a16:creationId xmlns:a16="http://schemas.microsoft.com/office/drawing/2014/main" id="{1768B0B5-0386-4508-BBBE-383063D46DB7}"/>
              </a:ext>
            </a:extLst>
          </p:cNvPr>
          <p:cNvSpPr>
            <a:spLocks noGrp="1"/>
          </p:cNvSpPr>
          <p:nvPr>
            <p:ph idx="1"/>
          </p:nvPr>
        </p:nvSpPr>
        <p:spPr>
          <a:xfrm>
            <a:off x="412618" y="1166649"/>
            <a:ext cx="10941182" cy="4382814"/>
          </a:xfrm>
        </p:spPr>
        <p:txBody>
          <a:bodyPr/>
          <a:lstStyle/>
          <a:p>
            <a:r>
              <a:rPr lang="en-US" sz="2800" dirty="0">
                <a:solidFill>
                  <a:srgbClr val="003B71"/>
                </a:solidFill>
              </a:rPr>
              <a:t>Collaboration and Communication (6 Points)</a:t>
            </a:r>
          </a:p>
          <a:p>
            <a:r>
              <a:rPr lang="en-US" sz="2800" dirty="0">
                <a:solidFill>
                  <a:srgbClr val="003B71"/>
                </a:solidFill>
              </a:rPr>
              <a:t>Student Safety and Transportation (6 Points)</a:t>
            </a:r>
          </a:p>
          <a:p>
            <a:r>
              <a:rPr lang="en-US" sz="2800" dirty="0">
                <a:solidFill>
                  <a:srgbClr val="003B71"/>
                </a:solidFill>
              </a:rPr>
              <a:t>Sustainability Plan (6 Points)</a:t>
            </a:r>
          </a:p>
          <a:p>
            <a:pPr marL="0" indent="0">
              <a:buNone/>
            </a:pPr>
            <a:r>
              <a:rPr lang="en-US" b="1" dirty="0">
                <a:solidFill>
                  <a:srgbClr val="003B71"/>
                </a:solidFill>
              </a:rPr>
              <a:t>Evaluation (10 Total Points)</a:t>
            </a:r>
          </a:p>
          <a:p>
            <a:endParaRPr lang="en-US" dirty="0"/>
          </a:p>
        </p:txBody>
      </p:sp>
    </p:spTree>
    <p:extLst>
      <p:ext uri="{BB962C8B-B14F-4D97-AF65-F5344CB8AC3E}">
        <p14:creationId xmlns:p14="http://schemas.microsoft.com/office/powerpoint/2010/main" val="3996822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F06DC-6DDA-45AE-8D87-1288C1B5277F}"/>
              </a:ext>
            </a:extLst>
          </p:cNvPr>
          <p:cNvSpPr>
            <a:spLocks noGrp="1"/>
          </p:cNvSpPr>
          <p:nvPr>
            <p:ph type="ctrTitle"/>
          </p:nvPr>
        </p:nvSpPr>
        <p:spPr/>
        <p:txBody>
          <a:bodyPr>
            <a:normAutofit/>
          </a:bodyPr>
          <a:lstStyle/>
          <a:p>
            <a:r>
              <a:rPr lang="en-US" sz="5400" dirty="0">
                <a:solidFill>
                  <a:srgbClr val="003B71"/>
                </a:solidFill>
              </a:rPr>
              <a:t>Grant Award and Responsibilities</a:t>
            </a:r>
          </a:p>
        </p:txBody>
      </p:sp>
      <p:sp>
        <p:nvSpPr>
          <p:cNvPr id="5" name="Text Placeholder 4">
            <a:extLst>
              <a:ext uri="{FF2B5EF4-FFF2-40B4-BE49-F238E27FC236}">
                <a16:creationId xmlns:a16="http://schemas.microsoft.com/office/drawing/2014/main" id="{8C0EFCF7-1B51-4D90-8EED-4C6D38C87C88}"/>
              </a:ext>
            </a:extLst>
          </p:cNvPr>
          <p:cNvSpPr>
            <a:spLocks noGrp="1"/>
          </p:cNvSpPr>
          <p:nvPr>
            <p:ph type="body" sz="quarter" idx="14"/>
          </p:nvPr>
        </p:nvSpPr>
        <p:spPr/>
        <p:txBody>
          <a:bodyPr/>
          <a:lstStyle/>
          <a:p>
            <a:r>
              <a:rPr lang="en-US" dirty="0"/>
              <a:t>Part 3</a:t>
            </a:r>
          </a:p>
        </p:txBody>
      </p:sp>
    </p:spTree>
    <p:extLst>
      <p:ext uri="{BB962C8B-B14F-4D97-AF65-F5344CB8AC3E}">
        <p14:creationId xmlns:p14="http://schemas.microsoft.com/office/powerpoint/2010/main" val="1727381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EC51-E708-44DF-9A7B-4F956FFE7365}"/>
              </a:ext>
            </a:extLst>
          </p:cNvPr>
          <p:cNvSpPr>
            <a:spLocks noGrp="1"/>
          </p:cNvSpPr>
          <p:nvPr>
            <p:ph type="title"/>
          </p:nvPr>
        </p:nvSpPr>
        <p:spPr/>
        <p:txBody>
          <a:bodyPr/>
          <a:lstStyle/>
          <a:p>
            <a:br>
              <a:rPr lang="en-US" dirty="0"/>
            </a:br>
            <a:r>
              <a:rPr lang="en-US" sz="4400" dirty="0"/>
              <a:t>Grant Period &amp; Award Amounts</a:t>
            </a:r>
            <a:br>
              <a:rPr lang="en-US" dirty="0"/>
            </a:br>
            <a:endParaRPr lang="en-US" dirty="0"/>
          </a:p>
        </p:txBody>
      </p:sp>
      <p:sp>
        <p:nvSpPr>
          <p:cNvPr id="3" name="Content Placeholder 2">
            <a:extLst>
              <a:ext uri="{FF2B5EF4-FFF2-40B4-BE49-F238E27FC236}">
                <a16:creationId xmlns:a16="http://schemas.microsoft.com/office/drawing/2014/main" id="{19ED31F5-8479-4702-A330-17A0C2573CA8}"/>
              </a:ext>
            </a:extLst>
          </p:cNvPr>
          <p:cNvSpPr>
            <a:spLocks noGrp="1"/>
          </p:cNvSpPr>
          <p:nvPr>
            <p:ph idx="1"/>
          </p:nvPr>
        </p:nvSpPr>
        <p:spPr>
          <a:xfrm>
            <a:off x="412618" y="1166649"/>
            <a:ext cx="10941182" cy="4382814"/>
          </a:xfrm>
        </p:spPr>
        <p:txBody>
          <a:bodyPr>
            <a:normAutofit fontScale="85000" lnSpcReduction="10000"/>
          </a:bodyPr>
          <a:lstStyle/>
          <a:p>
            <a:pPr lvl="0" defTabSz="914400">
              <a:lnSpc>
                <a:spcPct val="100000"/>
              </a:lnSpc>
              <a:spcAft>
                <a:spcPts val="0"/>
              </a:spcAft>
              <a:buClrTx/>
              <a:buSzTx/>
              <a:buFont typeface="Arial" pitchFamily="34" charset="0"/>
              <a:buChar char="•"/>
              <a:tabLst/>
            </a:pPr>
            <a:r>
              <a:rPr lang="en-US" sz="2800" kern="1200" dirty="0">
                <a:solidFill>
                  <a:srgbClr val="1F497D"/>
                </a:solidFill>
                <a:ea typeface="+mn-ea"/>
              </a:rPr>
              <a:t>The approved grant period of four (4) years is contingent upon the availability of continued funding, evidence of documented progress, increased student achievement, and adherence to the annual program assurances.</a:t>
            </a:r>
          </a:p>
          <a:p>
            <a:pPr lvl="0" defTabSz="914400">
              <a:lnSpc>
                <a:spcPct val="100000"/>
              </a:lnSpc>
              <a:spcAft>
                <a:spcPts val="0"/>
              </a:spcAft>
              <a:buClrTx/>
              <a:buSzTx/>
              <a:buFont typeface="Arial" pitchFamily="34" charset="0"/>
              <a:buChar char="•"/>
              <a:tabLst/>
            </a:pPr>
            <a:endParaRPr lang="en-US" sz="2800" kern="1200" dirty="0">
              <a:solidFill>
                <a:srgbClr val="1F497D"/>
              </a:solidFill>
              <a:ea typeface="+mn-ea"/>
            </a:endParaRPr>
          </a:p>
          <a:p>
            <a:pPr defTabSz="914400">
              <a:lnSpc>
                <a:spcPct val="100000"/>
              </a:lnSpc>
              <a:spcAft>
                <a:spcPts val="0"/>
              </a:spcAft>
              <a:buClrTx/>
              <a:buSzTx/>
              <a:buFont typeface="Arial" pitchFamily="34" charset="0"/>
              <a:buChar char="•"/>
              <a:tabLst/>
            </a:pPr>
            <a:r>
              <a:rPr lang="en-US" sz="2800" kern="1200" dirty="0">
                <a:solidFill>
                  <a:srgbClr val="1F497D"/>
                </a:solidFill>
              </a:rPr>
              <a:t>Programs must become operational within 30 days of the MDE award notification or within eight weeks from the first day of school, whichever is later.</a:t>
            </a:r>
          </a:p>
          <a:p>
            <a:pPr lvl="0" defTabSz="914400">
              <a:lnSpc>
                <a:spcPct val="100000"/>
              </a:lnSpc>
              <a:spcAft>
                <a:spcPts val="0"/>
              </a:spcAft>
              <a:buClrTx/>
              <a:buSzTx/>
              <a:buFont typeface="Arial" pitchFamily="34" charset="0"/>
              <a:buChar char="•"/>
              <a:tabLst/>
            </a:pPr>
            <a:endParaRPr lang="en-US" sz="2800" kern="1200" dirty="0">
              <a:solidFill>
                <a:srgbClr val="1F497D"/>
              </a:solidFill>
              <a:ea typeface="+mn-ea"/>
            </a:endParaRPr>
          </a:p>
          <a:p>
            <a:pPr defTabSz="914400">
              <a:lnSpc>
                <a:spcPct val="100000"/>
              </a:lnSpc>
              <a:spcAft>
                <a:spcPts val="0"/>
              </a:spcAft>
              <a:buClrTx/>
              <a:buSzTx/>
              <a:buFont typeface="Arial" pitchFamily="34" charset="0"/>
              <a:buChar char="•"/>
              <a:tabLst/>
            </a:pPr>
            <a:r>
              <a:rPr lang="en-US" sz="2800" kern="1200" dirty="0">
                <a:solidFill>
                  <a:srgbClr val="1F497D"/>
                </a:solidFill>
              </a:rPr>
              <a:t>Grants for eligible organizations will range from $50,000 - $400,000 per year.</a:t>
            </a:r>
          </a:p>
          <a:p>
            <a:pPr lvl="0" defTabSz="914400">
              <a:lnSpc>
                <a:spcPct val="100000"/>
              </a:lnSpc>
              <a:spcAft>
                <a:spcPts val="0"/>
              </a:spcAft>
              <a:buClrTx/>
              <a:buSzTx/>
              <a:buFont typeface="Arial" pitchFamily="34" charset="0"/>
              <a:buChar char="•"/>
              <a:tabLst/>
            </a:pPr>
            <a:endParaRPr lang="en-US" sz="2800" kern="1200" dirty="0">
              <a:solidFill>
                <a:srgbClr val="1F497D"/>
              </a:solidFill>
              <a:ea typeface="+mn-ea"/>
            </a:endParaRPr>
          </a:p>
          <a:p>
            <a:pPr lvl="0" defTabSz="914400">
              <a:lnSpc>
                <a:spcPct val="100000"/>
              </a:lnSpc>
              <a:spcAft>
                <a:spcPts val="0"/>
              </a:spcAft>
              <a:buClrTx/>
              <a:buSzTx/>
              <a:buFont typeface="Arial" pitchFamily="34" charset="0"/>
              <a:buChar char="•"/>
              <a:tabLst/>
            </a:pPr>
            <a:r>
              <a:rPr lang="en-US" sz="2800" kern="1200" dirty="0">
                <a:solidFill>
                  <a:srgbClr val="1F497D"/>
                </a:solidFill>
                <a:ea typeface="+mn-ea"/>
              </a:rPr>
              <a:t>Funds are subject to appropriations by the federal government. </a:t>
            </a:r>
          </a:p>
          <a:p>
            <a:endParaRPr lang="en-US" dirty="0"/>
          </a:p>
        </p:txBody>
      </p:sp>
    </p:spTree>
    <p:extLst>
      <p:ext uri="{BB962C8B-B14F-4D97-AF65-F5344CB8AC3E}">
        <p14:creationId xmlns:p14="http://schemas.microsoft.com/office/powerpoint/2010/main" val="1905391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F227CD-78D1-4455-8F23-97A2C076F643}"/>
              </a:ext>
            </a:extLst>
          </p:cNvPr>
          <p:cNvSpPr>
            <a:spLocks noGrp="1"/>
          </p:cNvSpPr>
          <p:nvPr>
            <p:ph type="title"/>
          </p:nvPr>
        </p:nvSpPr>
        <p:spPr/>
        <p:txBody>
          <a:bodyPr/>
          <a:lstStyle/>
          <a:p>
            <a:r>
              <a:rPr lang="en-US" sz="4400" dirty="0"/>
              <a:t>Award Amounts</a:t>
            </a:r>
          </a:p>
        </p:txBody>
      </p:sp>
      <p:sp>
        <p:nvSpPr>
          <p:cNvPr id="3" name="Text Placeholder 2">
            <a:extLst>
              <a:ext uri="{FF2B5EF4-FFF2-40B4-BE49-F238E27FC236}">
                <a16:creationId xmlns:a16="http://schemas.microsoft.com/office/drawing/2014/main" id="{969F13A7-3F6B-4FB8-BAAD-F7B6598F6CC3}"/>
              </a:ext>
            </a:extLst>
          </p:cNvPr>
          <p:cNvSpPr>
            <a:spLocks noGrp="1"/>
          </p:cNvSpPr>
          <p:nvPr>
            <p:ph type="body" sz="quarter" idx="4294967295"/>
          </p:nvPr>
        </p:nvSpPr>
        <p:spPr>
          <a:xfrm>
            <a:off x="412618" y="1218134"/>
            <a:ext cx="10605890" cy="4291013"/>
          </a:xfrm>
        </p:spPr>
        <p:txBody>
          <a:bodyPr>
            <a:normAutofit lnSpcReduction="10000"/>
          </a:bodyPr>
          <a:lstStyle/>
          <a:p>
            <a:pPr defTabSz="1219170">
              <a:lnSpc>
                <a:spcPct val="100000"/>
              </a:lnSpc>
              <a:buFont typeface="Arial" pitchFamily="34" charset="0"/>
              <a:buChar char="•"/>
              <a:tabLst/>
            </a:pPr>
            <a:r>
              <a:rPr lang="en-US" sz="2500" dirty="0">
                <a:solidFill>
                  <a:srgbClr val="1F497D"/>
                </a:solidFill>
                <a:latin typeface="Arial" panose="020B0604020202020204" pitchFamily="34" charset="0"/>
                <a:cs typeface="Arial" panose="020B0604020202020204" pitchFamily="34" charset="0"/>
              </a:rPr>
              <a:t>The MDE reserves the right to negotiate grant award amounts with all grantees.</a:t>
            </a:r>
          </a:p>
          <a:p>
            <a:pPr defTabSz="1219170">
              <a:lnSpc>
                <a:spcPct val="100000"/>
              </a:lnSpc>
              <a:buFont typeface="Arial" pitchFamily="34" charset="0"/>
              <a:buChar char="•"/>
              <a:tabLst/>
            </a:pPr>
            <a:endParaRPr lang="en-US" sz="2500" dirty="0">
              <a:solidFill>
                <a:srgbClr val="1F497D"/>
              </a:solidFill>
              <a:latin typeface="Arial" panose="020B0604020202020204" pitchFamily="34" charset="0"/>
              <a:cs typeface="Arial" panose="020B0604020202020204" pitchFamily="34" charset="0"/>
            </a:endParaRPr>
          </a:p>
          <a:p>
            <a:pPr defTabSz="1219170">
              <a:lnSpc>
                <a:spcPct val="100000"/>
              </a:lnSpc>
              <a:buFont typeface="Arial" pitchFamily="34" charset="0"/>
              <a:buChar char="•"/>
              <a:tabLst/>
            </a:pPr>
            <a:r>
              <a:rPr lang="en-US" sz="2500" dirty="0">
                <a:solidFill>
                  <a:srgbClr val="1F497D"/>
                </a:solidFill>
                <a:latin typeface="Arial" panose="020B0604020202020204" pitchFamily="34" charset="0"/>
                <a:cs typeface="Arial" panose="020B0604020202020204" pitchFamily="34" charset="0"/>
              </a:rPr>
              <a:t>Recipients will receive funding at 100% for the first and second year, 80% for the third year, and 60% for the fourth year pending congressional appropriations.</a:t>
            </a:r>
          </a:p>
          <a:p>
            <a:pPr defTabSz="1219170">
              <a:lnSpc>
                <a:spcPct val="100000"/>
              </a:lnSpc>
              <a:buFont typeface="Arial" pitchFamily="34" charset="0"/>
              <a:buChar char="•"/>
              <a:tabLst/>
            </a:pPr>
            <a:endParaRPr lang="en-US" sz="2500" dirty="0">
              <a:solidFill>
                <a:srgbClr val="1F497D"/>
              </a:solidFill>
              <a:latin typeface="Arial" panose="020B0604020202020204" pitchFamily="34" charset="0"/>
              <a:cs typeface="Arial" panose="020B0604020202020204" pitchFamily="34" charset="0"/>
            </a:endParaRPr>
          </a:p>
          <a:p>
            <a:pPr defTabSz="1219170">
              <a:lnSpc>
                <a:spcPct val="100000"/>
              </a:lnSpc>
              <a:buFont typeface="Arial" pitchFamily="34" charset="0"/>
              <a:buChar char="•"/>
              <a:tabLst/>
            </a:pPr>
            <a:r>
              <a:rPr lang="en-US" sz="2500" dirty="0">
                <a:solidFill>
                  <a:srgbClr val="1F497D"/>
                </a:solidFill>
                <a:latin typeface="Arial" panose="020B0604020202020204" pitchFamily="34" charset="0"/>
                <a:cs typeface="Arial" panose="020B0604020202020204" pitchFamily="34" charset="0"/>
              </a:rPr>
              <a:t>The MDE will collect all unobligated 21</a:t>
            </a:r>
            <a:r>
              <a:rPr lang="en-US" sz="2500" baseline="30000" dirty="0">
                <a:solidFill>
                  <a:srgbClr val="1F497D"/>
                </a:solidFill>
                <a:latin typeface="Arial" panose="020B0604020202020204" pitchFamily="34" charset="0"/>
                <a:cs typeface="Arial" panose="020B0604020202020204" pitchFamily="34" charset="0"/>
              </a:rPr>
              <a:t>st</a:t>
            </a:r>
            <a:r>
              <a:rPr lang="en-US" sz="2500" dirty="0">
                <a:solidFill>
                  <a:srgbClr val="1F497D"/>
                </a:solidFill>
                <a:latin typeface="Arial" panose="020B0604020202020204" pitchFamily="34" charset="0"/>
                <a:cs typeface="Arial" panose="020B0604020202020204" pitchFamily="34" charset="0"/>
              </a:rPr>
              <a:t> CCLC funds at the end of the initial grant period and redistribute them to other participating subgrantees.</a:t>
            </a:r>
          </a:p>
          <a:p>
            <a:pPr defTabSz="1219170">
              <a:lnSpc>
                <a:spcPct val="100000"/>
              </a:lnSpc>
              <a:buFont typeface="Arial" pitchFamily="34" charset="0"/>
              <a:buChar char="•"/>
              <a:tabLst/>
            </a:pPr>
            <a:endParaRPr lang="en-US" sz="2667" dirty="0">
              <a:solidFill>
                <a:srgbClr val="1F497D"/>
              </a:solidFill>
            </a:endParaRPr>
          </a:p>
          <a:p>
            <a:pPr defTabSz="1219170">
              <a:lnSpc>
                <a:spcPct val="100000"/>
              </a:lnSpc>
              <a:spcBef>
                <a:spcPct val="20000"/>
              </a:spcBef>
              <a:buFont typeface="Arial" pitchFamily="34" charset="0"/>
              <a:buChar char="•"/>
              <a:tabLst/>
            </a:pPr>
            <a:endParaRPr lang="en-US" sz="2933" dirty="0">
              <a:solidFill>
                <a:srgbClr val="1F497D"/>
              </a:solidFill>
            </a:endParaRPr>
          </a:p>
          <a:p>
            <a:pPr>
              <a:lnSpc>
                <a:spcPct val="100000"/>
              </a:lnSpc>
            </a:pPr>
            <a:endParaRPr lang="en-US" sz="2667" dirty="0"/>
          </a:p>
        </p:txBody>
      </p:sp>
      <p:sp>
        <p:nvSpPr>
          <p:cNvPr id="4" name="Slide Number Placeholder 3">
            <a:extLst>
              <a:ext uri="{FF2B5EF4-FFF2-40B4-BE49-F238E27FC236}">
                <a16:creationId xmlns:a16="http://schemas.microsoft.com/office/drawing/2014/main" id="{4487F1E0-632E-4311-BDA1-9917F899DC6C}"/>
              </a:ext>
            </a:extLst>
          </p:cNvPr>
          <p:cNvSpPr>
            <a:spLocks noGrp="1"/>
          </p:cNvSpPr>
          <p:nvPr>
            <p:ph type="sldNum" idx="4294967295"/>
          </p:nvPr>
        </p:nvSpPr>
        <p:spPr>
          <a:xfrm>
            <a:off x="11460163" y="6516688"/>
            <a:ext cx="731837" cy="311150"/>
          </a:xfrm>
        </p:spPr>
        <p:txBody>
          <a:bodyPr/>
          <a:lstStyle/>
          <a:p>
            <a:fld id="{00000000-1234-1234-1234-123412341234}" type="slidenum">
              <a:rPr lang="en" smtClean="0"/>
              <a:pPr/>
              <a:t>34</a:t>
            </a:fld>
            <a:endParaRPr lang="en" dirty="0"/>
          </a:p>
        </p:txBody>
      </p:sp>
    </p:spTree>
    <p:extLst>
      <p:ext uri="{BB962C8B-B14F-4D97-AF65-F5344CB8AC3E}">
        <p14:creationId xmlns:p14="http://schemas.microsoft.com/office/powerpoint/2010/main" val="3097320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FAAC-D0BB-4E13-9D86-A0259000025A}"/>
              </a:ext>
            </a:extLst>
          </p:cNvPr>
          <p:cNvSpPr>
            <a:spLocks noGrp="1"/>
          </p:cNvSpPr>
          <p:nvPr>
            <p:ph type="title"/>
          </p:nvPr>
        </p:nvSpPr>
        <p:spPr>
          <a:xfrm>
            <a:off x="4965430" y="629268"/>
            <a:ext cx="6586491" cy="1286160"/>
          </a:xfrm>
        </p:spPr>
        <p:txBody>
          <a:bodyPr anchor="b">
            <a:normAutofit fontScale="90000"/>
          </a:bodyPr>
          <a:lstStyle/>
          <a:p>
            <a:br>
              <a:rPr lang="en-US" dirty="0"/>
            </a:br>
            <a:r>
              <a:rPr lang="en-US" sz="4400" dirty="0"/>
              <a:t>Use of Funds</a:t>
            </a:r>
            <a:br>
              <a:rPr lang="en-US" dirty="0"/>
            </a:br>
            <a:endParaRPr lang="en-US" dirty="0"/>
          </a:p>
        </p:txBody>
      </p:sp>
      <p:sp>
        <p:nvSpPr>
          <p:cNvPr id="3" name="Content Placeholder 2">
            <a:extLst>
              <a:ext uri="{FF2B5EF4-FFF2-40B4-BE49-F238E27FC236}">
                <a16:creationId xmlns:a16="http://schemas.microsoft.com/office/drawing/2014/main" id="{41FAF4A6-8452-4071-9F3C-750F420890FA}"/>
              </a:ext>
            </a:extLst>
          </p:cNvPr>
          <p:cNvSpPr>
            <a:spLocks noGrp="1"/>
          </p:cNvSpPr>
          <p:nvPr>
            <p:ph idx="1"/>
          </p:nvPr>
        </p:nvSpPr>
        <p:spPr>
          <a:xfrm>
            <a:off x="4422216" y="1829093"/>
            <a:ext cx="7198196" cy="3785419"/>
          </a:xfrm>
        </p:spPr>
        <p:txBody>
          <a:bodyPr>
            <a:normAutofit/>
          </a:bodyPr>
          <a:lstStyle/>
          <a:p>
            <a:pPr marL="1066773" lvl="1" indent="-457189"/>
            <a:r>
              <a:rPr lang="en-US" sz="2000" dirty="0">
                <a:solidFill>
                  <a:srgbClr val="003B71"/>
                </a:solidFill>
              </a:rPr>
              <a:t>Academic enrichment and learning programs</a:t>
            </a:r>
          </a:p>
          <a:p>
            <a:pPr marL="1066773" lvl="1" indent="-457189"/>
            <a:r>
              <a:rPr lang="en-US" sz="2000" dirty="0">
                <a:solidFill>
                  <a:srgbClr val="003B71"/>
                </a:solidFill>
              </a:rPr>
              <a:t>Remedial education activities and tutoring</a:t>
            </a:r>
          </a:p>
          <a:p>
            <a:pPr marL="1066773" lvl="1" indent="-457189"/>
            <a:r>
              <a:rPr lang="en-US" sz="2000" dirty="0">
                <a:solidFill>
                  <a:srgbClr val="003B71"/>
                </a:solidFill>
              </a:rPr>
              <a:t>Telecommunications and technology education programs</a:t>
            </a:r>
          </a:p>
          <a:p>
            <a:pPr marL="1066773" lvl="1" indent="-457189"/>
            <a:r>
              <a:rPr lang="en-US" sz="2000" dirty="0">
                <a:solidFill>
                  <a:srgbClr val="003B71"/>
                </a:solidFill>
              </a:rPr>
              <a:t>Mentoring programs</a:t>
            </a:r>
          </a:p>
          <a:p>
            <a:pPr marL="1066773" lvl="1" indent="-457189"/>
            <a:r>
              <a:rPr lang="en-US" sz="2000" dirty="0">
                <a:solidFill>
                  <a:srgbClr val="003B71"/>
                </a:solidFill>
              </a:rPr>
              <a:t>Dance, visual and media arts, theatre activities</a:t>
            </a:r>
          </a:p>
          <a:p>
            <a:pPr marL="1066773" lvl="1" indent="-457189"/>
            <a:r>
              <a:rPr lang="en-US" sz="2000" dirty="0">
                <a:solidFill>
                  <a:srgbClr val="003B71"/>
                </a:solidFill>
              </a:rPr>
              <a:t>Music education activities</a:t>
            </a:r>
          </a:p>
          <a:p>
            <a:pPr marL="1066773" lvl="1" indent="-457189"/>
            <a:r>
              <a:rPr lang="en-US" sz="2000" dirty="0">
                <a:solidFill>
                  <a:srgbClr val="003B71"/>
                </a:solidFill>
              </a:rPr>
              <a:t>STEAM-focused innovative learning</a:t>
            </a:r>
          </a:p>
        </p:txBody>
      </p:sp>
      <p:pic>
        <p:nvPicPr>
          <p:cNvPr id="6" name="Picture 4">
            <a:extLst>
              <a:ext uri="{FF2B5EF4-FFF2-40B4-BE49-F238E27FC236}">
                <a16:creationId xmlns:a16="http://schemas.microsoft.com/office/drawing/2014/main" id="{CBCF6CB5-74CB-410D-A2A2-D64FAF23B547}"/>
              </a:ext>
            </a:extLst>
          </p:cNvPr>
          <p:cNvPicPr>
            <a:picLocks noChangeAspect="1"/>
          </p:cNvPicPr>
          <p:nvPr/>
        </p:nvPicPr>
        <p:blipFill rotWithShape="1">
          <a:blip r:embed="rId2"/>
          <a:srcRect l="29867" r="25014" b="-1"/>
          <a:stretch/>
        </p:blipFill>
        <p:spPr>
          <a:xfrm>
            <a:off x="20" y="10"/>
            <a:ext cx="4635571" cy="6857990"/>
          </a:xfrm>
          <a:prstGeom prst="rect">
            <a:avLst/>
          </a:prstGeom>
          <a:effectLst/>
        </p:spPr>
      </p:pic>
    </p:spTree>
    <p:extLst>
      <p:ext uri="{BB962C8B-B14F-4D97-AF65-F5344CB8AC3E}">
        <p14:creationId xmlns:p14="http://schemas.microsoft.com/office/powerpoint/2010/main" val="3214962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FAAC-D0BB-4E13-9D86-A0259000025A}"/>
              </a:ext>
            </a:extLst>
          </p:cNvPr>
          <p:cNvSpPr>
            <a:spLocks noGrp="1"/>
          </p:cNvSpPr>
          <p:nvPr>
            <p:ph type="title"/>
          </p:nvPr>
        </p:nvSpPr>
        <p:spPr>
          <a:xfrm>
            <a:off x="4965430" y="629268"/>
            <a:ext cx="6586491" cy="1286160"/>
          </a:xfrm>
        </p:spPr>
        <p:txBody>
          <a:bodyPr anchor="b">
            <a:normAutofit fontScale="90000"/>
          </a:bodyPr>
          <a:lstStyle/>
          <a:p>
            <a:br>
              <a:rPr lang="en-US" dirty="0"/>
            </a:br>
            <a:r>
              <a:rPr lang="en-US" sz="4400" dirty="0"/>
              <a:t>Use of Funds</a:t>
            </a:r>
            <a:br>
              <a:rPr lang="en-US" dirty="0"/>
            </a:br>
            <a:endParaRPr lang="en-US" dirty="0"/>
          </a:p>
        </p:txBody>
      </p:sp>
      <p:sp>
        <p:nvSpPr>
          <p:cNvPr id="3" name="Content Placeholder 2">
            <a:extLst>
              <a:ext uri="{FF2B5EF4-FFF2-40B4-BE49-F238E27FC236}">
                <a16:creationId xmlns:a16="http://schemas.microsoft.com/office/drawing/2014/main" id="{41FAF4A6-8452-4071-9F3C-750F420890FA}"/>
              </a:ext>
            </a:extLst>
          </p:cNvPr>
          <p:cNvSpPr>
            <a:spLocks noGrp="1"/>
          </p:cNvSpPr>
          <p:nvPr>
            <p:ph idx="1"/>
          </p:nvPr>
        </p:nvSpPr>
        <p:spPr>
          <a:xfrm>
            <a:off x="4455325" y="1915428"/>
            <a:ext cx="7198196" cy="3785419"/>
          </a:xfrm>
        </p:spPr>
        <p:txBody>
          <a:bodyPr>
            <a:normAutofit/>
          </a:bodyPr>
          <a:lstStyle/>
          <a:p>
            <a:pPr marL="1066773" lvl="1" indent="-457189">
              <a:lnSpc>
                <a:spcPct val="100000"/>
              </a:lnSpc>
            </a:pPr>
            <a:r>
              <a:rPr lang="en-US" sz="2000" dirty="0">
                <a:solidFill>
                  <a:srgbClr val="003B71"/>
                </a:solidFill>
              </a:rPr>
              <a:t>Programs that partner with in-demand workforce opportunities</a:t>
            </a:r>
          </a:p>
          <a:p>
            <a:pPr marL="1066773" lvl="1" indent="-457189">
              <a:lnSpc>
                <a:spcPct val="100000"/>
              </a:lnSpc>
            </a:pPr>
            <a:r>
              <a:rPr lang="en-US" sz="2000" dirty="0">
                <a:solidFill>
                  <a:srgbClr val="003B71"/>
                </a:solidFill>
              </a:rPr>
              <a:t>Drug and violence prevention</a:t>
            </a:r>
          </a:p>
          <a:p>
            <a:pPr marL="1066773" lvl="1" indent="-457189">
              <a:lnSpc>
                <a:spcPct val="100000"/>
              </a:lnSpc>
            </a:pPr>
            <a:r>
              <a:rPr lang="en-US" sz="2000" dirty="0">
                <a:solidFill>
                  <a:srgbClr val="003B71"/>
                </a:solidFill>
              </a:rPr>
              <a:t>Educational field trips</a:t>
            </a:r>
          </a:p>
          <a:p>
            <a:pPr marL="1066773" lvl="1" indent="-457189">
              <a:lnSpc>
                <a:spcPct val="100000"/>
              </a:lnSpc>
            </a:pPr>
            <a:r>
              <a:rPr lang="en-US" sz="2000" dirty="0">
                <a:solidFill>
                  <a:srgbClr val="003B71"/>
                </a:solidFill>
              </a:rPr>
              <a:t>English Learner (EL) programs</a:t>
            </a:r>
          </a:p>
          <a:p>
            <a:pPr marL="1066773" lvl="1" indent="-457189">
              <a:lnSpc>
                <a:spcPct val="100000"/>
              </a:lnSpc>
            </a:pPr>
            <a:r>
              <a:rPr lang="en-US" sz="2000" dirty="0">
                <a:solidFill>
                  <a:srgbClr val="003B71"/>
                </a:solidFill>
              </a:rPr>
              <a:t>Financial literacy activities</a:t>
            </a:r>
          </a:p>
        </p:txBody>
      </p:sp>
      <p:pic>
        <p:nvPicPr>
          <p:cNvPr id="6" name="Picture 4">
            <a:extLst>
              <a:ext uri="{FF2B5EF4-FFF2-40B4-BE49-F238E27FC236}">
                <a16:creationId xmlns:a16="http://schemas.microsoft.com/office/drawing/2014/main" id="{CBCF6CB5-74CB-410D-A2A2-D64FAF23B547}"/>
              </a:ext>
            </a:extLst>
          </p:cNvPr>
          <p:cNvPicPr>
            <a:picLocks noChangeAspect="1"/>
          </p:cNvPicPr>
          <p:nvPr/>
        </p:nvPicPr>
        <p:blipFill rotWithShape="1">
          <a:blip r:embed="rId2"/>
          <a:srcRect l="29867" r="25014" b="-1"/>
          <a:stretch/>
        </p:blipFill>
        <p:spPr>
          <a:xfrm>
            <a:off x="20" y="10"/>
            <a:ext cx="4635571" cy="6857990"/>
          </a:xfrm>
          <a:prstGeom prst="rect">
            <a:avLst/>
          </a:prstGeom>
          <a:effectLst/>
        </p:spPr>
      </p:pic>
    </p:spTree>
    <p:extLst>
      <p:ext uri="{BB962C8B-B14F-4D97-AF65-F5344CB8AC3E}">
        <p14:creationId xmlns:p14="http://schemas.microsoft.com/office/powerpoint/2010/main" val="347661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FAAC-D0BB-4E13-9D86-A0259000025A}"/>
              </a:ext>
            </a:extLst>
          </p:cNvPr>
          <p:cNvSpPr>
            <a:spLocks noGrp="1"/>
          </p:cNvSpPr>
          <p:nvPr>
            <p:ph type="title"/>
          </p:nvPr>
        </p:nvSpPr>
        <p:spPr>
          <a:xfrm>
            <a:off x="5080934" y="634181"/>
            <a:ext cx="6586491" cy="1286160"/>
          </a:xfrm>
        </p:spPr>
        <p:txBody>
          <a:bodyPr anchor="b">
            <a:normAutofit fontScale="90000"/>
          </a:bodyPr>
          <a:lstStyle/>
          <a:p>
            <a:br>
              <a:rPr lang="en-US" dirty="0"/>
            </a:br>
            <a:r>
              <a:rPr lang="en-US" sz="4400" dirty="0"/>
              <a:t>Use of Funds</a:t>
            </a:r>
            <a:br>
              <a:rPr lang="en-US" dirty="0"/>
            </a:br>
            <a:endParaRPr lang="en-US" dirty="0"/>
          </a:p>
        </p:txBody>
      </p:sp>
      <p:sp>
        <p:nvSpPr>
          <p:cNvPr id="3" name="Content Placeholder 2">
            <a:extLst>
              <a:ext uri="{FF2B5EF4-FFF2-40B4-BE49-F238E27FC236}">
                <a16:creationId xmlns:a16="http://schemas.microsoft.com/office/drawing/2014/main" id="{41FAF4A6-8452-4071-9F3C-750F420890FA}"/>
              </a:ext>
            </a:extLst>
          </p:cNvPr>
          <p:cNvSpPr>
            <a:spLocks noGrp="1"/>
          </p:cNvSpPr>
          <p:nvPr>
            <p:ph idx="1"/>
          </p:nvPr>
        </p:nvSpPr>
        <p:spPr>
          <a:xfrm>
            <a:off x="4469229" y="1920341"/>
            <a:ext cx="7198196" cy="3785419"/>
          </a:xfrm>
        </p:spPr>
        <p:txBody>
          <a:bodyPr>
            <a:normAutofit/>
          </a:bodyPr>
          <a:lstStyle/>
          <a:p>
            <a:pPr marL="952484" lvl="1" indent="-342900"/>
            <a:r>
              <a:rPr lang="en-US" sz="2000" dirty="0">
                <a:solidFill>
                  <a:srgbClr val="003B71"/>
                </a:solidFill>
              </a:rPr>
              <a:t>A maximum of 20% of each year’s budget can be allocated for activities related to the administration of the 21</a:t>
            </a:r>
            <a:r>
              <a:rPr lang="en-US" sz="2000" baseline="30000" dirty="0">
                <a:solidFill>
                  <a:srgbClr val="003B71"/>
                </a:solidFill>
              </a:rPr>
              <a:t>st</a:t>
            </a:r>
            <a:r>
              <a:rPr lang="en-US" sz="2000" dirty="0">
                <a:solidFill>
                  <a:srgbClr val="003B71"/>
                </a:solidFill>
              </a:rPr>
              <a:t> CCLC subgrant.  </a:t>
            </a:r>
          </a:p>
          <a:p>
            <a:pPr marL="952484" lvl="1" indent="-342900"/>
            <a:r>
              <a:rPr lang="en-US" sz="2000" dirty="0">
                <a:solidFill>
                  <a:srgbClr val="003B71"/>
                </a:solidFill>
              </a:rPr>
              <a:t>Administrative expenses should be within 20% of annual budget, and indirect cost rates are considered administrative expenses for this calculation.</a:t>
            </a:r>
          </a:p>
          <a:p>
            <a:pPr marL="952484" lvl="1" indent="-342900"/>
            <a:r>
              <a:rPr lang="en-US" sz="2000" dirty="0">
                <a:solidFill>
                  <a:srgbClr val="003B71"/>
                </a:solidFill>
              </a:rPr>
              <a:t>A maximum 2% of each year’s budget can be allocated for the external evaluator.</a:t>
            </a:r>
          </a:p>
        </p:txBody>
      </p:sp>
      <p:pic>
        <p:nvPicPr>
          <p:cNvPr id="6" name="Picture 4">
            <a:extLst>
              <a:ext uri="{FF2B5EF4-FFF2-40B4-BE49-F238E27FC236}">
                <a16:creationId xmlns:a16="http://schemas.microsoft.com/office/drawing/2014/main" id="{CBCF6CB5-74CB-410D-A2A2-D64FAF23B547}"/>
              </a:ext>
            </a:extLst>
          </p:cNvPr>
          <p:cNvPicPr>
            <a:picLocks noChangeAspect="1"/>
          </p:cNvPicPr>
          <p:nvPr/>
        </p:nvPicPr>
        <p:blipFill rotWithShape="1">
          <a:blip r:embed="rId2"/>
          <a:srcRect l="29867" r="25014" b="-1"/>
          <a:stretch/>
        </p:blipFill>
        <p:spPr>
          <a:xfrm>
            <a:off x="20" y="10"/>
            <a:ext cx="4635571" cy="6857990"/>
          </a:xfrm>
          <a:prstGeom prst="rect">
            <a:avLst/>
          </a:prstGeom>
          <a:effectLst/>
        </p:spPr>
      </p:pic>
    </p:spTree>
    <p:extLst>
      <p:ext uri="{BB962C8B-B14F-4D97-AF65-F5344CB8AC3E}">
        <p14:creationId xmlns:p14="http://schemas.microsoft.com/office/powerpoint/2010/main" val="3020731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D9B9-5836-4044-A02D-846954B0988A}"/>
              </a:ext>
            </a:extLst>
          </p:cNvPr>
          <p:cNvSpPr>
            <a:spLocks noGrp="1"/>
          </p:cNvSpPr>
          <p:nvPr>
            <p:ph type="title"/>
          </p:nvPr>
        </p:nvSpPr>
        <p:spPr/>
        <p:txBody>
          <a:bodyPr/>
          <a:lstStyle/>
          <a:p>
            <a:br>
              <a:rPr lang="en-US" dirty="0"/>
            </a:br>
            <a:r>
              <a:rPr lang="en-US" sz="4400" dirty="0"/>
              <a:t>Carryover Procedure</a:t>
            </a:r>
            <a:br>
              <a:rPr lang="en-US" dirty="0"/>
            </a:br>
            <a:endParaRPr lang="en-US" dirty="0"/>
          </a:p>
        </p:txBody>
      </p:sp>
      <p:sp>
        <p:nvSpPr>
          <p:cNvPr id="3" name="Content Placeholder 2">
            <a:extLst>
              <a:ext uri="{FF2B5EF4-FFF2-40B4-BE49-F238E27FC236}">
                <a16:creationId xmlns:a16="http://schemas.microsoft.com/office/drawing/2014/main" id="{B20E61AF-3A9D-43DF-AB41-110BFFD840F9}"/>
              </a:ext>
            </a:extLst>
          </p:cNvPr>
          <p:cNvSpPr>
            <a:spLocks noGrp="1"/>
          </p:cNvSpPr>
          <p:nvPr>
            <p:ph idx="1"/>
          </p:nvPr>
        </p:nvSpPr>
        <p:spPr>
          <a:xfrm>
            <a:off x="412618" y="1166649"/>
            <a:ext cx="10941182" cy="4382814"/>
          </a:xfrm>
        </p:spPr>
        <p:txBody>
          <a:bodyPr/>
          <a:lstStyle/>
          <a:p>
            <a:pPr marL="0" indent="0">
              <a:buNone/>
            </a:pPr>
            <a:r>
              <a:rPr lang="en-US" sz="2800" dirty="0">
                <a:solidFill>
                  <a:srgbClr val="003B71"/>
                </a:solidFill>
              </a:rPr>
              <a:t>The MDE will collect all unobligated 21</a:t>
            </a:r>
            <a:r>
              <a:rPr lang="en-US" sz="2800" baseline="30000" dirty="0">
                <a:solidFill>
                  <a:srgbClr val="003B71"/>
                </a:solidFill>
              </a:rPr>
              <a:t>st</a:t>
            </a:r>
            <a:r>
              <a:rPr lang="en-US" sz="2800" dirty="0">
                <a:solidFill>
                  <a:srgbClr val="003B71"/>
                </a:solidFill>
              </a:rPr>
              <a:t> CCLC funds at the end of the initial grant period and redistribute them to other participating subgrantees, provided that each subgrantee receives at least $50,000 annually if the subgrantee is making substantial progress, which is measured by multiple measures of success (i.e. student achievement), in implementing its 21</a:t>
            </a:r>
            <a:r>
              <a:rPr lang="en-US" sz="2800" baseline="30000" dirty="0">
                <a:solidFill>
                  <a:srgbClr val="003B71"/>
                </a:solidFill>
              </a:rPr>
              <a:t>st</a:t>
            </a:r>
            <a:r>
              <a:rPr lang="en-US" sz="2800" dirty="0">
                <a:solidFill>
                  <a:srgbClr val="003B71"/>
                </a:solidFill>
              </a:rPr>
              <a:t> CCLC program.</a:t>
            </a:r>
          </a:p>
          <a:p>
            <a:endParaRPr lang="en-US" dirty="0"/>
          </a:p>
        </p:txBody>
      </p:sp>
    </p:spTree>
    <p:extLst>
      <p:ext uri="{BB962C8B-B14F-4D97-AF65-F5344CB8AC3E}">
        <p14:creationId xmlns:p14="http://schemas.microsoft.com/office/powerpoint/2010/main" val="1836347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0CE4-42B6-4DC1-B750-23146A2C6D1F}"/>
              </a:ext>
            </a:extLst>
          </p:cNvPr>
          <p:cNvSpPr>
            <a:spLocks noGrp="1"/>
          </p:cNvSpPr>
          <p:nvPr>
            <p:ph type="title"/>
          </p:nvPr>
        </p:nvSpPr>
        <p:spPr/>
        <p:txBody>
          <a:bodyPr/>
          <a:lstStyle/>
          <a:p>
            <a:br>
              <a:rPr lang="en-US" dirty="0"/>
            </a:br>
            <a:r>
              <a:rPr lang="en-US" sz="4400" dirty="0"/>
              <a:t>Fiscal Requirements</a:t>
            </a:r>
            <a:br>
              <a:rPr lang="en-US" dirty="0"/>
            </a:br>
            <a:endParaRPr lang="en-US" dirty="0"/>
          </a:p>
        </p:txBody>
      </p:sp>
      <p:sp>
        <p:nvSpPr>
          <p:cNvPr id="3" name="Content Placeholder 2">
            <a:extLst>
              <a:ext uri="{FF2B5EF4-FFF2-40B4-BE49-F238E27FC236}">
                <a16:creationId xmlns:a16="http://schemas.microsoft.com/office/drawing/2014/main" id="{3FD4D9F4-08EA-43B1-898E-C6D8D3C091C7}"/>
              </a:ext>
            </a:extLst>
          </p:cNvPr>
          <p:cNvSpPr>
            <a:spLocks noGrp="1"/>
          </p:cNvSpPr>
          <p:nvPr>
            <p:ph idx="1"/>
          </p:nvPr>
        </p:nvSpPr>
        <p:spPr>
          <a:xfrm>
            <a:off x="412618" y="1166649"/>
            <a:ext cx="10941182" cy="4382814"/>
          </a:xfrm>
        </p:spPr>
        <p:txBody>
          <a:bodyPr/>
          <a:lstStyle/>
          <a:p>
            <a:pPr marL="0" indent="0">
              <a:buNone/>
            </a:pPr>
            <a:r>
              <a:rPr lang="en-US" dirty="0">
                <a:solidFill>
                  <a:srgbClr val="003B71"/>
                </a:solidFill>
              </a:rPr>
              <a:t>21</a:t>
            </a:r>
            <a:r>
              <a:rPr lang="en-US" baseline="30000" dirty="0">
                <a:solidFill>
                  <a:srgbClr val="003B71"/>
                </a:solidFill>
              </a:rPr>
              <a:t>st</a:t>
            </a:r>
            <a:r>
              <a:rPr lang="en-US" dirty="0">
                <a:solidFill>
                  <a:srgbClr val="003B71"/>
                </a:solidFill>
              </a:rPr>
              <a:t> CCLC is a reimbursement only grant, meaning all subgrantees must initially expend their own funds prior to receiving reimbursement from the MDE.  </a:t>
            </a:r>
          </a:p>
          <a:p>
            <a:endParaRPr lang="en-US" dirty="0"/>
          </a:p>
        </p:txBody>
      </p:sp>
    </p:spTree>
    <p:extLst>
      <p:ext uri="{BB962C8B-B14F-4D97-AF65-F5344CB8AC3E}">
        <p14:creationId xmlns:p14="http://schemas.microsoft.com/office/powerpoint/2010/main" val="136215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12171-5AC1-4577-90E9-2F7E1114E641}"/>
              </a:ext>
            </a:extLst>
          </p:cNvPr>
          <p:cNvSpPr>
            <a:spLocks noGrp="1"/>
          </p:cNvSpPr>
          <p:nvPr>
            <p:ph type="title"/>
          </p:nvPr>
        </p:nvSpPr>
        <p:spPr/>
        <p:txBody>
          <a:bodyPr/>
          <a:lstStyle/>
          <a:p>
            <a:r>
              <a:rPr lang="en-US" sz="4400" dirty="0"/>
              <a:t>Agenda</a:t>
            </a:r>
          </a:p>
        </p:txBody>
      </p:sp>
      <p:graphicFrame>
        <p:nvGraphicFramePr>
          <p:cNvPr id="6" name="Content Placeholder 3">
            <a:extLst>
              <a:ext uri="{FF2B5EF4-FFF2-40B4-BE49-F238E27FC236}">
                <a16:creationId xmlns:a16="http://schemas.microsoft.com/office/drawing/2014/main" id="{3CD4992A-B6DD-46EF-801A-2F572D326721}"/>
              </a:ext>
            </a:extLst>
          </p:cNvPr>
          <p:cNvGraphicFramePr>
            <a:graphicFrameLocks noGrp="1"/>
          </p:cNvGraphicFramePr>
          <p:nvPr>
            <p:ph idx="1"/>
            <p:extLst>
              <p:ext uri="{D42A27DB-BD31-4B8C-83A1-F6EECF244321}">
                <p14:modId xmlns:p14="http://schemas.microsoft.com/office/powerpoint/2010/main" val="2327441683"/>
              </p:ext>
            </p:extLst>
          </p:nvPr>
        </p:nvGraphicFramePr>
        <p:xfrm>
          <a:off x="838200" y="1166649"/>
          <a:ext cx="10515600" cy="4382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5BD92FCE-E8B9-4386-AE02-AA75DCBE3526}"/>
              </a:ext>
            </a:extLst>
          </p:cNvPr>
          <p:cNvSpPr>
            <a:spLocks noGrp="1"/>
          </p:cNvSpPr>
          <p:nvPr>
            <p:ph type="sldNum" sz="quarter" idx="4294967295"/>
          </p:nvPr>
        </p:nvSpPr>
        <p:spPr>
          <a:xfrm>
            <a:off x="9448800" y="260350"/>
            <a:ext cx="2743200" cy="365125"/>
          </a:xfrm>
        </p:spPr>
        <p:txBody>
          <a:bodyPr/>
          <a:lstStyle/>
          <a:p>
            <a:fld id="{84E24DD3-0117-F947-8F74-C808912B5A2D}" type="slidenum">
              <a:rPr lang="en-US" smtClean="0"/>
              <a:pPr/>
              <a:t>4</a:t>
            </a:fld>
            <a:endParaRPr lang="en-US" dirty="0"/>
          </a:p>
        </p:txBody>
      </p:sp>
    </p:spTree>
    <p:extLst>
      <p:ext uri="{BB962C8B-B14F-4D97-AF65-F5344CB8AC3E}">
        <p14:creationId xmlns:p14="http://schemas.microsoft.com/office/powerpoint/2010/main" val="735518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D950-D478-4F5A-861C-BB5A31E0E9E6}"/>
              </a:ext>
            </a:extLst>
          </p:cNvPr>
          <p:cNvSpPr>
            <a:spLocks noGrp="1"/>
          </p:cNvSpPr>
          <p:nvPr>
            <p:ph type="title"/>
          </p:nvPr>
        </p:nvSpPr>
        <p:spPr/>
        <p:txBody>
          <a:bodyPr/>
          <a:lstStyle/>
          <a:p>
            <a:r>
              <a:rPr lang="en-US" sz="4400" dirty="0"/>
              <a:t>Program Income</a:t>
            </a:r>
          </a:p>
        </p:txBody>
      </p:sp>
      <p:sp>
        <p:nvSpPr>
          <p:cNvPr id="3" name="Content Placeholder 2">
            <a:extLst>
              <a:ext uri="{FF2B5EF4-FFF2-40B4-BE49-F238E27FC236}">
                <a16:creationId xmlns:a16="http://schemas.microsoft.com/office/drawing/2014/main" id="{5877ECE4-D048-48C4-A3A7-147E05783B7F}"/>
              </a:ext>
            </a:extLst>
          </p:cNvPr>
          <p:cNvSpPr>
            <a:spLocks noGrp="1"/>
          </p:cNvSpPr>
          <p:nvPr>
            <p:ph idx="1"/>
          </p:nvPr>
        </p:nvSpPr>
        <p:spPr>
          <a:xfrm>
            <a:off x="412618" y="1166649"/>
            <a:ext cx="10941182" cy="4382814"/>
          </a:xfrm>
        </p:spPr>
        <p:txBody>
          <a:bodyPr>
            <a:normAutofit lnSpcReduction="10000"/>
          </a:bodyPr>
          <a:lstStyle/>
          <a:p>
            <a:r>
              <a:rPr lang="en-US" sz="2600" dirty="0">
                <a:solidFill>
                  <a:srgbClr val="003B71"/>
                </a:solidFill>
              </a:rPr>
              <a:t>Program Income is revenue generated as a direct result of the Federal award and that is in addition to the Federal funds provided by the State through its competitive subgrant proposal process.</a:t>
            </a:r>
          </a:p>
          <a:p>
            <a:r>
              <a:rPr lang="en-US" sz="2600" dirty="0">
                <a:solidFill>
                  <a:srgbClr val="003B71"/>
                </a:solidFill>
              </a:rPr>
              <a:t>Program income generated without written prior approval from the MDE must be deducted from the funds awarded under the Federal grant. (2 CFR §200.307 (b)) </a:t>
            </a:r>
          </a:p>
          <a:p>
            <a:r>
              <a:rPr lang="en-US" sz="2600" dirty="0">
                <a:solidFill>
                  <a:srgbClr val="003B71"/>
                </a:solidFill>
              </a:rPr>
              <a:t>If using program income, it must be placed in the proposal.</a:t>
            </a:r>
          </a:p>
          <a:p>
            <a:r>
              <a:rPr lang="en-US" sz="2600" dirty="0">
                <a:solidFill>
                  <a:srgbClr val="003B71"/>
                </a:solidFill>
              </a:rPr>
              <a:t>Grantees should be clear when describing how the program income will be generated, the purpose for generating program income, and how the program income will be used.</a:t>
            </a:r>
          </a:p>
          <a:p>
            <a:endParaRPr lang="en-US" dirty="0"/>
          </a:p>
        </p:txBody>
      </p:sp>
    </p:spTree>
    <p:extLst>
      <p:ext uri="{BB962C8B-B14F-4D97-AF65-F5344CB8AC3E}">
        <p14:creationId xmlns:p14="http://schemas.microsoft.com/office/powerpoint/2010/main" val="145412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D950-D478-4F5A-861C-BB5A31E0E9E6}"/>
              </a:ext>
            </a:extLst>
          </p:cNvPr>
          <p:cNvSpPr>
            <a:spLocks noGrp="1"/>
          </p:cNvSpPr>
          <p:nvPr>
            <p:ph type="title"/>
          </p:nvPr>
        </p:nvSpPr>
        <p:spPr/>
        <p:txBody>
          <a:bodyPr/>
          <a:lstStyle/>
          <a:p>
            <a:r>
              <a:rPr lang="en-US" sz="4400" dirty="0"/>
              <a:t>Program Income</a:t>
            </a:r>
          </a:p>
        </p:txBody>
      </p:sp>
      <p:sp>
        <p:nvSpPr>
          <p:cNvPr id="3" name="Content Placeholder 2">
            <a:extLst>
              <a:ext uri="{FF2B5EF4-FFF2-40B4-BE49-F238E27FC236}">
                <a16:creationId xmlns:a16="http://schemas.microsoft.com/office/drawing/2014/main" id="{5877ECE4-D048-48C4-A3A7-147E05783B7F}"/>
              </a:ext>
            </a:extLst>
          </p:cNvPr>
          <p:cNvSpPr>
            <a:spLocks noGrp="1"/>
          </p:cNvSpPr>
          <p:nvPr>
            <p:ph idx="1"/>
          </p:nvPr>
        </p:nvSpPr>
        <p:spPr>
          <a:xfrm>
            <a:off x="412618" y="1166649"/>
            <a:ext cx="10941182" cy="4382814"/>
          </a:xfrm>
        </p:spPr>
        <p:txBody>
          <a:bodyPr>
            <a:normAutofit/>
          </a:bodyPr>
          <a:lstStyle/>
          <a:p>
            <a:pPr marL="0" indent="0">
              <a:buNone/>
            </a:pPr>
            <a:r>
              <a:rPr lang="en-US" sz="2400" b="1" dirty="0">
                <a:solidFill>
                  <a:srgbClr val="003B71"/>
                </a:solidFill>
              </a:rPr>
              <a:t>Entertainment Costs</a:t>
            </a:r>
            <a:endParaRPr lang="en-US" sz="2400" dirty="0">
              <a:solidFill>
                <a:srgbClr val="003B71"/>
              </a:solidFill>
            </a:endParaRPr>
          </a:p>
          <a:p>
            <a:r>
              <a:rPr lang="en-US" sz="2400" dirty="0">
                <a:solidFill>
                  <a:srgbClr val="003B71"/>
                </a:solidFill>
              </a:rPr>
              <a:t>Federal funds generally may </a:t>
            </a:r>
            <a:r>
              <a:rPr lang="en-US" sz="2400" b="1" u="sng" dirty="0">
                <a:solidFill>
                  <a:srgbClr val="003B71"/>
                </a:solidFill>
              </a:rPr>
              <a:t>not</a:t>
            </a:r>
            <a:r>
              <a:rPr lang="en-US" sz="2400" dirty="0">
                <a:solidFill>
                  <a:srgbClr val="003B71"/>
                </a:solidFill>
              </a:rPr>
              <a:t> be used for entertainment. This includes spending program funds and program income. Examples include but are not limited to the following:</a:t>
            </a:r>
          </a:p>
          <a:p>
            <a:endParaRPr lang="en-US" dirty="0"/>
          </a:p>
        </p:txBody>
      </p:sp>
      <p:pic>
        <p:nvPicPr>
          <p:cNvPr id="7" name="Picture 6">
            <a:extLst>
              <a:ext uri="{FF2B5EF4-FFF2-40B4-BE49-F238E27FC236}">
                <a16:creationId xmlns:a16="http://schemas.microsoft.com/office/drawing/2014/main" id="{2362BEC7-CA75-45D1-99B7-4705A359256E}"/>
              </a:ext>
            </a:extLst>
          </p:cNvPr>
          <p:cNvPicPr>
            <a:picLocks noChangeAspect="1"/>
          </p:cNvPicPr>
          <p:nvPr/>
        </p:nvPicPr>
        <p:blipFill>
          <a:blip r:embed="rId2"/>
          <a:stretch>
            <a:fillRect/>
          </a:stretch>
        </p:blipFill>
        <p:spPr>
          <a:xfrm>
            <a:off x="1996084" y="3256277"/>
            <a:ext cx="8199831" cy="1560711"/>
          </a:xfrm>
          <a:prstGeom prst="rect">
            <a:avLst/>
          </a:prstGeom>
        </p:spPr>
      </p:pic>
    </p:spTree>
    <p:extLst>
      <p:ext uri="{BB962C8B-B14F-4D97-AF65-F5344CB8AC3E}">
        <p14:creationId xmlns:p14="http://schemas.microsoft.com/office/powerpoint/2010/main" val="4276464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D950-D478-4F5A-861C-BB5A31E0E9E6}"/>
              </a:ext>
            </a:extLst>
          </p:cNvPr>
          <p:cNvSpPr>
            <a:spLocks noGrp="1"/>
          </p:cNvSpPr>
          <p:nvPr>
            <p:ph type="title"/>
          </p:nvPr>
        </p:nvSpPr>
        <p:spPr/>
        <p:txBody>
          <a:bodyPr/>
          <a:lstStyle/>
          <a:p>
            <a:r>
              <a:rPr lang="en-US" sz="4400" dirty="0"/>
              <a:t>Program Income</a:t>
            </a:r>
          </a:p>
        </p:txBody>
      </p:sp>
      <p:sp>
        <p:nvSpPr>
          <p:cNvPr id="3" name="Content Placeholder 2">
            <a:extLst>
              <a:ext uri="{FF2B5EF4-FFF2-40B4-BE49-F238E27FC236}">
                <a16:creationId xmlns:a16="http://schemas.microsoft.com/office/drawing/2014/main" id="{5877ECE4-D048-48C4-A3A7-147E05783B7F}"/>
              </a:ext>
            </a:extLst>
          </p:cNvPr>
          <p:cNvSpPr>
            <a:spLocks noGrp="1"/>
          </p:cNvSpPr>
          <p:nvPr>
            <p:ph idx="1"/>
          </p:nvPr>
        </p:nvSpPr>
        <p:spPr>
          <a:xfrm>
            <a:off x="412618" y="1166649"/>
            <a:ext cx="10941182" cy="4382814"/>
          </a:xfrm>
        </p:spPr>
        <p:txBody>
          <a:bodyPr>
            <a:normAutofit fontScale="77500" lnSpcReduction="20000"/>
          </a:bodyPr>
          <a:lstStyle/>
          <a:p>
            <a:pPr marL="0" indent="0">
              <a:buNone/>
            </a:pPr>
            <a:r>
              <a:rPr lang="en-US" sz="3600" b="1" dirty="0">
                <a:solidFill>
                  <a:srgbClr val="003B71"/>
                </a:solidFill>
              </a:rPr>
              <a:t>Considerations for the use of parent fees:</a:t>
            </a:r>
            <a:endParaRPr lang="en-US" sz="3600" dirty="0">
              <a:solidFill>
                <a:srgbClr val="003B71"/>
              </a:solidFill>
            </a:endParaRPr>
          </a:p>
          <a:p>
            <a:pPr lvl="0"/>
            <a:r>
              <a:rPr lang="en-US" sz="2800" dirty="0">
                <a:solidFill>
                  <a:srgbClr val="003B71"/>
                </a:solidFill>
              </a:rPr>
              <a:t>Grantees must seek prior approval from the MDE in order to charge parent fees;</a:t>
            </a:r>
          </a:p>
          <a:p>
            <a:pPr lvl="0"/>
            <a:r>
              <a:rPr lang="en-US" sz="2800" dirty="0">
                <a:solidFill>
                  <a:srgbClr val="003B71"/>
                </a:solidFill>
              </a:rPr>
              <a:t>In order to use program income for subgrant activities, there must be a plan, approved by the MDE, for how the generated program income will be used. The proposed plan should describe the purpose for the fees; a detailed plan for expending the generated income; and answer the who, what, when, where, how and why;</a:t>
            </a:r>
          </a:p>
          <a:p>
            <a:pPr lvl="0"/>
            <a:r>
              <a:rPr lang="en-US" sz="2800" dirty="0">
                <a:solidFill>
                  <a:srgbClr val="003B71"/>
                </a:solidFill>
              </a:rPr>
              <a:t>Parent fees should be nominal;</a:t>
            </a:r>
          </a:p>
          <a:p>
            <a:pPr lvl="0"/>
            <a:r>
              <a:rPr lang="en-US" sz="2800" dirty="0">
                <a:solidFill>
                  <a:srgbClr val="003B71"/>
                </a:solidFill>
              </a:rPr>
              <a:t>The fee should be the same for all students; and </a:t>
            </a:r>
          </a:p>
          <a:p>
            <a:pPr lvl="0"/>
            <a:r>
              <a:rPr lang="en-US" sz="2800" dirty="0">
                <a:solidFill>
                  <a:srgbClr val="003B71"/>
                </a:solidFill>
              </a:rPr>
              <a:t>No child can be excluded from the program even if the student’s family is incapable of paying the nominal fee.</a:t>
            </a:r>
          </a:p>
          <a:p>
            <a:endParaRPr lang="en-US" dirty="0"/>
          </a:p>
        </p:txBody>
      </p:sp>
    </p:spTree>
    <p:extLst>
      <p:ext uri="{BB962C8B-B14F-4D97-AF65-F5344CB8AC3E}">
        <p14:creationId xmlns:p14="http://schemas.microsoft.com/office/powerpoint/2010/main" val="277401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2A0A-DA9C-49C5-B568-797D821A9C8E}"/>
              </a:ext>
            </a:extLst>
          </p:cNvPr>
          <p:cNvSpPr>
            <a:spLocks noGrp="1"/>
          </p:cNvSpPr>
          <p:nvPr>
            <p:ph type="title"/>
          </p:nvPr>
        </p:nvSpPr>
        <p:spPr/>
        <p:txBody>
          <a:bodyPr/>
          <a:lstStyle/>
          <a:p>
            <a:br>
              <a:rPr lang="en-US" dirty="0"/>
            </a:br>
            <a:r>
              <a:rPr lang="en-US" sz="4400" dirty="0"/>
              <a:t>Responsibilities of a Fiscal Agent</a:t>
            </a:r>
            <a:br>
              <a:rPr lang="en-US" dirty="0"/>
            </a:br>
            <a:endParaRPr lang="en-US" dirty="0"/>
          </a:p>
        </p:txBody>
      </p:sp>
      <p:sp>
        <p:nvSpPr>
          <p:cNvPr id="3" name="Content Placeholder 2">
            <a:extLst>
              <a:ext uri="{FF2B5EF4-FFF2-40B4-BE49-F238E27FC236}">
                <a16:creationId xmlns:a16="http://schemas.microsoft.com/office/drawing/2014/main" id="{1A08799B-B379-4E92-B176-737BC930BED2}"/>
              </a:ext>
            </a:extLst>
          </p:cNvPr>
          <p:cNvSpPr>
            <a:spLocks noGrp="1"/>
          </p:cNvSpPr>
          <p:nvPr>
            <p:ph idx="1"/>
          </p:nvPr>
        </p:nvSpPr>
        <p:spPr/>
        <p:txBody>
          <a:bodyPr/>
          <a:lstStyle/>
          <a:p>
            <a:r>
              <a:rPr lang="en-US" sz="2400" dirty="0">
                <a:solidFill>
                  <a:srgbClr val="003B71"/>
                </a:solidFill>
              </a:rPr>
              <a:t>Ensure all awards are adopted by the Local Board of Education for LEAs or the Board of Directors for non-LEAs</a:t>
            </a:r>
          </a:p>
          <a:p>
            <a:r>
              <a:rPr lang="en-US" sz="2400" dirty="0">
                <a:solidFill>
                  <a:srgbClr val="003B71"/>
                </a:solidFill>
              </a:rPr>
              <a:t>Administer the sub grant from award to closeout in accordance with all applicable laws and regulations</a:t>
            </a:r>
          </a:p>
          <a:p>
            <a:r>
              <a:rPr lang="en-US" sz="2400" dirty="0">
                <a:solidFill>
                  <a:srgbClr val="003B71"/>
                </a:solidFill>
              </a:rPr>
              <a:t>Serve as the organizational representative and point-of-contact for all business management aspects of the award agreement</a:t>
            </a:r>
          </a:p>
          <a:p>
            <a:r>
              <a:rPr lang="en-US" sz="2400" dirty="0">
                <a:solidFill>
                  <a:srgbClr val="003B71"/>
                </a:solidFill>
              </a:rPr>
              <a:t>Apply appropriate management controls using management systems, checklist, and records</a:t>
            </a:r>
          </a:p>
          <a:p>
            <a:endParaRPr lang="en-US" dirty="0"/>
          </a:p>
        </p:txBody>
      </p:sp>
    </p:spTree>
    <p:extLst>
      <p:ext uri="{BB962C8B-B14F-4D97-AF65-F5344CB8AC3E}">
        <p14:creationId xmlns:p14="http://schemas.microsoft.com/office/powerpoint/2010/main" val="3401729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2A0A-DA9C-49C5-B568-797D821A9C8E}"/>
              </a:ext>
            </a:extLst>
          </p:cNvPr>
          <p:cNvSpPr>
            <a:spLocks noGrp="1"/>
          </p:cNvSpPr>
          <p:nvPr>
            <p:ph type="title"/>
          </p:nvPr>
        </p:nvSpPr>
        <p:spPr/>
        <p:txBody>
          <a:bodyPr/>
          <a:lstStyle/>
          <a:p>
            <a:br>
              <a:rPr lang="en-US" dirty="0"/>
            </a:br>
            <a:r>
              <a:rPr lang="en-US" sz="4400" dirty="0"/>
              <a:t>Responsibilities of a Fiscal Agent</a:t>
            </a:r>
            <a:br>
              <a:rPr lang="en-US" dirty="0"/>
            </a:br>
            <a:endParaRPr lang="en-US" dirty="0"/>
          </a:p>
        </p:txBody>
      </p:sp>
      <p:sp>
        <p:nvSpPr>
          <p:cNvPr id="3" name="Content Placeholder 2">
            <a:extLst>
              <a:ext uri="{FF2B5EF4-FFF2-40B4-BE49-F238E27FC236}">
                <a16:creationId xmlns:a16="http://schemas.microsoft.com/office/drawing/2014/main" id="{1A08799B-B379-4E92-B176-737BC930BED2}"/>
              </a:ext>
            </a:extLst>
          </p:cNvPr>
          <p:cNvSpPr>
            <a:spLocks noGrp="1"/>
          </p:cNvSpPr>
          <p:nvPr>
            <p:ph idx="1"/>
          </p:nvPr>
        </p:nvSpPr>
        <p:spPr/>
        <p:txBody>
          <a:bodyPr/>
          <a:lstStyle/>
          <a:p>
            <a:r>
              <a:rPr lang="en-US" sz="2400" dirty="0">
                <a:solidFill>
                  <a:srgbClr val="003B71"/>
                </a:solidFill>
              </a:rPr>
              <a:t>Assemble appropriate staff resources and communicate all compliance requirements and resources of the subgrant</a:t>
            </a:r>
          </a:p>
          <a:p>
            <a:r>
              <a:rPr lang="en-US" sz="2400" dirty="0">
                <a:solidFill>
                  <a:srgbClr val="003B71"/>
                </a:solidFill>
              </a:rPr>
              <a:t>Keep abreast of changes in policies, procedures or requirements and continue to advise program staff of subgrant requirements</a:t>
            </a:r>
          </a:p>
          <a:p>
            <a:r>
              <a:rPr lang="en-US" sz="2400" dirty="0">
                <a:solidFill>
                  <a:srgbClr val="003B71"/>
                </a:solidFill>
              </a:rPr>
              <a:t>Submit reimbursement request </a:t>
            </a:r>
            <a:r>
              <a:rPr lang="en-US" sz="2400" b="1" dirty="0">
                <a:solidFill>
                  <a:srgbClr val="003B71"/>
                </a:solidFill>
              </a:rPr>
              <a:t>no later than the 5</a:t>
            </a:r>
            <a:r>
              <a:rPr lang="en-US" sz="2400" b="1" baseline="30000" dirty="0">
                <a:solidFill>
                  <a:srgbClr val="003B71"/>
                </a:solidFill>
              </a:rPr>
              <a:t>th</a:t>
            </a:r>
            <a:r>
              <a:rPr lang="en-US" sz="2400" b="1" dirty="0">
                <a:solidFill>
                  <a:srgbClr val="003B71"/>
                </a:solidFill>
              </a:rPr>
              <a:t> </a:t>
            </a:r>
            <a:r>
              <a:rPr lang="en-US" sz="2400" dirty="0">
                <a:solidFill>
                  <a:srgbClr val="003B71"/>
                </a:solidFill>
              </a:rPr>
              <a:t>of every month</a:t>
            </a:r>
          </a:p>
          <a:p>
            <a:r>
              <a:rPr lang="en-US" sz="2400" dirty="0">
                <a:solidFill>
                  <a:srgbClr val="003B71"/>
                </a:solidFill>
              </a:rPr>
              <a:t>Prepare necessary reports</a:t>
            </a:r>
          </a:p>
          <a:p>
            <a:r>
              <a:rPr lang="en-US" sz="2400" dirty="0">
                <a:solidFill>
                  <a:srgbClr val="003B71"/>
                </a:solidFill>
              </a:rPr>
              <a:t>Use feedback from site visits by the MDE to enhance the program, show organizational strength, and demonstrate commitment to the project</a:t>
            </a:r>
          </a:p>
          <a:p>
            <a:endParaRPr lang="en-US" dirty="0"/>
          </a:p>
        </p:txBody>
      </p:sp>
    </p:spTree>
    <p:extLst>
      <p:ext uri="{BB962C8B-B14F-4D97-AF65-F5344CB8AC3E}">
        <p14:creationId xmlns:p14="http://schemas.microsoft.com/office/powerpoint/2010/main" val="85961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2A0A-DA9C-49C5-B568-797D821A9C8E}"/>
              </a:ext>
            </a:extLst>
          </p:cNvPr>
          <p:cNvSpPr>
            <a:spLocks noGrp="1"/>
          </p:cNvSpPr>
          <p:nvPr>
            <p:ph type="title"/>
          </p:nvPr>
        </p:nvSpPr>
        <p:spPr/>
        <p:txBody>
          <a:bodyPr/>
          <a:lstStyle/>
          <a:p>
            <a:br>
              <a:rPr lang="en-US" dirty="0"/>
            </a:br>
            <a:r>
              <a:rPr lang="en-US" sz="4400" dirty="0"/>
              <a:t>Responsibilities of a Fiscal Agent</a:t>
            </a:r>
            <a:br>
              <a:rPr lang="en-US" dirty="0"/>
            </a:br>
            <a:endParaRPr lang="en-US" dirty="0"/>
          </a:p>
        </p:txBody>
      </p:sp>
      <p:sp>
        <p:nvSpPr>
          <p:cNvPr id="3" name="Content Placeholder 2">
            <a:extLst>
              <a:ext uri="{FF2B5EF4-FFF2-40B4-BE49-F238E27FC236}">
                <a16:creationId xmlns:a16="http://schemas.microsoft.com/office/drawing/2014/main" id="{1A08799B-B379-4E92-B176-737BC930BED2}"/>
              </a:ext>
            </a:extLst>
          </p:cNvPr>
          <p:cNvSpPr>
            <a:spLocks noGrp="1"/>
          </p:cNvSpPr>
          <p:nvPr>
            <p:ph idx="1"/>
          </p:nvPr>
        </p:nvSpPr>
        <p:spPr/>
        <p:txBody>
          <a:bodyPr/>
          <a:lstStyle/>
          <a:p>
            <a:r>
              <a:rPr lang="en-US" sz="2400" dirty="0">
                <a:solidFill>
                  <a:srgbClr val="003B71"/>
                </a:solidFill>
              </a:rPr>
              <a:t>Keep the MDE and the public aware and informed about grant project progress</a:t>
            </a:r>
          </a:p>
          <a:p>
            <a:r>
              <a:rPr lang="en-US" sz="2400" dirty="0">
                <a:solidFill>
                  <a:srgbClr val="003B71"/>
                </a:solidFill>
              </a:rPr>
              <a:t>Evaluate the extent to which measurable project objectives are being met</a:t>
            </a:r>
          </a:p>
          <a:p>
            <a:r>
              <a:rPr lang="en-US" sz="2400" dirty="0">
                <a:solidFill>
                  <a:srgbClr val="003B71"/>
                </a:solidFill>
              </a:rPr>
              <a:t>Liquidate all obligations incurred under the award within the set deadline</a:t>
            </a:r>
          </a:p>
          <a:p>
            <a:r>
              <a:rPr lang="en-US" sz="2400" dirty="0">
                <a:solidFill>
                  <a:srgbClr val="003B71"/>
                </a:solidFill>
              </a:rPr>
              <a:t>Ensure and oversee the performance of final audits and resolution of findings</a:t>
            </a:r>
          </a:p>
          <a:p>
            <a:r>
              <a:rPr lang="en-US" sz="2400" dirty="0">
                <a:solidFill>
                  <a:srgbClr val="003B71"/>
                </a:solidFill>
              </a:rPr>
              <a:t>Establish adequate system for records retention</a:t>
            </a:r>
          </a:p>
          <a:p>
            <a:endParaRPr lang="en-US" dirty="0"/>
          </a:p>
        </p:txBody>
      </p:sp>
    </p:spTree>
    <p:extLst>
      <p:ext uri="{BB962C8B-B14F-4D97-AF65-F5344CB8AC3E}">
        <p14:creationId xmlns:p14="http://schemas.microsoft.com/office/powerpoint/2010/main" val="1093917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116B-6DA8-40F6-ACF6-AB41EF8061FB}"/>
              </a:ext>
            </a:extLst>
          </p:cNvPr>
          <p:cNvSpPr>
            <a:spLocks noGrp="1"/>
          </p:cNvSpPr>
          <p:nvPr>
            <p:ph type="title"/>
          </p:nvPr>
        </p:nvSpPr>
        <p:spPr/>
        <p:txBody>
          <a:bodyPr/>
          <a:lstStyle/>
          <a:p>
            <a:br>
              <a:rPr lang="en-US" dirty="0"/>
            </a:br>
            <a:r>
              <a:rPr lang="en-US" sz="4400" dirty="0"/>
              <a:t>Audit</a:t>
            </a:r>
            <a:br>
              <a:rPr lang="en-US" dirty="0"/>
            </a:br>
            <a:endParaRPr lang="en-US" dirty="0"/>
          </a:p>
        </p:txBody>
      </p:sp>
      <p:sp>
        <p:nvSpPr>
          <p:cNvPr id="3" name="Content Placeholder 2">
            <a:extLst>
              <a:ext uri="{FF2B5EF4-FFF2-40B4-BE49-F238E27FC236}">
                <a16:creationId xmlns:a16="http://schemas.microsoft.com/office/drawing/2014/main" id="{81451B7C-B8D9-41D5-AAC1-48703F84DE91}"/>
              </a:ext>
            </a:extLst>
          </p:cNvPr>
          <p:cNvSpPr>
            <a:spLocks noGrp="1"/>
          </p:cNvSpPr>
          <p:nvPr>
            <p:ph idx="1"/>
          </p:nvPr>
        </p:nvSpPr>
        <p:spPr/>
        <p:txBody>
          <a:bodyPr>
            <a:normAutofit fontScale="85000" lnSpcReduction="20000"/>
          </a:bodyPr>
          <a:lstStyle/>
          <a:p>
            <a:r>
              <a:rPr lang="en-US" sz="2800" dirty="0">
                <a:solidFill>
                  <a:srgbClr val="003B71"/>
                </a:solidFill>
              </a:rPr>
              <a:t>Any non-federal entity that expends $750,000 or more in a year in federal awards shall have a single or program specific audit conducted for that year</a:t>
            </a:r>
          </a:p>
          <a:p>
            <a:r>
              <a:rPr lang="en-US" sz="2800" dirty="0">
                <a:solidFill>
                  <a:srgbClr val="003B71"/>
                </a:solidFill>
              </a:rPr>
              <a:t>The financial audit shall be conducted by a certified public accountant or an accountant certified as qualified to audit local government accounts</a:t>
            </a:r>
          </a:p>
          <a:p>
            <a:r>
              <a:rPr lang="en-US" sz="2800" dirty="0">
                <a:solidFill>
                  <a:srgbClr val="003B71"/>
                </a:solidFill>
              </a:rPr>
              <a:t>The audit must be performed in accordance with generally accepted auditing standards (GAAS) </a:t>
            </a:r>
          </a:p>
          <a:p>
            <a:r>
              <a:rPr lang="en-US" sz="2800" dirty="0">
                <a:solidFill>
                  <a:srgbClr val="003B71"/>
                </a:solidFill>
              </a:rPr>
              <a:t>Financial statements must be prepared in conformity with generally accepted accounting principles (GAAP)</a:t>
            </a:r>
          </a:p>
          <a:p>
            <a:r>
              <a:rPr lang="en-US" sz="2800" dirty="0">
                <a:solidFill>
                  <a:srgbClr val="003B71"/>
                </a:solidFill>
              </a:rPr>
              <a:t>The audit must be conducted in accordance with the Single Audit Act Amendments of 1996 and 2 C.F.R. Part 200 Subpart F</a:t>
            </a:r>
          </a:p>
          <a:p>
            <a:endParaRPr lang="en-US" dirty="0"/>
          </a:p>
        </p:txBody>
      </p:sp>
    </p:spTree>
    <p:extLst>
      <p:ext uri="{BB962C8B-B14F-4D97-AF65-F5344CB8AC3E}">
        <p14:creationId xmlns:p14="http://schemas.microsoft.com/office/powerpoint/2010/main" val="3583883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116B-6DA8-40F6-ACF6-AB41EF8061FB}"/>
              </a:ext>
            </a:extLst>
          </p:cNvPr>
          <p:cNvSpPr>
            <a:spLocks noGrp="1"/>
          </p:cNvSpPr>
          <p:nvPr>
            <p:ph type="title"/>
          </p:nvPr>
        </p:nvSpPr>
        <p:spPr/>
        <p:txBody>
          <a:bodyPr/>
          <a:lstStyle/>
          <a:p>
            <a:br>
              <a:rPr lang="en-US" dirty="0"/>
            </a:br>
            <a:r>
              <a:rPr lang="en-US" sz="4400" dirty="0"/>
              <a:t>Audit</a:t>
            </a:r>
            <a:br>
              <a:rPr lang="en-US" dirty="0"/>
            </a:br>
            <a:endParaRPr lang="en-US" dirty="0"/>
          </a:p>
        </p:txBody>
      </p:sp>
      <p:sp>
        <p:nvSpPr>
          <p:cNvPr id="3" name="Content Placeholder 2">
            <a:extLst>
              <a:ext uri="{FF2B5EF4-FFF2-40B4-BE49-F238E27FC236}">
                <a16:creationId xmlns:a16="http://schemas.microsoft.com/office/drawing/2014/main" id="{81451B7C-B8D9-41D5-AAC1-48703F84DE91}"/>
              </a:ext>
            </a:extLst>
          </p:cNvPr>
          <p:cNvSpPr>
            <a:spLocks noGrp="1"/>
          </p:cNvSpPr>
          <p:nvPr>
            <p:ph idx="1"/>
          </p:nvPr>
        </p:nvSpPr>
        <p:spPr>
          <a:xfrm>
            <a:off x="412618" y="1166649"/>
            <a:ext cx="10941182" cy="4382814"/>
          </a:xfrm>
        </p:spPr>
        <p:txBody>
          <a:bodyPr>
            <a:normAutofit/>
          </a:bodyPr>
          <a:lstStyle/>
          <a:p>
            <a:pPr marL="0" indent="0">
              <a:buNone/>
            </a:pPr>
            <a:r>
              <a:rPr lang="en-US" dirty="0">
                <a:solidFill>
                  <a:srgbClr val="003B71"/>
                </a:solidFill>
              </a:rPr>
              <a:t>If the organization did not receive $750,000 or more in federal awards in the previous fiscal year, the organization must submit a letter stating so.</a:t>
            </a:r>
          </a:p>
          <a:p>
            <a:endParaRPr lang="en-US" dirty="0"/>
          </a:p>
        </p:txBody>
      </p:sp>
    </p:spTree>
    <p:extLst>
      <p:ext uri="{BB962C8B-B14F-4D97-AF65-F5344CB8AC3E}">
        <p14:creationId xmlns:p14="http://schemas.microsoft.com/office/powerpoint/2010/main" val="2868522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116B-6DA8-40F6-ACF6-AB41EF8061FB}"/>
              </a:ext>
            </a:extLst>
          </p:cNvPr>
          <p:cNvSpPr>
            <a:spLocks noGrp="1"/>
          </p:cNvSpPr>
          <p:nvPr>
            <p:ph type="title"/>
          </p:nvPr>
        </p:nvSpPr>
        <p:spPr/>
        <p:txBody>
          <a:bodyPr/>
          <a:lstStyle/>
          <a:p>
            <a:br>
              <a:rPr lang="en-US" dirty="0"/>
            </a:br>
            <a:r>
              <a:rPr lang="en-US" sz="4400" dirty="0"/>
              <a:t>Audit</a:t>
            </a:r>
            <a:br>
              <a:rPr lang="en-US" dirty="0"/>
            </a:br>
            <a:endParaRPr lang="en-US" dirty="0"/>
          </a:p>
        </p:txBody>
      </p:sp>
      <p:sp>
        <p:nvSpPr>
          <p:cNvPr id="3" name="Content Placeholder 2">
            <a:extLst>
              <a:ext uri="{FF2B5EF4-FFF2-40B4-BE49-F238E27FC236}">
                <a16:creationId xmlns:a16="http://schemas.microsoft.com/office/drawing/2014/main" id="{81451B7C-B8D9-41D5-AAC1-48703F84DE91}"/>
              </a:ext>
            </a:extLst>
          </p:cNvPr>
          <p:cNvSpPr>
            <a:spLocks noGrp="1"/>
          </p:cNvSpPr>
          <p:nvPr>
            <p:ph idx="1"/>
          </p:nvPr>
        </p:nvSpPr>
        <p:spPr>
          <a:xfrm>
            <a:off x="412617" y="1048989"/>
            <a:ext cx="11297601" cy="4382814"/>
          </a:xfrm>
        </p:spPr>
        <p:txBody>
          <a:bodyPr>
            <a:normAutofit fontScale="62500" lnSpcReduction="20000"/>
          </a:bodyPr>
          <a:lstStyle/>
          <a:p>
            <a:pPr marL="0" indent="0" algn="just">
              <a:buNone/>
            </a:pPr>
            <a:r>
              <a:rPr lang="en-US" sz="2800" dirty="0">
                <a:solidFill>
                  <a:srgbClr val="003B71"/>
                </a:solidFill>
              </a:rPr>
              <a:t>18. All Non-Federal entities/grantees that expend $750,000 or more in a year in Federal awards shall have a single or program-specific audit conducted for that year in accordance with provisions of OMB Uniform Guidance:  Cost Principles, Audit, and Administrative Requirements for Federal Awards. A copy of the most recent single or program-specific audit must be submitted with proposal.  If the Non-Federal entity/grantee did not expend $750,000 or more in a year in Federal awards, a letter MUST be provided stating that this requirement does not apply. Please complete the following:</a:t>
            </a:r>
          </a:p>
          <a:p>
            <a:pPr marL="0" indent="0" algn="just">
              <a:buNone/>
            </a:pPr>
            <a:endParaRPr lang="en-US" sz="2800" dirty="0">
              <a:solidFill>
                <a:srgbClr val="003B71"/>
              </a:solidFill>
            </a:endParaRPr>
          </a:p>
          <a:p>
            <a:pPr marL="0" indent="0">
              <a:buNone/>
            </a:pPr>
            <a:r>
              <a:rPr lang="en-US" sz="2800" dirty="0">
                <a:solidFill>
                  <a:srgbClr val="003B71"/>
                </a:solidFill>
              </a:rPr>
              <a:t>A.	Do you receive other federal funds? </a:t>
            </a:r>
            <a:r>
              <a:rPr lang="en-US" sz="2800" b="1" dirty="0">
                <a:solidFill>
                  <a:srgbClr val="003B71"/>
                </a:solidFill>
              </a:rPr>
              <a:t>Must </a:t>
            </a:r>
            <a:r>
              <a:rPr lang="en-US" sz="2800" dirty="0">
                <a:solidFill>
                  <a:srgbClr val="003B71"/>
                </a:solidFill>
              </a:rPr>
              <a:t>circle one:  </a:t>
            </a:r>
            <a:r>
              <a:rPr lang="en-US" sz="2800" b="1" dirty="0">
                <a:solidFill>
                  <a:srgbClr val="003B71"/>
                </a:solidFill>
              </a:rPr>
              <a:t>YES</a:t>
            </a:r>
            <a:r>
              <a:rPr lang="en-US" sz="2800" dirty="0">
                <a:solidFill>
                  <a:srgbClr val="003B71"/>
                </a:solidFill>
              </a:rPr>
              <a:t> or </a:t>
            </a:r>
            <a:r>
              <a:rPr lang="en-US" sz="2800" b="1" dirty="0">
                <a:solidFill>
                  <a:srgbClr val="003B71"/>
                </a:solidFill>
              </a:rPr>
              <a:t>NO  </a:t>
            </a:r>
          </a:p>
          <a:p>
            <a:pPr marL="0" indent="0">
              <a:buNone/>
            </a:pPr>
            <a:r>
              <a:rPr lang="en-US" sz="2800" dirty="0">
                <a:solidFill>
                  <a:srgbClr val="003B71"/>
                </a:solidFill>
              </a:rPr>
              <a:t>	If yes, list amount of federal expenditures for the last fiscal year ended: 	$______________________________</a:t>
            </a:r>
          </a:p>
          <a:p>
            <a:pPr marL="0" indent="0">
              <a:buNone/>
            </a:pPr>
            <a:r>
              <a:rPr lang="en-US" sz="2800" dirty="0">
                <a:solidFill>
                  <a:srgbClr val="003B71"/>
                </a:solidFill>
              </a:rPr>
              <a:t>B.	Period of time the most recent audit covers.</a:t>
            </a:r>
          </a:p>
          <a:p>
            <a:pPr marL="0" indent="0">
              <a:buNone/>
            </a:pPr>
            <a:r>
              <a:rPr lang="en-US" sz="2800" dirty="0">
                <a:solidFill>
                  <a:srgbClr val="003B71"/>
                </a:solidFill>
              </a:rPr>
              <a:t>	From_________ ___, 20___ to _________ ___, 20___</a:t>
            </a:r>
          </a:p>
          <a:p>
            <a:pPr marL="0" indent="0">
              <a:buNone/>
            </a:pPr>
            <a:r>
              <a:rPr lang="en-US" sz="2800" dirty="0">
                <a:solidFill>
                  <a:srgbClr val="003B71"/>
                </a:solidFill>
              </a:rPr>
              <a:t>C.	Period of time the next scheduled audit will cover.</a:t>
            </a:r>
          </a:p>
          <a:p>
            <a:pPr marL="0" indent="0">
              <a:buNone/>
            </a:pPr>
            <a:r>
              <a:rPr lang="en-US" sz="2800" dirty="0">
                <a:solidFill>
                  <a:srgbClr val="003B71"/>
                </a:solidFill>
              </a:rPr>
              <a:t>	From__________ ___, 20___ to ________ ___, 20___</a:t>
            </a:r>
          </a:p>
          <a:p>
            <a:endParaRPr lang="en-US" dirty="0"/>
          </a:p>
        </p:txBody>
      </p:sp>
    </p:spTree>
    <p:extLst>
      <p:ext uri="{BB962C8B-B14F-4D97-AF65-F5344CB8AC3E}">
        <p14:creationId xmlns:p14="http://schemas.microsoft.com/office/powerpoint/2010/main" val="393637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48B92C-ED91-49F1-8054-838B11AE8127}"/>
              </a:ext>
            </a:extLst>
          </p:cNvPr>
          <p:cNvSpPr>
            <a:spLocks noGrp="1"/>
          </p:cNvSpPr>
          <p:nvPr>
            <p:ph type="ctrTitle"/>
          </p:nvPr>
        </p:nvSpPr>
        <p:spPr/>
        <p:txBody>
          <a:bodyPr>
            <a:normAutofit fontScale="90000"/>
          </a:bodyPr>
          <a:lstStyle/>
          <a:p>
            <a:r>
              <a:rPr lang="en-US" dirty="0">
                <a:solidFill>
                  <a:srgbClr val="003B71"/>
                </a:solidFill>
              </a:rPr>
              <a:t>Tentative Timeline of Activities</a:t>
            </a:r>
          </a:p>
        </p:txBody>
      </p:sp>
      <p:sp>
        <p:nvSpPr>
          <p:cNvPr id="5" name="Text Placeholder 4">
            <a:extLst>
              <a:ext uri="{FF2B5EF4-FFF2-40B4-BE49-F238E27FC236}">
                <a16:creationId xmlns:a16="http://schemas.microsoft.com/office/drawing/2014/main" id="{E27E6EFF-99A0-410D-9FBF-7291BB663C2A}"/>
              </a:ext>
            </a:extLst>
          </p:cNvPr>
          <p:cNvSpPr>
            <a:spLocks noGrp="1"/>
          </p:cNvSpPr>
          <p:nvPr>
            <p:ph type="body" sz="quarter" idx="14"/>
          </p:nvPr>
        </p:nvSpPr>
        <p:spPr/>
        <p:txBody>
          <a:bodyPr/>
          <a:lstStyle/>
          <a:p>
            <a:r>
              <a:rPr lang="en-US" dirty="0"/>
              <a:t>Part 4</a:t>
            </a:r>
          </a:p>
        </p:txBody>
      </p:sp>
    </p:spTree>
    <p:extLst>
      <p:ext uri="{BB962C8B-B14F-4D97-AF65-F5344CB8AC3E}">
        <p14:creationId xmlns:p14="http://schemas.microsoft.com/office/powerpoint/2010/main" val="170324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CF53F-CBB3-4638-BAE6-87C16CB5693F}"/>
              </a:ext>
            </a:extLst>
          </p:cNvPr>
          <p:cNvSpPr>
            <a:spLocks noGrp="1"/>
          </p:cNvSpPr>
          <p:nvPr>
            <p:ph type="sldNum" sz="quarter" idx="12"/>
          </p:nvPr>
        </p:nvSpPr>
        <p:spPr/>
        <p:txBody>
          <a:bodyPr/>
          <a:lstStyle/>
          <a:p>
            <a:fld id="{84E24DD3-0117-F947-8F74-C808912B5A2D}" type="slidenum">
              <a:rPr lang="en-US" smtClean="0"/>
              <a:t>5</a:t>
            </a:fld>
            <a:endParaRPr lang="en-US" dirty="0"/>
          </a:p>
        </p:txBody>
      </p:sp>
      <p:sp>
        <p:nvSpPr>
          <p:cNvPr id="3" name="Title 2">
            <a:extLst>
              <a:ext uri="{FF2B5EF4-FFF2-40B4-BE49-F238E27FC236}">
                <a16:creationId xmlns:a16="http://schemas.microsoft.com/office/drawing/2014/main" id="{C7381B7C-CD1D-4C82-A2AE-AE26D3BD6AA3}"/>
              </a:ext>
            </a:extLst>
          </p:cNvPr>
          <p:cNvSpPr>
            <a:spLocks noGrp="1"/>
          </p:cNvSpPr>
          <p:nvPr>
            <p:ph type="ctrTitle"/>
          </p:nvPr>
        </p:nvSpPr>
        <p:spPr/>
        <p:txBody>
          <a:bodyPr>
            <a:normAutofit/>
          </a:bodyPr>
          <a:lstStyle/>
          <a:p>
            <a:r>
              <a:rPr lang="en-US" sz="7200" dirty="0">
                <a:solidFill>
                  <a:srgbClr val="002060"/>
                </a:solidFill>
              </a:rPr>
              <a:t>General Information</a:t>
            </a:r>
          </a:p>
        </p:txBody>
      </p:sp>
      <p:sp>
        <p:nvSpPr>
          <p:cNvPr id="4" name="Text Placeholder 3">
            <a:extLst>
              <a:ext uri="{FF2B5EF4-FFF2-40B4-BE49-F238E27FC236}">
                <a16:creationId xmlns:a16="http://schemas.microsoft.com/office/drawing/2014/main" id="{1B3AD8F9-787F-41EF-8AA0-0C76B2BCE2C8}"/>
              </a:ext>
            </a:extLst>
          </p:cNvPr>
          <p:cNvSpPr>
            <a:spLocks noGrp="1"/>
          </p:cNvSpPr>
          <p:nvPr>
            <p:ph type="body" sz="quarter" idx="14"/>
          </p:nvPr>
        </p:nvSpPr>
        <p:spPr/>
        <p:txBody>
          <a:bodyPr/>
          <a:lstStyle/>
          <a:p>
            <a:r>
              <a:rPr lang="en-US" dirty="0"/>
              <a:t>Part 1</a:t>
            </a:r>
          </a:p>
        </p:txBody>
      </p:sp>
    </p:spTree>
    <p:extLst>
      <p:ext uri="{BB962C8B-B14F-4D97-AF65-F5344CB8AC3E}">
        <p14:creationId xmlns:p14="http://schemas.microsoft.com/office/powerpoint/2010/main" val="2775641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73CD-76D9-4ABD-AE4A-426C6BA5F6A0}"/>
              </a:ext>
            </a:extLst>
          </p:cNvPr>
          <p:cNvSpPr>
            <a:spLocks noGrp="1"/>
          </p:cNvSpPr>
          <p:nvPr>
            <p:ph type="title"/>
          </p:nvPr>
        </p:nvSpPr>
        <p:spPr/>
        <p:txBody>
          <a:bodyPr/>
          <a:lstStyle/>
          <a:p>
            <a:r>
              <a:rPr lang="en-US" sz="4400" dirty="0"/>
              <a:t>Important Dates</a:t>
            </a:r>
          </a:p>
        </p:txBody>
      </p:sp>
      <p:sp>
        <p:nvSpPr>
          <p:cNvPr id="3" name="Content Placeholder 2">
            <a:extLst>
              <a:ext uri="{FF2B5EF4-FFF2-40B4-BE49-F238E27FC236}">
                <a16:creationId xmlns:a16="http://schemas.microsoft.com/office/drawing/2014/main" id="{BEB00516-8FC5-4F79-BF7A-4162A89D63D9}"/>
              </a:ext>
            </a:extLst>
          </p:cNvPr>
          <p:cNvSpPr>
            <a:spLocks noGrp="1"/>
          </p:cNvSpPr>
          <p:nvPr>
            <p:ph idx="1"/>
          </p:nvPr>
        </p:nvSpPr>
        <p:spPr/>
        <p:txBody>
          <a:bodyPr>
            <a:normAutofit fontScale="92500" lnSpcReduction="10000"/>
          </a:bodyPr>
          <a:lstStyle/>
          <a:p>
            <a:r>
              <a:rPr lang="en-US" b="1" dirty="0">
                <a:solidFill>
                  <a:srgbClr val="002060"/>
                </a:solidFill>
              </a:rPr>
              <a:t>July 22, 2021</a:t>
            </a:r>
            <a:r>
              <a:rPr lang="en-US" dirty="0">
                <a:solidFill>
                  <a:srgbClr val="002060"/>
                </a:solidFill>
              </a:rPr>
              <a:t>—Deadline for Notice of Intent to Apply</a:t>
            </a:r>
          </a:p>
          <a:p>
            <a:r>
              <a:rPr lang="en-US" b="1" dirty="0">
                <a:solidFill>
                  <a:srgbClr val="002060"/>
                </a:solidFill>
              </a:rPr>
              <a:t>July 26, 2021</a:t>
            </a:r>
            <a:r>
              <a:rPr lang="en-US" dirty="0">
                <a:solidFill>
                  <a:srgbClr val="002060"/>
                </a:solidFill>
              </a:rPr>
              <a:t>—Deadline for Submitting written questions to </a:t>
            </a:r>
            <a:r>
              <a:rPr lang="en-US" dirty="0">
                <a:solidFill>
                  <a:srgbClr val="002060"/>
                </a:solidFill>
                <a:hlinkClick r:id="rId2"/>
              </a:rPr>
              <a:t>21century@mdek12.org</a:t>
            </a:r>
            <a:endParaRPr lang="en-US" dirty="0">
              <a:solidFill>
                <a:srgbClr val="002060"/>
              </a:solidFill>
            </a:endParaRPr>
          </a:p>
          <a:p>
            <a:r>
              <a:rPr lang="en-US" b="1" dirty="0">
                <a:solidFill>
                  <a:srgbClr val="002060"/>
                </a:solidFill>
              </a:rPr>
              <a:t>July 28, 2021</a:t>
            </a:r>
            <a:r>
              <a:rPr lang="en-US" dirty="0">
                <a:solidFill>
                  <a:srgbClr val="002060"/>
                </a:solidFill>
              </a:rPr>
              <a:t>—Posting of FAQ Document to MDE website</a:t>
            </a:r>
          </a:p>
          <a:p>
            <a:r>
              <a:rPr lang="en-US" b="1" dirty="0">
                <a:solidFill>
                  <a:srgbClr val="002060"/>
                </a:solidFill>
              </a:rPr>
              <a:t>August 13, 2021, 5:00 pm</a:t>
            </a:r>
            <a:r>
              <a:rPr lang="en-US" dirty="0">
                <a:solidFill>
                  <a:srgbClr val="002060"/>
                </a:solidFill>
              </a:rPr>
              <a:t>—Deadline for Proposal Submission</a:t>
            </a:r>
          </a:p>
          <a:p>
            <a:r>
              <a:rPr lang="en-US" b="1" dirty="0">
                <a:solidFill>
                  <a:srgbClr val="002060"/>
                </a:solidFill>
              </a:rPr>
              <a:t>August 18-20, 2021</a:t>
            </a:r>
            <a:r>
              <a:rPr lang="en-US" dirty="0">
                <a:solidFill>
                  <a:srgbClr val="002060"/>
                </a:solidFill>
              </a:rPr>
              <a:t>—Evaluation of Proposals</a:t>
            </a:r>
          </a:p>
          <a:p>
            <a:r>
              <a:rPr lang="en-US" b="1" dirty="0">
                <a:solidFill>
                  <a:srgbClr val="002060"/>
                </a:solidFill>
              </a:rPr>
              <a:t>October 21, 2021</a:t>
            </a:r>
            <a:r>
              <a:rPr lang="en-US" dirty="0">
                <a:solidFill>
                  <a:srgbClr val="002060"/>
                </a:solidFill>
              </a:rPr>
              <a:t>—State Board of Education approval</a:t>
            </a:r>
          </a:p>
          <a:p>
            <a:r>
              <a:rPr lang="en-US" b="1" dirty="0">
                <a:solidFill>
                  <a:srgbClr val="002060"/>
                </a:solidFill>
              </a:rPr>
              <a:t>November 1, 2021</a:t>
            </a:r>
            <a:r>
              <a:rPr lang="en-US" dirty="0">
                <a:solidFill>
                  <a:srgbClr val="002060"/>
                </a:solidFill>
              </a:rPr>
              <a:t>—New Subgrantee Authorization to expend 21</a:t>
            </a:r>
            <a:r>
              <a:rPr lang="en-US" baseline="30000" dirty="0">
                <a:solidFill>
                  <a:srgbClr val="002060"/>
                </a:solidFill>
              </a:rPr>
              <a:t>st</a:t>
            </a:r>
            <a:r>
              <a:rPr lang="en-US" dirty="0">
                <a:solidFill>
                  <a:srgbClr val="002060"/>
                </a:solidFill>
              </a:rPr>
              <a:t> CCLC program funds</a:t>
            </a:r>
          </a:p>
        </p:txBody>
      </p:sp>
    </p:spTree>
    <p:extLst>
      <p:ext uri="{BB962C8B-B14F-4D97-AF65-F5344CB8AC3E}">
        <p14:creationId xmlns:p14="http://schemas.microsoft.com/office/powerpoint/2010/main" val="2481575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3EDA-204D-4A24-8129-0B0C4B81D8C2}"/>
              </a:ext>
            </a:extLst>
          </p:cNvPr>
          <p:cNvSpPr>
            <a:spLocks noGrp="1"/>
          </p:cNvSpPr>
          <p:nvPr>
            <p:ph type="title"/>
          </p:nvPr>
        </p:nvSpPr>
        <p:spPr/>
        <p:txBody>
          <a:bodyPr/>
          <a:lstStyle/>
          <a:p>
            <a:r>
              <a:rPr lang="en-US" dirty="0"/>
              <a:t>Additional RFP Training Opportunities</a:t>
            </a:r>
          </a:p>
        </p:txBody>
      </p:sp>
      <p:sp>
        <p:nvSpPr>
          <p:cNvPr id="6" name="TextBox 5">
            <a:extLst>
              <a:ext uri="{FF2B5EF4-FFF2-40B4-BE49-F238E27FC236}">
                <a16:creationId xmlns:a16="http://schemas.microsoft.com/office/drawing/2014/main" id="{C443D4C4-D0EC-4E09-BE3E-36997F431F3E}"/>
              </a:ext>
            </a:extLst>
          </p:cNvPr>
          <p:cNvSpPr txBox="1"/>
          <p:nvPr/>
        </p:nvSpPr>
        <p:spPr>
          <a:xfrm>
            <a:off x="595617" y="956345"/>
            <a:ext cx="6895752" cy="380298"/>
          </a:xfrm>
          <a:prstGeom prst="rect">
            <a:avLst/>
          </a:prstGeom>
        </p:spPr>
        <p:txBody>
          <a:bodyPr vert="horz" wrap="squar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EC908E2-3C42-4403-9E41-F0FA593F509A}"/>
              </a:ext>
            </a:extLst>
          </p:cNvPr>
          <p:cNvSpPr txBox="1"/>
          <p:nvPr/>
        </p:nvSpPr>
        <p:spPr>
          <a:xfrm>
            <a:off x="412619" y="689294"/>
            <a:ext cx="13502718" cy="914400"/>
          </a:xfrm>
          <a:prstGeom prst="rect">
            <a:avLst/>
          </a:prstGeom>
        </p:spPr>
        <p:txBody>
          <a:bodyPr vert="horz" wrap="none" lIns="91440" tIns="45720" rIns="91440" bIns="45720" rtlCol="0" anchor="ctr">
            <a:noAutofit/>
          </a:bodyPr>
          <a:lstStyle/>
          <a:p>
            <a:pPr algn="l" fontAlgn="base"/>
            <a:r>
              <a:rPr lang="en-US" sz="2000" b="1" dirty="0">
                <a:solidFill>
                  <a:srgbClr val="003B71"/>
                </a:solidFill>
                <a:latin typeface="Arial" panose="020B0604020202020204" pitchFamily="34" charset="0"/>
                <a:cs typeface="Arial" panose="020B0604020202020204" pitchFamily="34" charset="0"/>
              </a:rPr>
              <a:t>Microsoft Teams Trainings</a:t>
            </a:r>
          </a:p>
        </p:txBody>
      </p:sp>
      <p:sp>
        <p:nvSpPr>
          <p:cNvPr id="4" name="Content Placeholder 3">
            <a:extLst>
              <a:ext uri="{FF2B5EF4-FFF2-40B4-BE49-F238E27FC236}">
                <a16:creationId xmlns:a16="http://schemas.microsoft.com/office/drawing/2014/main" id="{CA3C5AE5-DF55-4C1C-A610-DBF31096450C}"/>
              </a:ext>
            </a:extLst>
          </p:cNvPr>
          <p:cNvSpPr>
            <a:spLocks noGrp="1"/>
          </p:cNvSpPr>
          <p:nvPr>
            <p:ph idx="1"/>
          </p:nvPr>
        </p:nvSpPr>
        <p:spPr>
          <a:xfrm>
            <a:off x="412619" y="1504644"/>
            <a:ext cx="10515600" cy="4664062"/>
          </a:xfrm>
        </p:spPr>
        <p:txBody>
          <a:bodyPr>
            <a:normAutofit fontScale="92500" lnSpcReduction="10000"/>
          </a:bodyPr>
          <a:lstStyle/>
          <a:p>
            <a:pPr marL="0" marR="0" indent="0" algn="l">
              <a:spcBef>
                <a:spcPts val="0"/>
              </a:spcBef>
              <a:spcAft>
                <a:spcPts val="0"/>
              </a:spcAft>
              <a:buNone/>
            </a:pPr>
            <a:r>
              <a:rPr lang="en-US" sz="1800" b="1" dirty="0">
                <a:solidFill>
                  <a:srgbClr val="000000"/>
                </a:solidFill>
                <a:effectLst/>
                <a:highlight>
                  <a:srgbClr val="FFFF00"/>
                </a:highlight>
                <a:ea typeface="Calibri" panose="020F0502020204030204" pitchFamily="34" charset="0"/>
              </a:rPr>
              <a:t>July 21, 2021 @ 1:30 pm</a:t>
            </a:r>
            <a:endParaRPr lang="en-US" sz="1800" dirty="0">
              <a:effectLst/>
              <a:highlight>
                <a:srgbClr val="FFFF00"/>
              </a:highlight>
              <a:ea typeface="Calibri" panose="020F0502020204030204" pitchFamily="34" charset="0"/>
            </a:endParaRPr>
          </a:p>
          <a:p>
            <a:pPr marL="0" marR="0" indent="0" algn="l">
              <a:spcBef>
                <a:spcPts val="0"/>
              </a:spcBef>
              <a:spcAft>
                <a:spcPts val="0"/>
              </a:spcAft>
              <a:buNone/>
            </a:pPr>
            <a:r>
              <a:rPr lang="en-US" sz="1800" dirty="0">
                <a:solidFill>
                  <a:srgbClr val="252424"/>
                </a:solidFill>
                <a:effectLst/>
                <a:ea typeface="Calibri" panose="020F0502020204030204" pitchFamily="34" charset="0"/>
              </a:rPr>
              <a:t>Microsoft Teams meeting</a:t>
            </a:r>
            <a:endParaRPr lang="en-US" sz="1800" dirty="0">
              <a:effectLst/>
              <a:ea typeface="Calibri" panose="020F0502020204030204" pitchFamily="34" charset="0"/>
            </a:endParaRPr>
          </a:p>
          <a:p>
            <a:pPr marL="0" marR="0" indent="0" algn="l">
              <a:spcBef>
                <a:spcPts val="0"/>
              </a:spcBef>
              <a:spcAft>
                <a:spcPts val="0"/>
              </a:spcAft>
              <a:buNone/>
            </a:pPr>
            <a:r>
              <a:rPr lang="en-US" sz="1800" b="1" dirty="0">
                <a:solidFill>
                  <a:srgbClr val="252424"/>
                </a:solidFill>
                <a:effectLst/>
                <a:ea typeface="Calibri" panose="020F0502020204030204" pitchFamily="34" charset="0"/>
              </a:rPr>
              <a:t>Join on your computer or mobile app</a:t>
            </a:r>
            <a:endParaRPr lang="en-US" sz="1800" dirty="0">
              <a:effectLst/>
              <a:ea typeface="Calibri" panose="020F0502020204030204" pitchFamily="34" charset="0"/>
            </a:endParaRPr>
          </a:p>
          <a:p>
            <a:pPr marL="0" marR="0" indent="0" algn="l">
              <a:spcBef>
                <a:spcPts val="0"/>
              </a:spcBef>
              <a:spcAft>
                <a:spcPts val="0"/>
              </a:spcAft>
              <a:buNone/>
            </a:pPr>
            <a:r>
              <a:rPr lang="en-US" sz="1800" u="sng" dirty="0">
                <a:solidFill>
                  <a:srgbClr val="6264A7"/>
                </a:solidFill>
                <a:effectLst/>
                <a:ea typeface="Calibri" panose="020F0502020204030204" pitchFamily="34" charset="0"/>
                <a:hlinkClick r:id="rId2" tooltip="https://teams.microsoft.com/l/meetup-join/19%3ameeting_mwq0mdq1mdktogyzoc00ymqxlwe4ndatnmuwy2iyowzhn2uw%40thread.v2/0?context=%7b%22tid%22%3a%227e35b344-7106-498b-9980-0510a132b777%22%2c%22oid%22%3a%22ce68ddf3-b813-4edf-b066-ba6e597200e3%22%7d"/>
              </a:rPr>
              <a:t>Click here to join the meeting</a:t>
            </a:r>
            <a:endParaRPr lang="en-US" sz="1800" dirty="0">
              <a:effectLst/>
              <a:ea typeface="Calibri" panose="020F0502020204030204" pitchFamily="34" charset="0"/>
            </a:endParaRPr>
          </a:p>
          <a:p>
            <a:pPr marL="0" marR="0" indent="0" algn="l">
              <a:spcBef>
                <a:spcPts val="0"/>
              </a:spcBef>
              <a:spcAft>
                <a:spcPts val="0"/>
              </a:spcAft>
              <a:buNone/>
            </a:pPr>
            <a:r>
              <a:rPr lang="en-US" sz="1800" b="1" dirty="0">
                <a:solidFill>
                  <a:srgbClr val="252424"/>
                </a:solidFill>
                <a:effectLst/>
                <a:ea typeface="Calibri" panose="020F0502020204030204" pitchFamily="34" charset="0"/>
              </a:rPr>
              <a:t> </a:t>
            </a:r>
            <a:endParaRPr lang="en-US" sz="1800" dirty="0">
              <a:effectLst/>
              <a:ea typeface="Calibri" panose="020F0502020204030204" pitchFamily="34" charset="0"/>
            </a:endParaRPr>
          </a:p>
          <a:p>
            <a:pPr marL="0" marR="0" indent="0">
              <a:spcBef>
                <a:spcPts val="0"/>
              </a:spcBef>
              <a:spcAft>
                <a:spcPts val="0"/>
              </a:spcAft>
              <a:buNone/>
            </a:pPr>
            <a:r>
              <a:rPr lang="en-US" sz="1800" b="1" dirty="0">
                <a:solidFill>
                  <a:srgbClr val="252424"/>
                </a:solidFill>
                <a:effectLst/>
                <a:ea typeface="Calibri" panose="020F0502020204030204" pitchFamily="34" charset="0"/>
              </a:rPr>
              <a:t>Or call in (audio only)</a:t>
            </a:r>
            <a:endParaRPr lang="en-US" sz="1800" dirty="0">
              <a:effectLst/>
              <a:ea typeface="Calibri" panose="020F0502020204030204" pitchFamily="34" charset="0"/>
            </a:endParaRPr>
          </a:p>
          <a:p>
            <a:pPr marL="0" marR="0" indent="0" algn="l">
              <a:spcBef>
                <a:spcPts val="0"/>
              </a:spcBef>
              <a:spcAft>
                <a:spcPts val="0"/>
              </a:spcAft>
              <a:buNone/>
            </a:pPr>
            <a:r>
              <a:rPr lang="en-US" sz="1800" u="sng" dirty="0">
                <a:solidFill>
                  <a:srgbClr val="6264A7"/>
                </a:solidFill>
                <a:effectLst/>
                <a:ea typeface="Calibri" panose="020F0502020204030204" pitchFamily="34" charset="0"/>
                <a:hlinkClick r:id="rId3" tooltip="tel:+16016809318,,887076194# "/>
              </a:rPr>
              <a:t>+1 601-680-9318,,887076194#</a:t>
            </a:r>
            <a:r>
              <a:rPr lang="en-US" sz="1800" dirty="0">
                <a:solidFill>
                  <a:srgbClr val="000000"/>
                </a:solidFill>
                <a:effectLst/>
                <a:ea typeface="Calibri" panose="020F0502020204030204" pitchFamily="34" charset="0"/>
              </a:rPr>
              <a:t> </a:t>
            </a:r>
            <a:r>
              <a:rPr lang="en-US" sz="1800" dirty="0">
                <a:solidFill>
                  <a:srgbClr val="252424"/>
                </a:solidFill>
                <a:effectLst/>
                <a:ea typeface="Calibri" panose="020F0502020204030204" pitchFamily="34" charset="0"/>
              </a:rPr>
              <a:t>  United States, Jackson </a:t>
            </a:r>
            <a:endParaRPr lang="en-US" sz="1800" dirty="0">
              <a:effectLst/>
              <a:ea typeface="Calibri" panose="020F0502020204030204" pitchFamily="34" charset="0"/>
            </a:endParaRPr>
          </a:p>
          <a:p>
            <a:pPr marL="0" marR="0" indent="0" algn="l">
              <a:spcBef>
                <a:spcPts val="0"/>
              </a:spcBef>
              <a:spcAft>
                <a:spcPts val="0"/>
              </a:spcAft>
              <a:buNone/>
            </a:pPr>
            <a:r>
              <a:rPr lang="en-US" sz="1800" dirty="0">
                <a:solidFill>
                  <a:srgbClr val="252424"/>
                </a:solidFill>
                <a:effectLst/>
                <a:ea typeface="Calibri" panose="020F0502020204030204" pitchFamily="34" charset="0"/>
              </a:rPr>
              <a:t>Phone Conference ID: 887 076 194#</a:t>
            </a:r>
          </a:p>
          <a:p>
            <a:pPr marL="0" marR="0" indent="0" algn="l">
              <a:spcBef>
                <a:spcPts val="0"/>
              </a:spcBef>
              <a:spcAft>
                <a:spcPts val="0"/>
              </a:spcAft>
              <a:buNone/>
            </a:pPr>
            <a:endParaRPr lang="en-US" sz="1800" dirty="0">
              <a:effectLst/>
              <a:ea typeface="Calibri" panose="020F0502020204030204" pitchFamily="34" charset="0"/>
            </a:endParaRPr>
          </a:p>
          <a:p>
            <a:pPr marL="0" marR="0" indent="0" algn="l">
              <a:spcBef>
                <a:spcPts val="0"/>
              </a:spcBef>
              <a:spcAft>
                <a:spcPts val="0"/>
              </a:spcAft>
              <a:buNone/>
            </a:pPr>
            <a:r>
              <a:rPr lang="en-US" sz="1800" dirty="0">
                <a:solidFill>
                  <a:srgbClr val="252424"/>
                </a:solidFill>
                <a:effectLst/>
                <a:ea typeface="Calibri" panose="020F0502020204030204" pitchFamily="34" charset="0"/>
              </a:rPr>
              <a:t> </a:t>
            </a:r>
            <a:endParaRPr lang="en-US" sz="1800" dirty="0">
              <a:effectLst/>
              <a:ea typeface="Calibri" panose="020F0502020204030204" pitchFamily="34" charset="0"/>
            </a:endParaRPr>
          </a:p>
          <a:p>
            <a:pPr marL="0" marR="0" indent="0" algn="l">
              <a:spcBef>
                <a:spcPts val="0"/>
              </a:spcBef>
              <a:spcAft>
                <a:spcPts val="0"/>
              </a:spcAft>
              <a:buNone/>
            </a:pPr>
            <a:r>
              <a:rPr lang="en-US" sz="1800" b="1" dirty="0">
                <a:solidFill>
                  <a:srgbClr val="252424"/>
                </a:solidFill>
                <a:effectLst/>
                <a:highlight>
                  <a:srgbClr val="FFFF00"/>
                </a:highlight>
                <a:ea typeface="Calibri" panose="020F0502020204030204" pitchFamily="34" charset="0"/>
              </a:rPr>
              <a:t>July 28, 2021 at 1:30 pm</a:t>
            </a:r>
            <a:endParaRPr lang="en-US" sz="1800" dirty="0">
              <a:effectLst/>
              <a:highlight>
                <a:srgbClr val="FFFF00"/>
              </a:highlight>
              <a:ea typeface="Calibri" panose="020F0502020204030204" pitchFamily="34" charset="0"/>
            </a:endParaRPr>
          </a:p>
          <a:p>
            <a:pPr marL="0" marR="0" indent="0" algn="l">
              <a:spcBef>
                <a:spcPts val="0"/>
              </a:spcBef>
              <a:spcAft>
                <a:spcPts val="0"/>
              </a:spcAft>
              <a:buNone/>
            </a:pPr>
            <a:r>
              <a:rPr lang="en-US" sz="1800" dirty="0">
                <a:solidFill>
                  <a:srgbClr val="252424"/>
                </a:solidFill>
                <a:effectLst/>
                <a:ea typeface="Calibri" panose="020F0502020204030204" pitchFamily="34" charset="0"/>
              </a:rPr>
              <a:t>Microsoft Teams meeting</a:t>
            </a:r>
            <a:endParaRPr lang="en-US" sz="1800" dirty="0">
              <a:effectLst/>
              <a:ea typeface="Calibri" panose="020F0502020204030204" pitchFamily="34" charset="0"/>
            </a:endParaRPr>
          </a:p>
          <a:p>
            <a:pPr marL="0" marR="0" indent="0" algn="l">
              <a:spcBef>
                <a:spcPts val="0"/>
              </a:spcBef>
              <a:spcAft>
                <a:spcPts val="0"/>
              </a:spcAft>
              <a:buNone/>
            </a:pPr>
            <a:r>
              <a:rPr lang="en-US" sz="1800" b="1" dirty="0">
                <a:solidFill>
                  <a:srgbClr val="252424"/>
                </a:solidFill>
                <a:effectLst/>
                <a:ea typeface="Calibri" panose="020F0502020204030204" pitchFamily="34" charset="0"/>
              </a:rPr>
              <a:t>Join on your computer or </a:t>
            </a:r>
            <a:br>
              <a:rPr lang="en-US" sz="1800" b="1" dirty="0">
                <a:solidFill>
                  <a:srgbClr val="252424"/>
                </a:solidFill>
                <a:effectLst/>
                <a:ea typeface="Calibri" panose="020F0502020204030204" pitchFamily="34" charset="0"/>
              </a:rPr>
            </a:br>
            <a:r>
              <a:rPr lang="en-US" sz="1800" b="1" dirty="0">
                <a:solidFill>
                  <a:srgbClr val="252424"/>
                </a:solidFill>
                <a:effectLst/>
                <a:ea typeface="Calibri" panose="020F0502020204030204" pitchFamily="34" charset="0"/>
              </a:rPr>
              <a:t>mobile app</a:t>
            </a:r>
            <a:endParaRPr lang="en-US" sz="1800" dirty="0">
              <a:effectLst/>
              <a:ea typeface="Calibri" panose="020F0502020204030204" pitchFamily="34" charset="0"/>
            </a:endParaRPr>
          </a:p>
          <a:p>
            <a:pPr marL="0" marR="0" indent="0" algn="l">
              <a:spcBef>
                <a:spcPts val="0"/>
              </a:spcBef>
              <a:spcAft>
                <a:spcPts val="0"/>
              </a:spcAft>
              <a:buNone/>
            </a:pPr>
            <a:r>
              <a:rPr lang="en-US" sz="1800" u="sng" dirty="0">
                <a:solidFill>
                  <a:srgbClr val="6264A7"/>
                </a:solidFill>
                <a:effectLst/>
                <a:ea typeface="Calibri" panose="020F0502020204030204" pitchFamily="34" charset="0"/>
                <a:hlinkClick r:id="rId4" tooltip="https://teams.microsoft.com/l/meetup-join/19%3ameeting_yziyyjawogqtnzewnc00njc0ltkwzdytzdnlztzjoduzogvi%40thread.v2/0?context=%7b%22tid%22%3a%227e35b344-7106-498b-9980-0510a132b777%22%2c%22oid%22%3a%22ce68ddf3-b813-4edf-b066-ba6e597200e3%22%7d"/>
              </a:rPr>
              <a:t>Click here to join the meeting</a:t>
            </a:r>
            <a:endParaRPr lang="en-US" sz="1800" dirty="0">
              <a:effectLst/>
              <a:ea typeface="Calibri" panose="020F0502020204030204" pitchFamily="34" charset="0"/>
            </a:endParaRPr>
          </a:p>
          <a:p>
            <a:pPr marL="0" marR="0" indent="0" algn="l">
              <a:spcBef>
                <a:spcPts val="0"/>
              </a:spcBef>
              <a:spcAft>
                <a:spcPts val="0"/>
              </a:spcAft>
              <a:buNone/>
            </a:pPr>
            <a:r>
              <a:rPr lang="en-US" sz="1800" b="1" dirty="0">
                <a:solidFill>
                  <a:srgbClr val="252424"/>
                </a:solidFill>
                <a:effectLst/>
                <a:ea typeface="Calibri" panose="020F0502020204030204" pitchFamily="34" charset="0"/>
              </a:rPr>
              <a:t>Or call in (audio only)</a:t>
            </a:r>
            <a:endParaRPr lang="en-US" sz="1800" dirty="0">
              <a:effectLst/>
              <a:ea typeface="Calibri" panose="020F0502020204030204" pitchFamily="34" charset="0"/>
            </a:endParaRPr>
          </a:p>
          <a:p>
            <a:pPr marL="0" marR="0" indent="0" algn="l">
              <a:spcBef>
                <a:spcPts val="0"/>
              </a:spcBef>
              <a:spcAft>
                <a:spcPts val="0"/>
              </a:spcAft>
              <a:buNone/>
            </a:pPr>
            <a:r>
              <a:rPr lang="en-US" sz="1800" u="sng" dirty="0">
                <a:solidFill>
                  <a:srgbClr val="6264A7"/>
                </a:solidFill>
                <a:effectLst/>
                <a:ea typeface="Calibri" panose="020F0502020204030204" pitchFamily="34" charset="0"/>
                <a:hlinkClick r:id="rId5" tooltip="tel:+16016809318,,250062115# "/>
              </a:rPr>
              <a:t>+1 601-680-9318,,250062115#</a:t>
            </a:r>
            <a:r>
              <a:rPr lang="en-US" sz="1800" dirty="0">
                <a:solidFill>
                  <a:srgbClr val="000000"/>
                </a:solidFill>
                <a:effectLst/>
                <a:ea typeface="Calibri" panose="020F0502020204030204" pitchFamily="34" charset="0"/>
              </a:rPr>
              <a:t> </a:t>
            </a:r>
            <a:r>
              <a:rPr lang="en-US" sz="1800" dirty="0">
                <a:solidFill>
                  <a:srgbClr val="252424"/>
                </a:solidFill>
                <a:effectLst/>
                <a:ea typeface="Calibri" panose="020F0502020204030204" pitchFamily="34" charset="0"/>
              </a:rPr>
              <a:t>  United States, Jackson </a:t>
            </a:r>
            <a:endParaRPr lang="en-US" sz="1800" dirty="0">
              <a:effectLst/>
              <a:ea typeface="Calibri" panose="020F0502020204030204" pitchFamily="34" charset="0"/>
            </a:endParaRPr>
          </a:p>
          <a:p>
            <a:pPr marL="0" marR="0" indent="0" algn="l">
              <a:spcBef>
                <a:spcPts val="0"/>
              </a:spcBef>
              <a:spcAft>
                <a:spcPts val="0"/>
              </a:spcAft>
              <a:buNone/>
            </a:pPr>
            <a:r>
              <a:rPr lang="en-US" sz="1800" dirty="0">
                <a:solidFill>
                  <a:srgbClr val="252424"/>
                </a:solidFill>
                <a:effectLst/>
                <a:ea typeface="Calibri" panose="020F0502020204030204" pitchFamily="34" charset="0"/>
              </a:rPr>
              <a:t>Phone Conference ID: 250 062 115#</a:t>
            </a:r>
            <a:endParaRPr lang="en-US" sz="18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3418665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48B92C-ED91-49F1-8054-838B11AE8127}"/>
              </a:ext>
            </a:extLst>
          </p:cNvPr>
          <p:cNvSpPr>
            <a:spLocks noGrp="1"/>
          </p:cNvSpPr>
          <p:nvPr>
            <p:ph type="ctrTitle"/>
          </p:nvPr>
        </p:nvSpPr>
        <p:spPr/>
        <p:txBody>
          <a:bodyPr>
            <a:normAutofit fontScale="90000"/>
          </a:bodyPr>
          <a:lstStyle/>
          <a:p>
            <a:r>
              <a:rPr lang="en-US" dirty="0">
                <a:solidFill>
                  <a:srgbClr val="003B71"/>
                </a:solidFill>
              </a:rPr>
              <a:t>Proposal Requirements</a:t>
            </a:r>
          </a:p>
        </p:txBody>
      </p:sp>
      <p:sp>
        <p:nvSpPr>
          <p:cNvPr id="5" name="Text Placeholder 4">
            <a:extLst>
              <a:ext uri="{FF2B5EF4-FFF2-40B4-BE49-F238E27FC236}">
                <a16:creationId xmlns:a16="http://schemas.microsoft.com/office/drawing/2014/main" id="{E27E6EFF-99A0-410D-9FBF-7291BB663C2A}"/>
              </a:ext>
            </a:extLst>
          </p:cNvPr>
          <p:cNvSpPr>
            <a:spLocks noGrp="1"/>
          </p:cNvSpPr>
          <p:nvPr>
            <p:ph type="body" sz="quarter" idx="14"/>
          </p:nvPr>
        </p:nvSpPr>
        <p:spPr/>
        <p:txBody>
          <a:bodyPr/>
          <a:lstStyle/>
          <a:p>
            <a:r>
              <a:rPr lang="en-US" dirty="0"/>
              <a:t>Part 5</a:t>
            </a:r>
          </a:p>
        </p:txBody>
      </p:sp>
    </p:spTree>
    <p:extLst>
      <p:ext uri="{BB962C8B-B14F-4D97-AF65-F5344CB8AC3E}">
        <p14:creationId xmlns:p14="http://schemas.microsoft.com/office/powerpoint/2010/main" val="1876557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2FCA-0CD6-46B5-A5FD-D492E6DF49BE}"/>
              </a:ext>
            </a:extLst>
          </p:cNvPr>
          <p:cNvSpPr>
            <a:spLocks noGrp="1"/>
          </p:cNvSpPr>
          <p:nvPr>
            <p:ph type="title"/>
          </p:nvPr>
        </p:nvSpPr>
        <p:spPr/>
        <p:txBody>
          <a:bodyPr/>
          <a:lstStyle/>
          <a:p>
            <a:r>
              <a:rPr lang="en-US" sz="4400" dirty="0"/>
              <a:t>Submission and Delivery</a:t>
            </a:r>
          </a:p>
        </p:txBody>
      </p:sp>
      <p:sp>
        <p:nvSpPr>
          <p:cNvPr id="3" name="Content Placeholder 2">
            <a:extLst>
              <a:ext uri="{FF2B5EF4-FFF2-40B4-BE49-F238E27FC236}">
                <a16:creationId xmlns:a16="http://schemas.microsoft.com/office/drawing/2014/main" id="{954875C6-4547-4DFB-BC3A-BE2DC99E903B}"/>
              </a:ext>
            </a:extLst>
          </p:cNvPr>
          <p:cNvSpPr>
            <a:spLocks noGrp="1"/>
          </p:cNvSpPr>
          <p:nvPr>
            <p:ph idx="1"/>
          </p:nvPr>
        </p:nvSpPr>
        <p:spPr/>
        <p:txBody>
          <a:bodyPr>
            <a:normAutofit/>
          </a:bodyPr>
          <a:lstStyle/>
          <a:p>
            <a:r>
              <a:rPr lang="en-US" i="0" dirty="0">
                <a:solidFill>
                  <a:srgbClr val="002060"/>
                </a:solidFill>
                <a:effectLst/>
              </a:rPr>
              <a:t>One (1) original proposal with original signatures and one (1) copy must be received </a:t>
            </a:r>
            <a:r>
              <a:rPr lang="en-US" b="1" i="0" dirty="0">
                <a:solidFill>
                  <a:srgbClr val="002060"/>
                </a:solidFill>
                <a:effectLst/>
              </a:rPr>
              <a:t>on or by Friday, August 13, 2021, 5:00 pm</a:t>
            </a:r>
            <a:r>
              <a:rPr lang="en-US" i="0" dirty="0">
                <a:solidFill>
                  <a:srgbClr val="002060"/>
                </a:solidFill>
                <a:effectLst/>
              </a:rPr>
              <a:t> by the MDE Office of Procurement</a:t>
            </a:r>
            <a:r>
              <a:rPr lang="en-US" b="1" i="0" dirty="0">
                <a:solidFill>
                  <a:srgbClr val="002060"/>
                </a:solidFill>
                <a:effectLst/>
              </a:rPr>
              <a:t>.</a:t>
            </a:r>
            <a:r>
              <a:rPr lang="en-US" i="0" dirty="0">
                <a:solidFill>
                  <a:srgbClr val="002060"/>
                </a:solidFill>
                <a:effectLst/>
              </a:rPr>
              <a:t> </a:t>
            </a:r>
          </a:p>
          <a:p>
            <a:r>
              <a:rPr lang="en-US" b="1" dirty="0">
                <a:solidFill>
                  <a:srgbClr val="002060"/>
                </a:solidFill>
              </a:rPr>
              <a:t>Please note: All proposals must be mailed. </a:t>
            </a:r>
            <a:endParaRPr lang="en-US" b="1" i="0" dirty="0">
              <a:solidFill>
                <a:srgbClr val="002060"/>
              </a:solidFill>
              <a:effectLst/>
            </a:endParaRPr>
          </a:p>
          <a:p>
            <a:r>
              <a:rPr lang="en-US" i="0" dirty="0">
                <a:solidFill>
                  <a:srgbClr val="002060"/>
                </a:solidFill>
                <a:effectLst/>
              </a:rPr>
              <a:t>Late proposals or modifications will not be evaluated for an award. </a:t>
            </a:r>
            <a:endParaRPr lang="en-US" dirty="0"/>
          </a:p>
        </p:txBody>
      </p:sp>
    </p:spTree>
    <p:extLst>
      <p:ext uri="{BB962C8B-B14F-4D97-AF65-F5344CB8AC3E}">
        <p14:creationId xmlns:p14="http://schemas.microsoft.com/office/powerpoint/2010/main" val="1262806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2FCA-0CD6-46B5-A5FD-D492E6DF49BE}"/>
              </a:ext>
            </a:extLst>
          </p:cNvPr>
          <p:cNvSpPr>
            <a:spLocks noGrp="1"/>
          </p:cNvSpPr>
          <p:nvPr>
            <p:ph type="title"/>
          </p:nvPr>
        </p:nvSpPr>
        <p:spPr/>
        <p:txBody>
          <a:bodyPr/>
          <a:lstStyle/>
          <a:p>
            <a:r>
              <a:rPr lang="en-US" sz="4400" dirty="0"/>
              <a:t>Submission and Delivery</a:t>
            </a:r>
          </a:p>
        </p:txBody>
      </p:sp>
      <p:graphicFrame>
        <p:nvGraphicFramePr>
          <p:cNvPr id="7" name="Table 7">
            <a:extLst>
              <a:ext uri="{FF2B5EF4-FFF2-40B4-BE49-F238E27FC236}">
                <a16:creationId xmlns:a16="http://schemas.microsoft.com/office/drawing/2014/main" id="{EC5AFC6D-F6A0-4E86-923C-7C5B36F7DA62}"/>
              </a:ext>
            </a:extLst>
          </p:cNvPr>
          <p:cNvGraphicFramePr>
            <a:graphicFrameLocks noGrp="1"/>
          </p:cNvGraphicFramePr>
          <p:nvPr>
            <p:ph idx="1"/>
            <p:extLst>
              <p:ext uri="{D42A27DB-BD31-4B8C-83A1-F6EECF244321}">
                <p14:modId xmlns:p14="http://schemas.microsoft.com/office/powerpoint/2010/main" val="3986820291"/>
              </p:ext>
            </p:extLst>
          </p:nvPr>
        </p:nvGraphicFramePr>
        <p:xfrm>
          <a:off x="838200" y="1166813"/>
          <a:ext cx="10515599" cy="2811416"/>
        </p:xfrm>
        <a:graphic>
          <a:graphicData uri="http://schemas.openxmlformats.org/drawingml/2006/table">
            <a:tbl>
              <a:tblPr firstRow="1" bandRow="1">
                <a:tableStyleId>{5C22544A-7EE6-4342-B048-85BDC9FD1C3A}</a:tableStyleId>
              </a:tblPr>
              <a:tblGrid>
                <a:gridCol w="5261989">
                  <a:extLst>
                    <a:ext uri="{9D8B030D-6E8A-4147-A177-3AD203B41FA5}">
                      <a16:colId xmlns:a16="http://schemas.microsoft.com/office/drawing/2014/main" val="3716224434"/>
                    </a:ext>
                  </a:extLst>
                </a:gridCol>
                <a:gridCol w="5253610">
                  <a:extLst>
                    <a:ext uri="{9D8B030D-6E8A-4147-A177-3AD203B41FA5}">
                      <a16:colId xmlns:a16="http://schemas.microsoft.com/office/drawing/2014/main" val="866132412"/>
                    </a:ext>
                  </a:extLst>
                </a:gridCol>
              </a:tblGrid>
              <a:tr h="349379">
                <a:tc gridSpan="2">
                  <a:txBody>
                    <a:bodyPr/>
                    <a:lstStyle/>
                    <a:p>
                      <a:pPr algn="ctr"/>
                      <a:r>
                        <a:rPr lang="en-US" dirty="0"/>
                        <a:t>Delivery of Proposals</a:t>
                      </a:r>
                    </a:p>
                  </a:txBody>
                  <a:tcPr>
                    <a:solidFill>
                      <a:schemeClr val="accent6">
                        <a:lumMod val="50000"/>
                      </a:schemeClr>
                    </a:solidFill>
                  </a:tcPr>
                </a:tc>
                <a:tc hMerge="1">
                  <a:txBody>
                    <a:bodyPr/>
                    <a:lstStyle/>
                    <a:p>
                      <a:endParaRPr lang="en-US" dirty="0"/>
                    </a:p>
                  </a:txBody>
                  <a:tcPr/>
                </a:tc>
                <a:extLst>
                  <a:ext uri="{0D108BD9-81ED-4DB2-BD59-A6C34878D82A}">
                    <a16:rowId xmlns:a16="http://schemas.microsoft.com/office/drawing/2014/main" val="2507772005"/>
                  </a:ext>
                </a:extLst>
              </a:tr>
              <a:tr h="2445656">
                <a:tc>
                  <a:txBody>
                    <a:bodyPr/>
                    <a:lstStyle/>
                    <a:p>
                      <a:r>
                        <a:rPr lang="en-US" sz="1600" dirty="0">
                          <a:solidFill>
                            <a:srgbClr val="002060"/>
                          </a:solidFill>
                          <a:latin typeface="Arial" panose="020B0604020202020204" pitchFamily="34" charset="0"/>
                          <a:cs typeface="Arial" panose="020B0604020202020204" pitchFamily="34" charset="0"/>
                        </a:rPr>
                        <a:t>Mail or Ship Proposals to:</a:t>
                      </a:r>
                    </a:p>
                    <a:p>
                      <a:r>
                        <a:rPr lang="en-US" sz="1600" dirty="0">
                          <a:solidFill>
                            <a:srgbClr val="002060"/>
                          </a:solidFill>
                          <a:latin typeface="Arial" panose="020B0604020202020204" pitchFamily="34" charset="0"/>
                          <a:cs typeface="Arial" panose="020B0604020202020204" pitchFamily="34" charset="0"/>
                        </a:rPr>
                        <a:t>(FedEx, UPS, etc.)</a:t>
                      </a:r>
                    </a:p>
                  </a:txBody>
                  <a:tcPr anchor="ctr">
                    <a:solidFill>
                      <a:schemeClr val="tx2">
                        <a:lumMod val="20000"/>
                        <a:lumOff val="80000"/>
                      </a:schemeClr>
                    </a:solidFill>
                  </a:tcPr>
                </a:tc>
                <a:tc>
                  <a:txBody>
                    <a:bodyPr/>
                    <a:lstStyle/>
                    <a:p>
                      <a:r>
                        <a:rPr lang="en-US" sz="1600" dirty="0">
                          <a:solidFill>
                            <a:srgbClr val="002060"/>
                          </a:solidFill>
                          <a:latin typeface="Arial" panose="020B0604020202020204" pitchFamily="34" charset="0"/>
                          <a:cs typeface="Arial" panose="020B0604020202020204" pitchFamily="34" charset="0"/>
                        </a:rPr>
                        <a:t>MS Department of Education</a:t>
                      </a:r>
                    </a:p>
                    <a:p>
                      <a:r>
                        <a:rPr lang="en-US" sz="1600" dirty="0">
                          <a:solidFill>
                            <a:srgbClr val="002060"/>
                          </a:solidFill>
                          <a:latin typeface="Arial" panose="020B0604020202020204" pitchFamily="34" charset="0"/>
                          <a:cs typeface="Arial" panose="020B0604020202020204" pitchFamily="34" charset="0"/>
                        </a:rPr>
                        <a:t>Monique Corley, Director</a:t>
                      </a:r>
                    </a:p>
                    <a:p>
                      <a:r>
                        <a:rPr lang="en-US" sz="1600" dirty="0">
                          <a:solidFill>
                            <a:srgbClr val="002060"/>
                          </a:solidFill>
                          <a:latin typeface="Arial" panose="020B0604020202020204" pitchFamily="34" charset="0"/>
                          <a:cs typeface="Arial" panose="020B0604020202020204" pitchFamily="34" charset="0"/>
                        </a:rPr>
                        <a:t>Office of Procurement</a:t>
                      </a:r>
                    </a:p>
                    <a:p>
                      <a:r>
                        <a:rPr lang="en-US" sz="1600" dirty="0">
                          <a:solidFill>
                            <a:srgbClr val="002060"/>
                          </a:solidFill>
                          <a:latin typeface="Arial" panose="020B0604020202020204" pitchFamily="34" charset="0"/>
                          <a:cs typeface="Arial" panose="020B0604020202020204" pitchFamily="34" charset="0"/>
                        </a:rPr>
                        <a:t>Nita M. Lowey 21</a:t>
                      </a:r>
                      <a:r>
                        <a:rPr lang="en-US" sz="1600" baseline="30000" dirty="0">
                          <a:solidFill>
                            <a:srgbClr val="002060"/>
                          </a:solidFill>
                          <a:latin typeface="Arial" panose="020B0604020202020204" pitchFamily="34" charset="0"/>
                          <a:cs typeface="Arial" panose="020B0604020202020204" pitchFamily="34" charset="0"/>
                        </a:rPr>
                        <a:t>st</a:t>
                      </a:r>
                      <a:r>
                        <a:rPr lang="en-US" sz="1600" dirty="0">
                          <a:solidFill>
                            <a:srgbClr val="002060"/>
                          </a:solidFill>
                          <a:latin typeface="Arial" panose="020B0604020202020204" pitchFamily="34" charset="0"/>
                          <a:cs typeface="Arial" panose="020B0604020202020204" pitchFamily="34" charset="0"/>
                        </a:rPr>
                        <a:t> CCLC Program</a:t>
                      </a:r>
                    </a:p>
                    <a:p>
                      <a:r>
                        <a:rPr lang="en-US" sz="1600" dirty="0">
                          <a:solidFill>
                            <a:srgbClr val="002060"/>
                          </a:solidFill>
                          <a:latin typeface="Arial" panose="020B0604020202020204" pitchFamily="34" charset="0"/>
                          <a:cs typeface="Arial" panose="020B0604020202020204" pitchFamily="34" charset="0"/>
                        </a:rPr>
                        <a:t>359 North West Street</a:t>
                      </a:r>
                    </a:p>
                    <a:p>
                      <a:r>
                        <a:rPr lang="en-US" sz="1600" dirty="0">
                          <a:solidFill>
                            <a:srgbClr val="002060"/>
                          </a:solidFill>
                          <a:latin typeface="Arial" panose="020B0604020202020204" pitchFamily="34" charset="0"/>
                          <a:cs typeface="Arial" panose="020B0604020202020204" pitchFamily="34" charset="0"/>
                        </a:rPr>
                        <a:t>Jackson, MS 39201</a:t>
                      </a:r>
                    </a:p>
                    <a:p>
                      <a:endParaRPr lang="en-US" sz="1600"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val="4124728298"/>
                  </a:ext>
                </a:extLst>
              </a:tr>
            </a:tbl>
          </a:graphicData>
        </a:graphic>
      </p:graphicFrame>
      <p:sp>
        <p:nvSpPr>
          <p:cNvPr id="3" name="TextBox 2">
            <a:extLst>
              <a:ext uri="{FF2B5EF4-FFF2-40B4-BE49-F238E27FC236}">
                <a16:creationId xmlns:a16="http://schemas.microsoft.com/office/drawing/2014/main" id="{33ACBAC1-01C9-47E7-83A5-F932E8871A86}"/>
              </a:ext>
            </a:extLst>
          </p:cNvPr>
          <p:cNvSpPr txBox="1"/>
          <p:nvPr/>
        </p:nvSpPr>
        <p:spPr>
          <a:xfrm>
            <a:off x="838200" y="4396902"/>
            <a:ext cx="10515599" cy="836579"/>
          </a:xfrm>
          <a:prstGeom prst="rect">
            <a:avLst/>
          </a:prstGeom>
        </p:spPr>
        <p:txBody>
          <a:bodyPr vert="horz" wrap="squar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6BC3004-4788-467D-8B6C-CFFC5F50FA44}"/>
              </a:ext>
            </a:extLst>
          </p:cNvPr>
          <p:cNvSpPr txBox="1"/>
          <p:nvPr/>
        </p:nvSpPr>
        <p:spPr>
          <a:xfrm>
            <a:off x="838200" y="4492025"/>
            <a:ext cx="10515598" cy="1015663"/>
          </a:xfrm>
          <a:prstGeom prst="rect">
            <a:avLst/>
          </a:prstGeom>
          <a:noFill/>
        </p:spPr>
        <p:txBody>
          <a:bodyPr wrap="square">
            <a:spAutoFit/>
          </a:bodyPr>
          <a:lstStyle/>
          <a:p>
            <a:r>
              <a:rPr lang="en-US" sz="2000" b="1" dirty="0"/>
              <a:t>Please note: All proposals must be mailed. No emails, faxes, or hand deliveries are allowed.</a:t>
            </a:r>
          </a:p>
          <a:p>
            <a:r>
              <a:rPr lang="en-US" sz="2000" b="1" dirty="0"/>
              <a:t>It is the responsibility of the applicant to ensure and verify, via mail service, that the proposal package is received by the deadline.</a:t>
            </a:r>
          </a:p>
        </p:txBody>
      </p:sp>
    </p:spTree>
    <p:extLst>
      <p:ext uri="{BB962C8B-B14F-4D97-AF65-F5344CB8AC3E}">
        <p14:creationId xmlns:p14="http://schemas.microsoft.com/office/powerpoint/2010/main" val="2826814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3FE6-BCB2-462C-95EB-57F025275708}"/>
              </a:ext>
            </a:extLst>
          </p:cNvPr>
          <p:cNvSpPr>
            <a:spLocks noGrp="1"/>
          </p:cNvSpPr>
          <p:nvPr>
            <p:ph type="title"/>
          </p:nvPr>
        </p:nvSpPr>
        <p:spPr/>
        <p:txBody>
          <a:bodyPr/>
          <a:lstStyle/>
          <a:p>
            <a:r>
              <a:rPr lang="en-US" sz="4400" dirty="0"/>
              <a:t>Submission and Delivery</a:t>
            </a:r>
          </a:p>
        </p:txBody>
      </p:sp>
      <p:sp>
        <p:nvSpPr>
          <p:cNvPr id="3" name="Content Placeholder 2">
            <a:extLst>
              <a:ext uri="{FF2B5EF4-FFF2-40B4-BE49-F238E27FC236}">
                <a16:creationId xmlns:a16="http://schemas.microsoft.com/office/drawing/2014/main" id="{9514652F-9B15-473F-9B0B-F88D9F8C93C5}"/>
              </a:ext>
            </a:extLst>
          </p:cNvPr>
          <p:cNvSpPr>
            <a:spLocks noGrp="1"/>
          </p:cNvSpPr>
          <p:nvPr>
            <p:ph idx="1"/>
          </p:nvPr>
        </p:nvSpPr>
        <p:spPr/>
        <p:txBody>
          <a:bodyPr>
            <a:normAutofit fontScale="85000" lnSpcReduction="20000"/>
          </a:bodyPr>
          <a:lstStyle/>
          <a:p>
            <a:pPr lvl="0" defTabSz="914400">
              <a:lnSpc>
                <a:spcPct val="100000"/>
              </a:lnSpc>
              <a:spcAft>
                <a:spcPts val="0"/>
              </a:spcAft>
              <a:buClrTx/>
              <a:buSzTx/>
              <a:buFont typeface="Arial" pitchFamily="34" charset="0"/>
              <a:buChar char="•"/>
              <a:tabLst/>
            </a:pPr>
            <a:r>
              <a:rPr lang="en-US" sz="2800" kern="1200" dirty="0">
                <a:solidFill>
                  <a:srgbClr val="1F497D"/>
                </a:solidFill>
                <a:ea typeface="+mn-ea"/>
                <a:cs typeface="+mn-cs"/>
              </a:rPr>
              <a:t>Applicant assumes ALL risks of delivery.</a:t>
            </a:r>
          </a:p>
          <a:p>
            <a:pPr marL="0" lvl="0" indent="0" defTabSz="914400">
              <a:lnSpc>
                <a:spcPct val="100000"/>
              </a:lnSpc>
              <a:spcAft>
                <a:spcPts val="0"/>
              </a:spcAft>
              <a:buClrTx/>
              <a:buSzTx/>
              <a:buNone/>
              <a:tabLst/>
            </a:pPr>
            <a:endParaRPr lang="en-US" sz="900" kern="1200" dirty="0">
              <a:solidFill>
                <a:srgbClr val="1F497D"/>
              </a:solidFill>
              <a:ea typeface="+mn-ea"/>
              <a:cs typeface="+mn-cs"/>
            </a:endParaRPr>
          </a:p>
          <a:p>
            <a:pPr lvl="0" defTabSz="914400">
              <a:lnSpc>
                <a:spcPct val="100000"/>
              </a:lnSpc>
              <a:spcAft>
                <a:spcPts val="0"/>
              </a:spcAft>
              <a:buClrTx/>
              <a:buSzTx/>
              <a:buFont typeface="Arial" pitchFamily="34" charset="0"/>
              <a:buChar char="•"/>
              <a:tabLst/>
            </a:pPr>
            <a:r>
              <a:rPr lang="en-US" sz="2800" kern="1200" dirty="0">
                <a:solidFill>
                  <a:srgbClr val="1F497D"/>
                </a:solidFill>
                <a:ea typeface="+mn-ea"/>
                <a:cs typeface="+mn-cs"/>
              </a:rPr>
              <a:t>Proposals improperly addressed and submitted to MDE must be received and recorded in the Office of Procurement by the due date and time specified in the solicitation.</a:t>
            </a:r>
          </a:p>
          <a:p>
            <a:pPr lvl="0" defTabSz="914400">
              <a:lnSpc>
                <a:spcPct val="100000"/>
              </a:lnSpc>
              <a:spcAft>
                <a:spcPts val="0"/>
              </a:spcAft>
              <a:buClrTx/>
              <a:buSzTx/>
              <a:buFont typeface="Arial" pitchFamily="34" charset="0"/>
              <a:buChar char="•"/>
              <a:tabLst/>
            </a:pPr>
            <a:endParaRPr lang="en-US" sz="900" kern="1200" dirty="0">
              <a:solidFill>
                <a:srgbClr val="1F497D"/>
              </a:solidFill>
              <a:ea typeface="+mn-ea"/>
              <a:cs typeface="+mn-cs"/>
            </a:endParaRPr>
          </a:p>
          <a:p>
            <a:pPr lvl="0" defTabSz="914400">
              <a:lnSpc>
                <a:spcPct val="100000"/>
              </a:lnSpc>
              <a:spcAft>
                <a:spcPts val="0"/>
              </a:spcAft>
              <a:buClrTx/>
              <a:buSzTx/>
              <a:buFont typeface="Arial" pitchFamily="34" charset="0"/>
              <a:buChar char="•"/>
              <a:tabLst/>
            </a:pPr>
            <a:r>
              <a:rPr lang="en-US" sz="2800" kern="1200" dirty="0">
                <a:solidFill>
                  <a:srgbClr val="1F497D"/>
                </a:solidFill>
                <a:ea typeface="+mn-ea"/>
                <a:cs typeface="+mn-cs"/>
              </a:rPr>
              <a:t>Proposals and modifications received after the time designated in the solicitation will be considered late and will not be considered for award.</a:t>
            </a:r>
          </a:p>
          <a:p>
            <a:pPr lvl="0" defTabSz="914400">
              <a:lnSpc>
                <a:spcPct val="100000"/>
              </a:lnSpc>
              <a:spcAft>
                <a:spcPts val="0"/>
              </a:spcAft>
              <a:buClrTx/>
              <a:buSzTx/>
              <a:buFont typeface="Arial" pitchFamily="34" charset="0"/>
              <a:buChar char="•"/>
              <a:tabLst/>
            </a:pPr>
            <a:endParaRPr lang="en-US" sz="900" kern="1200" dirty="0">
              <a:solidFill>
                <a:srgbClr val="1F497D"/>
              </a:solidFill>
              <a:ea typeface="+mn-ea"/>
              <a:cs typeface="+mn-cs"/>
            </a:endParaRPr>
          </a:p>
          <a:p>
            <a:pPr lvl="0" defTabSz="914400">
              <a:lnSpc>
                <a:spcPct val="100000"/>
              </a:lnSpc>
              <a:spcAft>
                <a:spcPts val="0"/>
              </a:spcAft>
              <a:buClrTx/>
              <a:buSzTx/>
              <a:buFont typeface="Arial" pitchFamily="34" charset="0"/>
              <a:buChar char="•"/>
              <a:tabLst/>
            </a:pPr>
            <a:r>
              <a:rPr lang="en-US" sz="2800" kern="1200" dirty="0">
                <a:solidFill>
                  <a:srgbClr val="1F497D"/>
                </a:solidFill>
                <a:ea typeface="+mn-ea"/>
              </a:rPr>
              <a:t>At the time of receipt of the proposals, the proposals will be date stamped, and recorded in the Office of Procurement.</a:t>
            </a:r>
          </a:p>
          <a:p>
            <a:pPr lvl="0" defTabSz="914400">
              <a:lnSpc>
                <a:spcPct val="100000"/>
              </a:lnSpc>
              <a:spcAft>
                <a:spcPts val="0"/>
              </a:spcAft>
              <a:buClrTx/>
              <a:buSzTx/>
              <a:buFont typeface="Arial" pitchFamily="34" charset="0"/>
              <a:buChar char="•"/>
              <a:tabLst/>
            </a:pPr>
            <a:endParaRPr lang="en-US" sz="900" kern="1200" dirty="0">
              <a:solidFill>
                <a:srgbClr val="1F497D"/>
              </a:solidFill>
              <a:ea typeface="+mn-ea"/>
            </a:endParaRPr>
          </a:p>
          <a:p>
            <a:pPr lvl="0" defTabSz="914400">
              <a:lnSpc>
                <a:spcPct val="100000"/>
              </a:lnSpc>
              <a:spcAft>
                <a:spcPts val="0"/>
              </a:spcAft>
              <a:buClrTx/>
              <a:buSzTx/>
              <a:buFont typeface="Arial" pitchFamily="34" charset="0"/>
              <a:buChar char="•"/>
              <a:tabLst/>
            </a:pPr>
            <a:r>
              <a:rPr lang="en-US" sz="2800" kern="1200" dirty="0">
                <a:solidFill>
                  <a:srgbClr val="1F497D"/>
                </a:solidFill>
                <a:ea typeface="+mn-ea"/>
              </a:rPr>
              <a:t>Proposals must be signed in an original signature by an authorized official to bind the applicant to the proposal provisions.</a:t>
            </a:r>
          </a:p>
          <a:p>
            <a:pPr lvl="0" defTabSz="914400">
              <a:lnSpc>
                <a:spcPct val="100000"/>
              </a:lnSpc>
              <a:spcAft>
                <a:spcPts val="0"/>
              </a:spcAft>
              <a:buClrTx/>
              <a:buSzTx/>
              <a:buFont typeface="Arial" pitchFamily="34" charset="0"/>
              <a:buChar char="•"/>
              <a:tabLst/>
            </a:pPr>
            <a:endParaRPr lang="en-US" sz="1000" kern="1200" dirty="0">
              <a:solidFill>
                <a:srgbClr val="1F497D"/>
              </a:solidFill>
              <a:ea typeface="+mn-ea"/>
            </a:endParaRPr>
          </a:p>
          <a:p>
            <a:endParaRPr lang="en-US" dirty="0"/>
          </a:p>
        </p:txBody>
      </p:sp>
    </p:spTree>
    <p:extLst>
      <p:ext uri="{BB962C8B-B14F-4D97-AF65-F5344CB8AC3E}">
        <p14:creationId xmlns:p14="http://schemas.microsoft.com/office/powerpoint/2010/main" val="2890789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3FE6-BCB2-462C-95EB-57F025275708}"/>
              </a:ext>
            </a:extLst>
          </p:cNvPr>
          <p:cNvSpPr>
            <a:spLocks noGrp="1"/>
          </p:cNvSpPr>
          <p:nvPr>
            <p:ph type="title"/>
          </p:nvPr>
        </p:nvSpPr>
        <p:spPr/>
        <p:txBody>
          <a:bodyPr/>
          <a:lstStyle/>
          <a:p>
            <a:r>
              <a:rPr lang="en-US" sz="4400" dirty="0"/>
              <a:t>Submission and Delivery</a:t>
            </a:r>
          </a:p>
        </p:txBody>
      </p:sp>
      <p:sp>
        <p:nvSpPr>
          <p:cNvPr id="3" name="Content Placeholder 2">
            <a:extLst>
              <a:ext uri="{FF2B5EF4-FFF2-40B4-BE49-F238E27FC236}">
                <a16:creationId xmlns:a16="http://schemas.microsoft.com/office/drawing/2014/main" id="{9514652F-9B15-473F-9B0B-F88D9F8C93C5}"/>
              </a:ext>
            </a:extLst>
          </p:cNvPr>
          <p:cNvSpPr>
            <a:spLocks noGrp="1"/>
          </p:cNvSpPr>
          <p:nvPr>
            <p:ph idx="1"/>
          </p:nvPr>
        </p:nvSpPr>
        <p:spPr/>
        <p:txBody>
          <a:bodyPr>
            <a:normAutofit fontScale="92500" lnSpcReduction="10000"/>
          </a:bodyPr>
          <a:lstStyle/>
          <a:p>
            <a:pPr lvl="0" defTabSz="914400">
              <a:lnSpc>
                <a:spcPct val="100000"/>
              </a:lnSpc>
              <a:spcAft>
                <a:spcPts val="0"/>
              </a:spcAft>
              <a:buClrTx/>
              <a:buSzTx/>
              <a:buFont typeface="Arial" pitchFamily="34" charset="0"/>
              <a:buChar char="•"/>
              <a:tabLst/>
            </a:pPr>
            <a:r>
              <a:rPr lang="en-US" sz="2800" kern="1200" dirty="0">
                <a:solidFill>
                  <a:srgbClr val="1F497D"/>
                </a:solidFill>
                <a:ea typeface="+mn-ea"/>
              </a:rPr>
              <a:t>Incomplete proposals will not be evaluated and not be returned for revisions.</a:t>
            </a:r>
          </a:p>
          <a:p>
            <a:pPr lvl="0" defTabSz="914400">
              <a:lnSpc>
                <a:spcPct val="100000"/>
              </a:lnSpc>
              <a:spcAft>
                <a:spcPts val="0"/>
              </a:spcAft>
              <a:buClrTx/>
              <a:buSzTx/>
              <a:buFont typeface="Arial" pitchFamily="34" charset="0"/>
              <a:buChar char="•"/>
              <a:tabLst/>
            </a:pPr>
            <a:endParaRPr lang="en-US" sz="800" kern="1200" dirty="0">
              <a:solidFill>
                <a:srgbClr val="1F497D"/>
              </a:solidFill>
              <a:ea typeface="+mn-ea"/>
            </a:endParaRPr>
          </a:p>
          <a:p>
            <a:pPr lvl="0" defTabSz="914400">
              <a:lnSpc>
                <a:spcPct val="100000"/>
              </a:lnSpc>
              <a:spcBef>
                <a:spcPct val="20000"/>
              </a:spcBef>
              <a:spcAft>
                <a:spcPts val="0"/>
              </a:spcAft>
              <a:buClrTx/>
              <a:buSzTx/>
              <a:buFont typeface="Arial" pitchFamily="34" charset="0"/>
              <a:buChar char="•"/>
              <a:tabLst/>
            </a:pPr>
            <a:r>
              <a:rPr lang="en-US" sz="2800" kern="1200" dirty="0">
                <a:solidFill>
                  <a:srgbClr val="1F497D"/>
                </a:solidFill>
                <a:ea typeface="+mn-ea"/>
              </a:rPr>
              <a:t>No changes or additions to a proposal will be accepted once it is received by the MDE.</a:t>
            </a:r>
          </a:p>
          <a:p>
            <a:pPr lvl="0" defTabSz="914400">
              <a:lnSpc>
                <a:spcPct val="100000"/>
              </a:lnSpc>
              <a:spcBef>
                <a:spcPct val="20000"/>
              </a:spcBef>
              <a:spcAft>
                <a:spcPts val="0"/>
              </a:spcAft>
              <a:buClrTx/>
              <a:buSzTx/>
              <a:buFont typeface="Arial" pitchFamily="34" charset="0"/>
              <a:buChar char="•"/>
              <a:tabLst/>
            </a:pPr>
            <a:endParaRPr lang="en-US" sz="800" kern="1200" dirty="0">
              <a:solidFill>
                <a:srgbClr val="1F497D"/>
              </a:solidFill>
              <a:ea typeface="+mn-ea"/>
            </a:endParaRPr>
          </a:p>
          <a:p>
            <a:pPr lvl="0" defTabSz="914400">
              <a:lnSpc>
                <a:spcPct val="100000"/>
              </a:lnSpc>
              <a:spcAft>
                <a:spcPts val="0"/>
              </a:spcAft>
              <a:buClrTx/>
              <a:buSzTx/>
              <a:buFont typeface="Arial" pitchFamily="34" charset="0"/>
              <a:buChar char="•"/>
              <a:tabLst/>
            </a:pPr>
            <a:r>
              <a:rPr lang="en-US" sz="2800" kern="1200" dirty="0">
                <a:solidFill>
                  <a:srgbClr val="1F497D"/>
                </a:solidFill>
                <a:ea typeface="+mn-ea"/>
              </a:rPr>
              <a:t>Submit only the requested information. Supplementary materials will not be reviewed nor returned to the applicant.</a:t>
            </a:r>
          </a:p>
          <a:p>
            <a:pPr lvl="0" defTabSz="914400">
              <a:lnSpc>
                <a:spcPct val="100000"/>
              </a:lnSpc>
              <a:spcAft>
                <a:spcPts val="0"/>
              </a:spcAft>
              <a:buClrTx/>
              <a:buSzTx/>
              <a:buFont typeface="Arial" pitchFamily="34" charset="0"/>
              <a:buChar char="•"/>
              <a:tabLst/>
            </a:pPr>
            <a:endParaRPr lang="en-US" sz="800" kern="1200" dirty="0">
              <a:solidFill>
                <a:srgbClr val="1F497D"/>
              </a:solidFill>
              <a:ea typeface="+mn-ea"/>
            </a:endParaRPr>
          </a:p>
          <a:p>
            <a:pPr lvl="0" defTabSz="914400">
              <a:lnSpc>
                <a:spcPct val="100000"/>
              </a:lnSpc>
              <a:spcAft>
                <a:spcPts val="0"/>
              </a:spcAft>
              <a:buClrTx/>
              <a:buSzTx/>
              <a:buFont typeface="Arial" pitchFamily="34" charset="0"/>
              <a:buChar char="•"/>
              <a:tabLst/>
            </a:pPr>
            <a:r>
              <a:rPr lang="en-US" sz="2800" kern="1200" dirty="0">
                <a:solidFill>
                  <a:srgbClr val="1F497D"/>
                </a:solidFill>
                <a:ea typeface="+mn-ea"/>
              </a:rPr>
              <a:t>Proposals that fail to contain any of the required elements will NOT be given to readers for scoring.</a:t>
            </a:r>
          </a:p>
          <a:p>
            <a:pPr lvl="0" defTabSz="914400">
              <a:lnSpc>
                <a:spcPct val="100000"/>
              </a:lnSpc>
              <a:spcAft>
                <a:spcPts val="0"/>
              </a:spcAft>
              <a:buClrTx/>
              <a:buSzTx/>
              <a:buFont typeface="Arial" pitchFamily="34" charset="0"/>
              <a:buChar char="•"/>
              <a:tabLst/>
            </a:pPr>
            <a:endParaRPr lang="en-US" sz="800" kern="1200" dirty="0">
              <a:solidFill>
                <a:srgbClr val="1F497D"/>
              </a:solidFill>
              <a:ea typeface="+mn-ea"/>
            </a:endParaRPr>
          </a:p>
          <a:p>
            <a:pPr lvl="0" defTabSz="914400">
              <a:lnSpc>
                <a:spcPct val="100000"/>
              </a:lnSpc>
              <a:spcBef>
                <a:spcPct val="20000"/>
              </a:spcBef>
              <a:spcAft>
                <a:spcPts val="0"/>
              </a:spcAft>
              <a:buClrTx/>
              <a:buSzTx/>
              <a:buFont typeface="Arial" pitchFamily="34" charset="0"/>
              <a:buChar char="•"/>
              <a:tabLst/>
            </a:pPr>
            <a:r>
              <a:rPr lang="en-US" sz="2800" kern="1200" dirty="0">
                <a:solidFill>
                  <a:srgbClr val="1F497D"/>
                </a:solidFill>
                <a:ea typeface="+mn-ea"/>
              </a:rPr>
              <a:t>The final decision to award a grant rests solely with the MDE.</a:t>
            </a:r>
          </a:p>
          <a:p>
            <a:pPr lvl="0" defTabSz="914400">
              <a:lnSpc>
                <a:spcPct val="100000"/>
              </a:lnSpc>
              <a:spcAft>
                <a:spcPts val="0"/>
              </a:spcAft>
              <a:buClrTx/>
              <a:buSzTx/>
              <a:buFont typeface="Arial" pitchFamily="34" charset="0"/>
              <a:buChar char="•"/>
              <a:tabLst/>
            </a:pPr>
            <a:endParaRPr lang="en-US" sz="2800" kern="1200" dirty="0">
              <a:solidFill>
                <a:srgbClr val="1F497D"/>
              </a:solidFill>
              <a:ea typeface="+mn-ea"/>
            </a:endParaRPr>
          </a:p>
          <a:p>
            <a:endParaRPr lang="en-US" dirty="0"/>
          </a:p>
        </p:txBody>
      </p:sp>
    </p:spTree>
    <p:extLst>
      <p:ext uri="{BB962C8B-B14F-4D97-AF65-F5344CB8AC3E}">
        <p14:creationId xmlns:p14="http://schemas.microsoft.com/office/powerpoint/2010/main" val="3343775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48B92C-ED91-49F1-8054-838B11AE8127}"/>
              </a:ext>
            </a:extLst>
          </p:cNvPr>
          <p:cNvSpPr>
            <a:spLocks noGrp="1"/>
          </p:cNvSpPr>
          <p:nvPr>
            <p:ph type="ctrTitle"/>
          </p:nvPr>
        </p:nvSpPr>
        <p:spPr/>
        <p:txBody>
          <a:bodyPr>
            <a:normAutofit fontScale="90000"/>
          </a:bodyPr>
          <a:lstStyle/>
          <a:p>
            <a:r>
              <a:rPr lang="en-US" dirty="0">
                <a:solidFill>
                  <a:srgbClr val="003B71"/>
                </a:solidFill>
              </a:rPr>
              <a:t>Proposal Forms &amp; Notice of Intent</a:t>
            </a:r>
          </a:p>
        </p:txBody>
      </p:sp>
      <p:sp>
        <p:nvSpPr>
          <p:cNvPr id="5" name="Text Placeholder 4">
            <a:extLst>
              <a:ext uri="{FF2B5EF4-FFF2-40B4-BE49-F238E27FC236}">
                <a16:creationId xmlns:a16="http://schemas.microsoft.com/office/drawing/2014/main" id="{E27E6EFF-99A0-410D-9FBF-7291BB663C2A}"/>
              </a:ext>
            </a:extLst>
          </p:cNvPr>
          <p:cNvSpPr>
            <a:spLocks noGrp="1"/>
          </p:cNvSpPr>
          <p:nvPr>
            <p:ph type="body" sz="quarter" idx="14"/>
          </p:nvPr>
        </p:nvSpPr>
        <p:spPr/>
        <p:txBody>
          <a:bodyPr/>
          <a:lstStyle/>
          <a:p>
            <a:r>
              <a:rPr lang="en-US" dirty="0"/>
              <a:t>Part 6</a:t>
            </a:r>
          </a:p>
        </p:txBody>
      </p:sp>
    </p:spTree>
    <p:extLst>
      <p:ext uri="{BB962C8B-B14F-4D97-AF65-F5344CB8AC3E}">
        <p14:creationId xmlns:p14="http://schemas.microsoft.com/office/powerpoint/2010/main" val="300934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FA2E-7653-496C-B36E-2A4DEE0342A4}"/>
              </a:ext>
            </a:extLst>
          </p:cNvPr>
          <p:cNvSpPr>
            <a:spLocks noGrp="1"/>
          </p:cNvSpPr>
          <p:nvPr>
            <p:ph type="title"/>
          </p:nvPr>
        </p:nvSpPr>
        <p:spPr/>
        <p:txBody>
          <a:bodyPr/>
          <a:lstStyle/>
          <a:p>
            <a:br>
              <a:rPr lang="en-US" dirty="0"/>
            </a:br>
            <a:r>
              <a:rPr lang="en-US" sz="4400" dirty="0"/>
              <a:t>Proposal Forms</a:t>
            </a:r>
            <a:br>
              <a:rPr lang="en-US" dirty="0"/>
            </a:br>
            <a:endParaRPr lang="en-US" dirty="0"/>
          </a:p>
        </p:txBody>
      </p:sp>
      <p:sp>
        <p:nvSpPr>
          <p:cNvPr id="3" name="Content Placeholder 2">
            <a:extLst>
              <a:ext uri="{FF2B5EF4-FFF2-40B4-BE49-F238E27FC236}">
                <a16:creationId xmlns:a16="http://schemas.microsoft.com/office/drawing/2014/main" id="{E9C7680F-B6BF-4C89-8211-6E9371C45169}"/>
              </a:ext>
            </a:extLst>
          </p:cNvPr>
          <p:cNvSpPr>
            <a:spLocks noGrp="1"/>
          </p:cNvSpPr>
          <p:nvPr>
            <p:ph idx="1"/>
          </p:nvPr>
        </p:nvSpPr>
        <p:spPr>
          <a:xfrm>
            <a:off x="412618" y="1166649"/>
            <a:ext cx="10941182" cy="4382814"/>
          </a:xfrm>
        </p:spPr>
        <p:txBody>
          <a:bodyPr>
            <a:normAutofit fontScale="92500" lnSpcReduction="20000"/>
          </a:bodyPr>
          <a:lstStyle/>
          <a:p>
            <a:pPr marL="0" indent="0">
              <a:buNone/>
            </a:pPr>
            <a:r>
              <a:rPr lang="en-US" sz="2800" dirty="0">
                <a:solidFill>
                  <a:srgbClr val="003B71"/>
                </a:solidFill>
              </a:rPr>
              <a:t>*All forms </a:t>
            </a:r>
            <a:r>
              <a:rPr lang="en-US" sz="2800" b="1" dirty="0">
                <a:solidFill>
                  <a:srgbClr val="003B71"/>
                </a:solidFill>
              </a:rPr>
              <a:t>MUST</a:t>
            </a:r>
            <a:r>
              <a:rPr lang="en-US" sz="2800" dirty="0">
                <a:solidFill>
                  <a:srgbClr val="003B71"/>
                </a:solidFill>
              </a:rPr>
              <a:t> be filled out completely and signed when required. Failure to complete and include each required form will result in your proposal’s rejection.*</a:t>
            </a:r>
          </a:p>
          <a:p>
            <a:pPr lvl="0"/>
            <a:r>
              <a:rPr lang="en-US" sz="2800" dirty="0">
                <a:solidFill>
                  <a:srgbClr val="003B71"/>
                </a:solidFill>
              </a:rPr>
              <a:t>Verification of DUNS (Form 11)</a:t>
            </a:r>
          </a:p>
          <a:p>
            <a:pPr lvl="0"/>
            <a:r>
              <a:rPr lang="en-US" sz="2800" dirty="0">
                <a:solidFill>
                  <a:srgbClr val="003B71"/>
                </a:solidFill>
              </a:rPr>
              <a:t>Signed Proposal Cover Page (Form 1)—</a:t>
            </a:r>
            <a:r>
              <a:rPr lang="en-US" sz="2800" i="1" dirty="0">
                <a:solidFill>
                  <a:srgbClr val="003B71"/>
                </a:solidFill>
              </a:rPr>
              <a:t>Required Signature(s)</a:t>
            </a:r>
            <a:endParaRPr lang="en-US" sz="2800" dirty="0">
              <a:solidFill>
                <a:srgbClr val="003B71"/>
              </a:solidFill>
            </a:endParaRPr>
          </a:p>
          <a:p>
            <a:pPr lvl="0"/>
            <a:r>
              <a:rPr lang="en-US" dirty="0">
                <a:solidFill>
                  <a:srgbClr val="003B71"/>
                </a:solidFill>
              </a:rPr>
              <a:t>S</a:t>
            </a:r>
            <a:r>
              <a:rPr lang="en-US" sz="2800" dirty="0">
                <a:solidFill>
                  <a:srgbClr val="003B71"/>
                </a:solidFill>
              </a:rPr>
              <a:t>igned Assurances (Form 2)—</a:t>
            </a:r>
            <a:r>
              <a:rPr lang="en-US" sz="2800" i="1" dirty="0">
                <a:solidFill>
                  <a:srgbClr val="003B71"/>
                </a:solidFill>
              </a:rPr>
              <a:t>Required Signature(s)</a:t>
            </a:r>
          </a:p>
          <a:p>
            <a:pPr lvl="0"/>
            <a:r>
              <a:rPr lang="en-US" sz="2800" dirty="0">
                <a:solidFill>
                  <a:srgbClr val="003B71"/>
                </a:solidFill>
              </a:rPr>
              <a:t>Signed Standard Terms and Conditions (Form 3)—</a:t>
            </a:r>
            <a:r>
              <a:rPr lang="en-US" sz="2800" i="1" dirty="0">
                <a:solidFill>
                  <a:srgbClr val="003B71"/>
                </a:solidFill>
              </a:rPr>
              <a:t>Required Signature(s)</a:t>
            </a:r>
          </a:p>
          <a:p>
            <a:r>
              <a:rPr lang="en-US" sz="2800" dirty="0">
                <a:solidFill>
                  <a:srgbClr val="003B71"/>
                </a:solidFill>
              </a:rPr>
              <a:t>Signed Conflict of Interest Disclosure (Form 4)—</a:t>
            </a:r>
            <a:r>
              <a:rPr lang="en-US" sz="2800" i="1" dirty="0">
                <a:solidFill>
                  <a:srgbClr val="003B71"/>
                </a:solidFill>
              </a:rPr>
              <a:t>Required Signature</a:t>
            </a:r>
            <a:r>
              <a:rPr lang="en-US" sz="2800" dirty="0">
                <a:solidFill>
                  <a:srgbClr val="003B71"/>
                </a:solidFill>
              </a:rPr>
              <a:t> </a:t>
            </a:r>
          </a:p>
          <a:p>
            <a:pPr lvl="0"/>
            <a:r>
              <a:rPr lang="en-US" dirty="0">
                <a:solidFill>
                  <a:srgbClr val="003B71"/>
                </a:solidFill>
              </a:rPr>
              <a:t>Signed </a:t>
            </a:r>
            <a:r>
              <a:rPr lang="en-US" sz="2800" dirty="0">
                <a:solidFill>
                  <a:srgbClr val="003B71"/>
                </a:solidFill>
              </a:rPr>
              <a:t>Private School Consultation (Form 5)—</a:t>
            </a:r>
            <a:r>
              <a:rPr lang="en-US" sz="2800" i="1" dirty="0">
                <a:solidFill>
                  <a:srgbClr val="003B71"/>
                </a:solidFill>
              </a:rPr>
              <a:t>Required Signature</a:t>
            </a:r>
            <a:endParaRPr lang="en-US" sz="2800" dirty="0">
              <a:solidFill>
                <a:srgbClr val="003B71"/>
              </a:solidFill>
            </a:endParaRPr>
          </a:p>
          <a:p>
            <a:endParaRPr lang="en-US" dirty="0"/>
          </a:p>
        </p:txBody>
      </p:sp>
    </p:spTree>
    <p:extLst>
      <p:ext uri="{BB962C8B-B14F-4D97-AF65-F5344CB8AC3E}">
        <p14:creationId xmlns:p14="http://schemas.microsoft.com/office/powerpoint/2010/main" val="502318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FA2E-7653-496C-B36E-2A4DEE0342A4}"/>
              </a:ext>
            </a:extLst>
          </p:cNvPr>
          <p:cNvSpPr>
            <a:spLocks noGrp="1"/>
          </p:cNvSpPr>
          <p:nvPr>
            <p:ph type="title"/>
          </p:nvPr>
        </p:nvSpPr>
        <p:spPr/>
        <p:txBody>
          <a:bodyPr/>
          <a:lstStyle/>
          <a:p>
            <a:br>
              <a:rPr lang="en-US" dirty="0"/>
            </a:br>
            <a:r>
              <a:rPr lang="en-US" sz="4400" dirty="0"/>
              <a:t>Proposal Forms</a:t>
            </a:r>
            <a:br>
              <a:rPr lang="en-US" dirty="0"/>
            </a:br>
            <a:endParaRPr lang="en-US" dirty="0"/>
          </a:p>
        </p:txBody>
      </p:sp>
      <p:sp>
        <p:nvSpPr>
          <p:cNvPr id="3" name="Content Placeholder 2">
            <a:extLst>
              <a:ext uri="{FF2B5EF4-FFF2-40B4-BE49-F238E27FC236}">
                <a16:creationId xmlns:a16="http://schemas.microsoft.com/office/drawing/2014/main" id="{E9C7680F-B6BF-4C89-8211-6E9371C45169}"/>
              </a:ext>
            </a:extLst>
          </p:cNvPr>
          <p:cNvSpPr>
            <a:spLocks noGrp="1"/>
          </p:cNvSpPr>
          <p:nvPr>
            <p:ph idx="1"/>
          </p:nvPr>
        </p:nvSpPr>
        <p:spPr>
          <a:xfrm>
            <a:off x="412618" y="1166649"/>
            <a:ext cx="10941182" cy="4382814"/>
          </a:xfrm>
        </p:spPr>
        <p:txBody>
          <a:bodyPr/>
          <a:lstStyle/>
          <a:p>
            <a:r>
              <a:rPr lang="en-US" sz="2800" dirty="0">
                <a:solidFill>
                  <a:srgbClr val="003B71"/>
                </a:solidFill>
              </a:rPr>
              <a:t>Competitive Priority Worksheet (Form 6)</a:t>
            </a:r>
          </a:p>
          <a:p>
            <a:pPr lvl="0"/>
            <a:r>
              <a:rPr lang="en-US" sz="2800" dirty="0">
                <a:solidFill>
                  <a:srgbClr val="003B71"/>
                </a:solidFill>
              </a:rPr>
              <a:t>Signed Participation Letter(s) (Form 7)—</a:t>
            </a:r>
            <a:r>
              <a:rPr lang="en-US" sz="2800" i="1" dirty="0">
                <a:solidFill>
                  <a:srgbClr val="003B71"/>
                </a:solidFill>
              </a:rPr>
              <a:t>Required Signature(s)</a:t>
            </a:r>
            <a:endParaRPr lang="en-US" sz="2800" dirty="0">
              <a:solidFill>
                <a:srgbClr val="003B71"/>
              </a:solidFill>
            </a:endParaRPr>
          </a:p>
          <a:p>
            <a:pPr lvl="0"/>
            <a:r>
              <a:rPr lang="en-US" sz="2800" dirty="0">
                <a:solidFill>
                  <a:srgbClr val="003B71"/>
                </a:solidFill>
              </a:rPr>
              <a:t>Summary of Partners Table (Form 8)</a:t>
            </a:r>
          </a:p>
          <a:p>
            <a:pPr lvl="0"/>
            <a:r>
              <a:rPr lang="en-US" sz="2800" dirty="0">
                <a:solidFill>
                  <a:srgbClr val="003B71"/>
                </a:solidFill>
              </a:rPr>
              <a:t>Co-Applicant/Consortium (Form 9) (</a:t>
            </a:r>
            <a:r>
              <a:rPr lang="en-US" sz="2800" i="1" dirty="0">
                <a:solidFill>
                  <a:srgbClr val="003B71"/>
                </a:solidFill>
              </a:rPr>
              <a:t>if applicable</a:t>
            </a:r>
            <a:r>
              <a:rPr lang="en-US" sz="2800" dirty="0">
                <a:solidFill>
                  <a:srgbClr val="003B71"/>
                </a:solidFill>
              </a:rPr>
              <a:t>)</a:t>
            </a:r>
          </a:p>
          <a:p>
            <a:pPr lvl="0"/>
            <a:r>
              <a:rPr lang="en-US" sz="2800" dirty="0">
                <a:solidFill>
                  <a:srgbClr val="003B71"/>
                </a:solidFill>
              </a:rPr>
              <a:t>Signed Acknowledgement of Amendments (Form 10)—</a:t>
            </a:r>
            <a:r>
              <a:rPr lang="en-US" sz="2800" i="1" dirty="0">
                <a:solidFill>
                  <a:srgbClr val="003B71"/>
                </a:solidFill>
              </a:rPr>
              <a:t>Required Signature</a:t>
            </a:r>
            <a:endParaRPr lang="en-US" sz="2800" dirty="0">
              <a:solidFill>
                <a:srgbClr val="003B71"/>
              </a:solidFill>
            </a:endParaRPr>
          </a:p>
          <a:p>
            <a:endParaRPr lang="en-US" dirty="0"/>
          </a:p>
        </p:txBody>
      </p:sp>
    </p:spTree>
    <p:extLst>
      <p:ext uri="{BB962C8B-B14F-4D97-AF65-F5344CB8AC3E}">
        <p14:creationId xmlns:p14="http://schemas.microsoft.com/office/powerpoint/2010/main" val="326181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F97F-A9D0-0243-AFAF-E79FD4B72671}"/>
              </a:ext>
            </a:extLst>
          </p:cNvPr>
          <p:cNvSpPr>
            <a:spLocks noGrp="1"/>
          </p:cNvSpPr>
          <p:nvPr>
            <p:ph type="title"/>
          </p:nvPr>
        </p:nvSpPr>
        <p:spPr/>
        <p:txBody>
          <a:bodyPr/>
          <a:lstStyle/>
          <a:p>
            <a:r>
              <a:rPr lang="en-US" sz="4800" dirty="0"/>
              <a:t>Program Purpose</a:t>
            </a:r>
          </a:p>
        </p:txBody>
      </p:sp>
      <p:sp>
        <p:nvSpPr>
          <p:cNvPr id="3" name="Content Placeholder 2">
            <a:extLst>
              <a:ext uri="{FF2B5EF4-FFF2-40B4-BE49-F238E27FC236}">
                <a16:creationId xmlns:a16="http://schemas.microsoft.com/office/drawing/2014/main" id="{6763B375-9FF9-427B-9FEC-B61E53097111}"/>
              </a:ext>
            </a:extLst>
          </p:cNvPr>
          <p:cNvSpPr>
            <a:spLocks noGrp="1"/>
          </p:cNvSpPr>
          <p:nvPr>
            <p:ph idx="1"/>
          </p:nvPr>
        </p:nvSpPr>
        <p:spPr>
          <a:xfrm>
            <a:off x="501445" y="1166649"/>
            <a:ext cx="11173378" cy="4382814"/>
          </a:xfrm>
        </p:spPr>
        <p:txBody>
          <a:bodyPr/>
          <a:lstStyle/>
          <a:p>
            <a:pPr algn="just"/>
            <a:r>
              <a:rPr lang="en-US" dirty="0">
                <a:solidFill>
                  <a:srgbClr val="002060"/>
                </a:solidFill>
              </a:rPr>
              <a:t>Provide opportunities for academic and enrichment activities during non school hours, such as before and afterschool or during summer recess, particularly for students who attend low-performing schools.</a:t>
            </a:r>
          </a:p>
          <a:p>
            <a:endParaRPr lang="en-US" dirty="0">
              <a:solidFill>
                <a:srgbClr val="002060"/>
              </a:solidFill>
            </a:endParaRPr>
          </a:p>
          <a:p>
            <a:pPr algn="just"/>
            <a:r>
              <a:rPr lang="en-US" dirty="0">
                <a:solidFill>
                  <a:srgbClr val="002060"/>
                </a:solidFill>
              </a:rPr>
              <a:t>Offer families opportunities for active and meaningful engagement in their children’s education, including opportunities for literacy and related educational development.</a:t>
            </a:r>
          </a:p>
        </p:txBody>
      </p:sp>
    </p:spTree>
    <p:extLst>
      <p:ext uri="{BB962C8B-B14F-4D97-AF65-F5344CB8AC3E}">
        <p14:creationId xmlns:p14="http://schemas.microsoft.com/office/powerpoint/2010/main" val="2383360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FA2E-7653-496C-B36E-2A4DEE0342A4}"/>
              </a:ext>
            </a:extLst>
          </p:cNvPr>
          <p:cNvSpPr>
            <a:spLocks noGrp="1"/>
          </p:cNvSpPr>
          <p:nvPr>
            <p:ph type="title"/>
          </p:nvPr>
        </p:nvSpPr>
        <p:spPr/>
        <p:txBody>
          <a:bodyPr/>
          <a:lstStyle/>
          <a:p>
            <a:br>
              <a:rPr lang="en-US" dirty="0"/>
            </a:br>
            <a:r>
              <a:rPr lang="en-US" sz="4400" dirty="0"/>
              <a:t>Proposal Forms</a:t>
            </a:r>
            <a:br>
              <a:rPr lang="en-US" dirty="0"/>
            </a:br>
            <a:endParaRPr lang="en-US" dirty="0"/>
          </a:p>
        </p:txBody>
      </p:sp>
      <p:sp>
        <p:nvSpPr>
          <p:cNvPr id="3" name="Content Placeholder 2">
            <a:extLst>
              <a:ext uri="{FF2B5EF4-FFF2-40B4-BE49-F238E27FC236}">
                <a16:creationId xmlns:a16="http://schemas.microsoft.com/office/drawing/2014/main" id="{E9C7680F-B6BF-4C89-8211-6E9371C45169}"/>
              </a:ext>
            </a:extLst>
          </p:cNvPr>
          <p:cNvSpPr>
            <a:spLocks noGrp="1"/>
          </p:cNvSpPr>
          <p:nvPr>
            <p:ph idx="1"/>
          </p:nvPr>
        </p:nvSpPr>
        <p:spPr>
          <a:xfrm>
            <a:off x="412618" y="1166649"/>
            <a:ext cx="10941182" cy="4382814"/>
          </a:xfrm>
        </p:spPr>
        <p:txBody>
          <a:bodyPr/>
          <a:lstStyle/>
          <a:p>
            <a:r>
              <a:rPr lang="en-US" sz="2800" dirty="0">
                <a:solidFill>
                  <a:srgbClr val="003B71"/>
                </a:solidFill>
              </a:rPr>
              <a:t>Abstract</a:t>
            </a:r>
          </a:p>
          <a:p>
            <a:pPr lvl="0"/>
            <a:r>
              <a:rPr lang="en-US" sz="2800" dirty="0">
                <a:solidFill>
                  <a:srgbClr val="003B71"/>
                </a:solidFill>
              </a:rPr>
              <a:t>Needs Assessment</a:t>
            </a:r>
          </a:p>
          <a:p>
            <a:pPr lvl="0"/>
            <a:r>
              <a:rPr lang="en-US" sz="2800" dirty="0">
                <a:solidFill>
                  <a:srgbClr val="003B71"/>
                </a:solidFill>
              </a:rPr>
              <a:t>Program Plan</a:t>
            </a:r>
          </a:p>
          <a:p>
            <a:pPr lvl="0"/>
            <a:r>
              <a:rPr lang="en-US" sz="2800" dirty="0">
                <a:solidFill>
                  <a:srgbClr val="003B71"/>
                </a:solidFill>
              </a:rPr>
              <a:t>Evaluation Plan</a:t>
            </a:r>
          </a:p>
          <a:p>
            <a:pPr lvl="0"/>
            <a:r>
              <a:rPr lang="en-US" dirty="0">
                <a:solidFill>
                  <a:srgbClr val="003B71"/>
                </a:solidFill>
              </a:rPr>
              <a:t>Completed Budget Forms A, B, &amp; C</a:t>
            </a:r>
          </a:p>
          <a:p>
            <a:pPr lvl="0"/>
            <a:r>
              <a:rPr lang="en-US" dirty="0">
                <a:solidFill>
                  <a:srgbClr val="003B71"/>
                </a:solidFill>
              </a:rPr>
              <a:t>Most Recent Single Audit, Program-specific Audit, </a:t>
            </a:r>
            <a:r>
              <a:rPr lang="en-US" b="1" dirty="0">
                <a:solidFill>
                  <a:srgbClr val="003B71"/>
                </a:solidFill>
              </a:rPr>
              <a:t>or</a:t>
            </a:r>
            <a:r>
              <a:rPr lang="en-US" dirty="0">
                <a:solidFill>
                  <a:srgbClr val="003B71"/>
                </a:solidFill>
              </a:rPr>
              <a:t> Letter</a:t>
            </a:r>
            <a:endParaRPr lang="en-US" sz="2800" dirty="0">
              <a:solidFill>
                <a:srgbClr val="003B71"/>
              </a:solidFill>
            </a:endParaRPr>
          </a:p>
          <a:p>
            <a:endParaRPr lang="en-US" dirty="0"/>
          </a:p>
        </p:txBody>
      </p:sp>
    </p:spTree>
    <p:extLst>
      <p:ext uri="{BB962C8B-B14F-4D97-AF65-F5344CB8AC3E}">
        <p14:creationId xmlns:p14="http://schemas.microsoft.com/office/powerpoint/2010/main" val="18973507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FA2E-7653-496C-B36E-2A4DEE0342A4}"/>
              </a:ext>
            </a:extLst>
          </p:cNvPr>
          <p:cNvSpPr>
            <a:spLocks noGrp="1"/>
          </p:cNvSpPr>
          <p:nvPr>
            <p:ph type="title"/>
          </p:nvPr>
        </p:nvSpPr>
        <p:spPr/>
        <p:txBody>
          <a:bodyPr/>
          <a:lstStyle/>
          <a:p>
            <a:br>
              <a:rPr lang="en-US" dirty="0"/>
            </a:br>
            <a:r>
              <a:rPr lang="en-US" sz="4400" dirty="0"/>
              <a:t>Notice of Intent to Apply</a:t>
            </a:r>
            <a:br>
              <a:rPr lang="en-US" dirty="0"/>
            </a:br>
            <a:endParaRPr lang="en-US" dirty="0"/>
          </a:p>
        </p:txBody>
      </p:sp>
      <p:pic>
        <p:nvPicPr>
          <p:cNvPr id="5" name="Content Placeholder 4">
            <a:extLst>
              <a:ext uri="{FF2B5EF4-FFF2-40B4-BE49-F238E27FC236}">
                <a16:creationId xmlns:a16="http://schemas.microsoft.com/office/drawing/2014/main" id="{37465E80-0801-4CEE-9BBC-7DAF0492ECFC}"/>
              </a:ext>
            </a:extLst>
          </p:cNvPr>
          <p:cNvPicPr>
            <a:picLocks noGrp="1" noChangeAspect="1"/>
          </p:cNvPicPr>
          <p:nvPr>
            <p:ph idx="1"/>
          </p:nvPr>
        </p:nvPicPr>
        <p:blipFill>
          <a:blip r:embed="rId2"/>
          <a:stretch>
            <a:fillRect/>
          </a:stretch>
        </p:blipFill>
        <p:spPr>
          <a:xfrm>
            <a:off x="4025893" y="1673157"/>
            <a:ext cx="4272842" cy="3876743"/>
          </a:xfrm>
        </p:spPr>
      </p:pic>
      <p:pic>
        <p:nvPicPr>
          <p:cNvPr id="6" name="Picture 5">
            <a:extLst>
              <a:ext uri="{FF2B5EF4-FFF2-40B4-BE49-F238E27FC236}">
                <a16:creationId xmlns:a16="http://schemas.microsoft.com/office/drawing/2014/main" id="{09F514AA-F3C8-460A-9E59-EF9224B97929}"/>
              </a:ext>
            </a:extLst>
          </p:cNvPr>
          <p:cNvPicPr>
            <a:picLocks noChangeAspect="1"/>
          </p:cNvPicPr>
          <p:nvPr/>
        </p:nvPicPr>
        <p:blipFill>
          <a:blip r:embed="rId3"/>
          <a:stretch>
            <a:fillRect/>
          </a:stretch>
        </p:blipFill>
        <p:spPr>
          <a:xfrm>
            <a:off x="5186869" y="797789"/>
            <a:ext cx="1950889" cy="841321"/>
          </a:xfrm>
          <a:prstGeom prst="rect">
            <a:avLst/>
          </a:prstGeom>
        </p:spPr>
      </p:pic>
    </p:spTree>
    <p:extLst>
      <p:ext uri="{BB962C8B-B14F-4D97-AF65-F5344CB8AC3E}">
        <p14:creationId xmlns:p14="http://schemas.microsoft.com/office/powerpoint/2010/main" val="3141323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48B92C-ED91-49F1-8054-838B11AE8127}"/>
              </a:ext>
            </a:extLst>
          </p:cNvPr>
          <p:cNvSpPr>
            <a:spLocks noGrp="1"/>
          </p:cNvSpPr>
          <p:nvPr>
            <p:ph type="ctrTitle"/>
          </p:nvPr>
        </p:nvSpPr>
        <p:spPr/>
        <p:txBody>
          <a:bodyPr>
            <a:normAutofit fontScale="90000"/>
          </a:bodyPr>
          <a:lstStyle/>
          <a:p>
            <a:r>
              <a:rPr lang="en-US" dirty="0">
                <a:solidFill>
                  <a:srgbClr val="003B71"/>
                </a:solidFill>
              </a:rPr>
              <a:t>Supplemental Forms &amp; Resources</a:t>
            </a:r>
          </a:p>
        </p:txBody>
      </p:sp>
      <p:sp>
        <p:nvSpPr>
          <p:cNvPr id="5" name="Text Placeholder 4">
            <a:extLst>
              <a:ext uri="{FF2B5EF4-FFF2-40B4-BE49-F238E27FC236}">
                <a16:creationId xmlns:a16="http://schemas.microsoft.com/office/drawing/2014/main" id="{E27E6EFF-99A0-410D-9FBF-7291BB663C2A}"/>
              </a:ext>
            </a:extLst>
          </p:cNvPr>
          <p:cNvSpPr>
            <a:spLocks noGrp="1"/>
          </p:cNvSpPr>
          <p:nvPr>
            <p:ph type="body" sz="quarter" idx="14"/>
          </p:nvPr>
        </p:nvSpPr>
        <p:spPr/>
        <p:txBody>
          <a:bodyPr/>
          <a:lstStyle/>
          <a:p>
            <a:r>
              <a:rPr lang="en-US" dirty="0"/>
              <a:t>Part 7</a:t>
            </a:r>
          </a:p>
        </p:txBody>
      </p:sp>
    </p:spTree>
    <p:extLst>
      <p:ext uri="{BB962C8B-B14F-4D97-AF65-F5344CB8AC3E}">
        <p14:creationId xmlns:p14="http://schemas.microsoft.com/office/powerpoint/2010/main" val="4178521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1F5867-0C31-4561-A13C-85FFA4D69D5C}"/>
              </a:ext>
            </a:extLst>
          </p:cNvPr>
          <p:cNvSpPr>
            <a:spLocks noGrp="1"/>
          </p:cNvSpPr>
          <p:nvPr>
            <p:ph type="title"/>
          </p:nvPr>
        </p:nvSpPr>
        <p:spPr/>
        <p:txBody>
          <a:bodyPr/>
          <a:lstStyle/>
          <a:p>
            <a:br>
              <a:rPr lang="en-US" dirty="0"/>
            </a:br>
            <a:r>
              <a:rPr lang="en-US" sz="4400" dirty="0"/>
              <a:t>Supplemental Forms</a:t>
            </a:r>
            <a:br>
              <a:rPr lang="en-US" dirty="0"/>
            </a:br>
            <a:endParaRPr lang="en-US" dirty="0"/>
          </a:p>
        </p:txBody>
      </p:sp>
      <p:sp>
        <p:nvSpPr>
          <p:cNvPr id="6" name="Content Placeholder 5">
            <a:extLst>
              <a:ext uri="{FF2B5EF4-FFF2-40B4-BE49-F238E27FC236}">
                <a16:creationId xmlns:a16="http://schemas.microsoft.com/office/drawing/2014/main" id="{FCA07BC4-532C-4BC0-9119-E8E0059A6709}"/>
              </a:ext>
            </a:extLst>
          </p:cNvPr>
          <p:cNvSpPr>
            <a:spLocks noGrp="1"/>
          </p:cNvSpPr>
          <p:nvPr>
            <p:ph idx="1"/>
          </p:nvPr>
        </p:nvSpPr>
        <p:spPr>
          <a:xfrm>
            <a:off x="412618" y="1166649"/>
            <a:ext cx="10941182" cy="4382814"/>
          </a:xfrm>
        </p:spPr>
        <p:txBody>
          <a:bodyPr/>
          <a:lstStyle/>
          <a:p>
            <a:r>
              <a:rPr lang="en-US" dirty="0">
                <a:solidFill>
                  <a:srgbClr val="003B71"/>
                </a:solidFill>
              </a:rPr>
              <a:t>Supplemental Form A- Competitive Priority Points </a:t>
            </a:r>
          </a:p>
          <a:p>
            <a:r>
              <a:rPr lang="en-US" dirty="0">
                <a:solidFill>
                  <a:srgbClr val="003B71"/>
                </a:solidFill>
              </a:rPr>
              <a:t>Supplemental Form B- Required Elements Checklist</a:t>
            </a:r>
          </a:p>
          <a:p>
            <a:r>
              <a:rPr lang="en-US" dirty="0">
                <a:solidFill>
                  <a:srgbClr val="003B71"/>
                </a:solidFill>
              </a:rPr>
              <a:t>Supplemental Form C - Current Grantees </a:t>
            </a:r>
            <a:r>
              <a:rPr lang="en-US">
                <a:solidFill>
                  <a:srgbClr val="003B71"/>
                </a:solidFill>
              </a:rPr>
              <a:t>by Location</a:t>
            </a:r>
            <a:endParaRPr lang="en-US" dirty="0">
              <a:solidFill>
                <a:srgbClr val="003B71"/>
              </a:solidFill>
            </a:endParaRPr>
          </a:p>
          <a:p>
            <a:r>
              <a:rPr lang="en-US" dirty="0">
                <a:solidFill>
                  <a:srgbClr val="003B71"/>
                </a:solidFill>
              </a:rPr>
              <a:t>Supplemental Form D - School Designations List</a:t>
            </a:r>
          </a:p>
          <a:p>
            <a:pPr marL="0" indent="0">
              <a:buNone/>
            </a:pPr>
            <a:endParaRPr lang="en-US" dirty="0"/>
          </a:p>
        </p:txBody>
      </p:sp>
      <p:sp>
        <p:nvSpPr>
          <p:cNvPr id="2" name="Slide Number Placeholder 1">
            <a:extLst>
              <a:ext uri="{FF2B5EF4-FFF2-40B4-BE49-F238E27FC236}">
                <a16:creationId xmlns:a16="http://schemas.microsoft.com/office/drawing/2014/main" id="{84CAB591-77F9-4D39-BC5F-15D613FED6DE}"/>
              </a:ext>
            </a:extLst>
          </p:cNvPr>
          <p:cNvSpPr>
            <a:spLocks noGrp="1"/>
          </p:cNvSpPr>
          <p:nvPr>
            <p:ph type="sldNum" sz="quarter" idx="4294967295"/>
          </p:nvPr>
        </p:nvSpPr>
        <p:spPr>
          <a:xfrm>
            <a:off x="9448800" y="6356350"/>
            <a:ext cx="2743200" cy="365125"/>
          </a:xfrm>
        </p:spPr>
        <p:txBody>
          <a:bodyPr/>
          <a:lstStyle/>
          <a:p>
            <a:fld id="{84E24DD3-0117-F947-8F74-C808912B5A2D}" type="slidenum">
              <a:rPr lang="en-US" smtClean="0"/>
              <a:t>63</a:t>
            </a:fld>
            <a:endParaRPr lang="en-US" dirty="0"/>
          </a:p>
        </p:txBody>
      </p:sp>
    </p:spTree>
    <p:extLst>
      <p:ext uri="{BB962C8B-B14F-4D97-AF65-F5344CB8AC3E}">
        <p14:creationId xmlns:p14="http://schemas.microsoft.com/office/powerpoint/2010/main" val="2805211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8AC8-01E0-490A-9C94-2DFD5FB5A473}"/>
              </a:ext>
            </a:extLst>
          </p:cNvPr>
          <p:cNvSpPr>
            <a:spLocks noGrp="1"/>
          </p:cNvSpPr>
          <p:nvPr>
            <p:ph type="title"/>
          </p:nvPr>
        </p:nvSpPr>
        <p:spPr>
          <a:xfrm>
            <a:off x="412618" y="465734"/>
            <a:ext cx="10605890" cy="380298"/>
          </a:xfrm>
        </p:spPr>
        <p:txBody>
          <a:bodyPr/>
          <a:lstStyle/>
          <a:p>
            <a:r>
              <a:rPr lang="en-US" sz="4400" dirty="0"/>
              <a:t>Resources</a:t>
            </a:r>
            <a:br>
              <a:rPr lang="en-US" dirty="0"/>
            </a:br>
            <a:endParaRPr lang="en-US" dirty="0"/>
          </a:p>
        </p:txBody>
      </p:sp>
      <p:pic>
        <p:nvPicPr>
          <p:cNvPr id="4" name="Content Placeholder 3">
            <a:extLst>
              <a:ext uri="{FF2B5EF4-FFF2-40B4-BE49-F238E27FC236}">
                <a16:creationId xmlns:a16="http://schemas.microsoft.com/office/drawing/2014/main" id="{4062327A-308F-4BFC-BB20-2CB3BF61587F}"/>
              </a:ext>
            </a:extLst>
          </p:cNvPr>
          <p:cNvPicPr>
            <a:picLocks noGrp="1" noChangeAspect="1"/>
          </p:cNvPicPr>
          <p:nvPr>
            <p:ph idx="1"/>
          </p:nvPr>
        </p:nvPicPr>
        <p:blipFill>
          <a:blip r:embed="rId2"/>
          <a:stretch>
            <a:fillRect/>
          </a:stretch>
        </p:blipFill>
        <p:spPr>
          <a:xfrm>
            <a:off x="1982183" y="1173972"/>
            <a:ext cx="7480381" cy="3545511"/>
          </a:xfrm>
          <a:prstGeom prst="rect">
            <a:avLst/>
          </a:prstGeom>
        </p:spPr>
      </p:pic>
    </p:spTree>
    <p:extLst>
      <p:ext uri="{BB962C8B-B14F-4D97-AF65-F5344CB8AC3E}">
        <p14:creationId xmlns:p14="http://schemas.microsoft.com/office/powerpoint/2010/main" val="2015003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4ED0-1CB0-499B-B962-6C96CBE40100}"/>
              </a:ext>
            </a:extLst>
          </p:cNvPr>
          <p:cNvSpPr>
            <a:spLocks noGrp="1"/>
          </p:cNvSpPr>
          <p:nvPr>
            <p:ph type="title"/>
          </p:nvPr>
        </p:nvSpPr>
        <p:spPr/>
        <p:txBody>
          <a:bodyPr/>
          <a:lstStyle/>
          <a:p>
            <a:br>
              <a:rPr lang="en-US" dirty="0"/>
            </a:br>
            <a:r>
              <a:rPr lang="en-US" sz="4400" dirty="0"/>
              <a:t>Resources</a:t>
            </a:r>
            <a:br>
              <a:rPr lang="en-US" dirty="0"/>
            </a:br>
            <a:endParaRPr lang="en-US" dirty="0"/>
          </a:p>
        </p:txBody>
      </p:sp>
      <p:sp>
        <p:nvSpPr>
          <p:cNvPr id="3" name="Content Placeholder 2">
            <a:extLst>
              <a:ext uri="{FF2B5EF4-FFF2-40B4-BE49-F238E27FC236}">
                <a16:creationId xmlns:a16="http://schemas.microsoft.com/office/drawing/2014/main" id="{970C8920-4F47-4100-9B3B-1A43E73A4CE3}"/>
              </a:ext>
            </a:extLst>
          </p:cNvPr>
          <p:cNvSpPr>
            <a:spLocks noGrp="1"/>
          </p:cNvSpPr>
          <p:nvPr>
            <p:ph idx="1"/>
          </p:nvPr>
        </p:nvSpPr>
        <p:spPr>
          <a:xfrm>
            <a:off x="412618" y="1166649"/>
            <a:ext cx="10941182" cy="4382814"/>
          </a:xfrm>
        </p:spPr>
        <p:txBody>
          <a:bodyPr/>
          <a:lstStyle/>
          <a:p>
            <a:pPr marL="0" indent="0" algn="ctr">
              <a:buNone/>
            </a:pPr>
            <a:r>
              <a:rPr lang="en-US" b="1" dirty="0">
                <a:solidFill>
                  <a:srgbClr val="002060"/>
                </a:solidFill>
              </a:rPr>
              <a:t>Out of School Time Cost Calculator</a:t>
            </a:r>
          </a:p>
          <a:p>
            <a:pPr algn="just"/>
            <a:r>
              <a:rPr lang="en-US" sz="2000" b="0" i="0" dirty="0">
                <a:solidFill>
                  <a:srgbClr val="002060"/>
                </a:solidFill>
                <a:effectLst/>
              </a:rPr>
              <a:t>This online calculator works like a student loan or mortgage calculator. It lets you determine the costs of a variety of options for high-quality afterschool programs and the summer portions of year-round programs. The calculator’s cost estimates, which come from </a:t>
            </a:r>
            <a:r>
              <a:rPr lang="en-US" sz="2000" b="0" i="0" u="none" strike="noStrike" dirty="0">
                <a:solidFill>
                  <a:srgbClr val="002060"/>
                </a:solidFill>
                <a:effectLst/>
                <a:hlinkClick r:id="rId2">
                  <a:extLst>
                    <a:ext uri="{A12FA001-AC4F-418D-AE19-62706E023703}">
                      <ahyp:hlinkClr xmlns:ahyp="http://schemas.microsoft.com/office/drawing/2018/hyperlinkcolor" val="tx"/>
                    </a:ext>
                  </a:extLst>
                </a:hlinkClick>
              </a:rPr>
              <a:t>the most detailed study to date </a:t>
            </a:r>
            <a:r>
              <a:rPr lang="en-US" sz="2000" b="0" i="0" dirty="0">
                <a:solidFill>
                  <a:srgbClr val="002060"/>
                </a:solidFill>
                <a:effectLst/>
              </a:rPr>
              <a:t>on the costs of high-quality programs, were updated in 2021 to reflect both the change in the general cost of living nationally and changes in the relative cost of living across cities.</a:t>
            </a:r>
          </a:p>
          <a:p>
            <a:pPr marL="0" indent="0" algn="ctr">
              <a:buNone/>
            </a:pPr>
            <a:r>
              <a:rPr lang="en-US" sz="2000" dirty="0">
                <a:solidFill>
                  <a:srgbClr val="002060"/>
                </a:solidFill>
                <a:hlinkClick r:id="rId3"/>
              </a:rPr>
              <a:t>https://www.wallacefoundation.org/cost-of-quality/pages/default.aspx</a:t>
            </a:r>
            <a:r>
              <a:rPr lang="en-US" sz="2000" dirty="0">
                <a:solidFill>
                  <a:srgbClr val="002060"/>
                </a:solidFill>
              </a:rPr>
              <a:t> </a:t>
            </a:r>
          </a:p>
        </p:txBody>
      </p:sp>
    </p:spTree>
    <p:extLst>
      <p:ext uri="{BB962C8B-B14F-4D97-AF65-F5344CB8AC3E}">
        <p14:creationId xmlns:p14="http://schemas.microsoft.com/office/powerpoint/2010/main" val="17634716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577042" y="2774992"/>
            <a:ext cx="7037916" cy="903817"/>
          </a:xfrm>
        </p:spPr>
        <p:txBody>
          <a:bodyPr/>
          <a:lstStyle/>
          <a:p>
            <a:pPr marL="0" indent="0" algn="ctr">
              <a:buNone/>
            </a:pPr>
            <a:r>
              <a:rPr lang="en-US" dirty="0">
                <a:solidFill>
                  <a:srgbClr val="003B71"/>
                </a:solidFill>
              </a:rPr>
              <a:t>Questions</a:t>
            </a:r>
          </a:p>
        </p:txBody>
      </p:sp>
      <p:sp>
        <p:nvSpPr>
          <p:cNvPr id="7" name="Text Placeholder 6"/>
          <p:cNvSpPr>
            <a:spLocks noGrp="1"/>
          </p:cNvSpPr>
          <p:nvPr>
            <p:ph type="body" sz="quarter" idx="14"/>
          </p:nvPr>
        </p:nvSpPr>
        <p:spPr>
          <a:xfrm>
            <a:off x="2577042" y="3685119"/>
            <a:ext cx="7037916" cy="2011449"/>
          </a:xfrm>
        </p:spPr>
        <p:txBody>
          <a:bodyPr>
            <a:normAutofit fontScale="92500" lnSpcReduction="20000"/>
          </a:bodyPr>
          <a:lstStyle/>
          <a:p>
            <a:pPr marL="0" indent="0" algn="ctr">
              <a:buNone/>
            </a:pPr>
            <a:r>
              <a:rPr lang="en-US" dirty="0">
                <a:hlinkClick r:id="rId3"/>
              </a:rPr>
              <a:t>21century@mdek12.org</a:t>
            </a:r>
            <a:r>
              <a:rPr lang="en-US" dirty="0"/>
              <a:t> </a:t>
            </a:r>
          </a:p>
          <a:p>
            <a:pPr marL="0" indent="0" algn="ctr">
              <a:buNone/>
            </a:pPr>
            <a:endParaRPr lang="en-US" dirty="0"/>
          </a:p>
          <a:p>
            <a:pPr marL="0" indent="0" algn="ctr">
              <a:buNone/>
            </a:pPr>
            <a:r>
              <a:rPr lang="en-US" b="1" dirty="0"/>
              <a:t>All RFP questions must be received by</a:t>
            </a:r>
          </a:p>
          <a:p>
            <a:pPr marL="0" indent="0" algn="ctr">
              <a:buNone/>
            </a:pPr>
            <a:r>
              <a:rPr lang="en-US" b="1" dirty="0"/>
              <a:t> 5</a:t>
            </a:r>
            <a:r>
              <a:rPr lang="en-US" b="1" dirty="0">
                <a:sym typeface="Wingdings" panose="05000000000000000000" pitchFamily="2" charset="2"/>
              </a:rPr>
              <a:t>:00 pm</a:t>
            </a:r>
            <a:r>
              <a:rPr lang="en-US" b="1" dirty="0"/>
              <a:t> Monday, July 26, 2021.</a:t>
            </a:r>
          </a:p>
        </p:txBody>
      </p:sp>
      <p:sp>
        <p:nvSpPr>
          <p:cNvPr id="4" name="Slide Number Placeholder 3"/>
          <p:cNvSpPr>
            <a:spLocks noGrp="1"/>
          </p:cNvSpPr>
          <p:nvPr>
            <p:ph type="sldNum" idx="12"/>
          </p:nvPr>
        </p:nvSpPr>
        <p:spPr>
          <a:xfrm>
            <a:off x="11308111" y="6532558"/>
            <a:ext cx="731600" cy="311561"/>
          </a:xfrm>
        </p:spPr>
        <p:txBody>
          <a:bodyPr/>
          <a:lstStyle/>
          <a:p>
            <a:fld id="{00000000-1234-1234-1234-123412341234}" type="slidenum">
              <a:rPr lang="en" smtClean="0"/>
              <a:pPr/>
              <a:t>66</a:t>
            </a:fld>
            <a:endParaRPr lang="en" dirty="0"/>
          </a:p>
        </p:txBody>
      </p:sp>
    </p:spTree>
    <p:extLst>
      <p:ext uri="{BB962C8B-B14F-4D97-AF65-F5344CB8AC3E}">
        <p14:creationId xmlns:p14="http://schemas.microsoft.com/office/powerpoint/2010/main" val="29113017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11308111" y="6532558"/>
            <a:ext cx="731600" cy="311561"/>
          </a:xfrm>
        </p:spPr>
        <p:txBody>
          <a:bodyPr/>
          <a:lstStyle/>
          <a:p>
            <a:fld id="{00000000-1234-1234-1234-123412341234}" type="slidenum">
              <a:rPr lang="en" smtClean="0"/>
              <a:pPr/>
              <a:t>67</a:t>
            </a:fld>
            <a:endParaRPr lang="en" dirty="0"/>
          </a:p>
        </p:txBody>
      </p:sp>
      <p:sp>
        <p:nvSpPr>
          <p:cNvPr id="5" name="TextBox 4">
            <a:extLst>
              <a:ext uri="{FF2B5EF4-FFF2-40B4-BE49-F238E27FC236}">
                <a16:creationId xmlns:a16="http://schemas.microsoft.com/office/drawing/2014/main" id="{B50B040A-B69B-412D-A35F-C69D9CBBA1A9}"/>
              </a:ext>
            </a:extLst>
          </p:cNvPr>
          <p:cNvSpPr txBox="1"/>
          <p:nvPr/>
        </p:nvSpPr>
        <p:spPr>
          <a:xfrm>
            <a:off x="389357" y="2260713"/>
            <a:ext cx="4902364" cy="2698175"/>
          </a:xfrm>
          <a:prstGeom prst="rect">
            <a:avLst/>
          </a:prstGeom>
          <a:noFill/>
        </p:spPr>
        <p:txBody>
          <a:bodyPr wrap="square" rtlCol="0">
            <a:spAutoFit/>
          </a:bodyPr>
          <a:lstStyle/>
          <a:p>
            <a:r>
              <a:rPr lang="en-US" sz="2400" b="1" dirty="0">
                <a:solidFill>
                  <a:srgbClr val="003B71"/>
                </a:solidFill>
              </a:rPr>
              <a:t>Judy Nelson, Executive Director</a:t>
            </a:r>
          </a:p>
          <a:p>
            <a:r>
              <a:rPr lang="en-US" sz="2400" dirty="0">
                <a:solidFill>
                  <a:schemeClr val="accent6">
                    <a:lumMod val="75000"/>
                  </a:schemeClr>
                </a:solidFill>
                <a:hlinkClick r:id="rId3"/>
              </a:rPr>
              <a:t>jnelson@mdek12.org</a:t>
            </a:r>
            <a:endParaRPr lang="en-US" sz="2400" dirty="0">
              <a:solidFill>
                <a:schemeClr val="accent6">
                  <a:lumMod val="75000"/>
                </a:schemeClr>
              </a:solidFill>
            </a:endParaRPr>
          </a:p>
          <a:p>
            <a:pPr>
              <a:lnSpc>
                <a:spcPct val="150000"/>
              </a:lnSpc>
            </a:pPr>
            <a:endParaRPr lang="en-US" sz="800" dirty="0">
              <a:solidFill>
                <a:schemeClr val="accent6">
                  <a:lumMod val="75000"/>
                </a:schemeClr>
              </a:solidFill>
            </a:endParaRPr>
          </a:p>
          <a:p>
            <a:r>
              <a:rPr lang="en-US" sz="2400" b="1" dirty="0">
                <a:solidFill>
                  <a:srgbClr val="003B71"/>
                </a:solidFill>
              </a:rPr>
              <a:t>Chad Daniels, Bureau Director</a:t>
            </a:r>
          </a:p>
          <a:p>
            <a:pPr>
              <a:spcAft>
                <a:spcPts val="1600"/>
              </a:spcAft>
            </a:pPr>
            <a:r>
              <a:rPr lang="en-US" sz="2400" dirty="0">
                <a:solidFill>
                  <a:schemeClr val="accent6">
                    <a:lumMod val="75000"/>
                  </a:schemeClr>
                </a:solidFill>
                <a:hlinkClick r:id="rId4"/>
              </a:rPr>
              <a:t>cdaniels@mdek12.org</a:t>
            </a:r>
            <a:endParaRPr lang="en-US" sz="2400" dirty="0">
              <a:solidFill>
                <a:schemeClr val="accent6">
                  <a:lumMod val="75000"/>
                </a:schemeClr>
              </a:solidFill>
            </a:endParaRPr>
          </a:p>
          <a:p>
            <a:r>
              <a:rPr lang="en-US" sz="2400" b="1" dirty="0">
                <a:solidFill>
                  <a:srgbClr val="003B71"/>
                </a:solidFill>
              </a:rPr>
              <a:t>Farrah R. Nicholson, Office Director</a:t>
            </a:r>
          </a:p>
          <a:p>
            <a:pPr>
              <a:spcAft>
                <a:spcPts val="1600"/>
              </a:spcAft>
            </a:pPr>
            <a:r>
              <a:rPr lang="en-US" sz="2400" dirty="0">
                <a:hlinkClick r:id="rId5"/>
              </a:rPr>
              <a:t>fnicholson@mdek12.org</a:t>
            </a:r>
            <a:endParaRPr lang="en-US" sz="2400" dirty="0"/>
          </a:p>
        </p:txBody>
      </p:sp>
      <p:sp>
        <p:nvSpPr>
          <p:cNvPr id="2" name="TextBox 1">
            <a:extLst>
              <a:ext uri="{FF2B5EF4-FFF2-40B4-BE49-F238E27FC236}">
                <a16:creationId xmlns:a16="http://schemas.microsoft.com/office/drawing/2014/main" id="{A36B38C0-DAF6-4796-A4E4-6289B885215D}"/>
              </a:ext>
            </a:extLst>
          </p:cNvPr>
          <p:cNvSpPr txBox="1"/>
          <p:nvPr/>
        </p:nvSpPr>
        <p:spPr>
          <a:xfrm>
            <a:off x="5563093" y="2454132"/>
            <a:ext cx="4212138" cy="1333254"/>
          </a:xfrm>
          <a:prstGeom prst="rect">
            <a:avLst/>
          </a:prstGeom>
        </p:spPr>
        <p:txBody>
          <a:bodyPr vert="horz" wrap="non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63A289C-F4DB-4622-855C-58630C76BB76}"/>
              </a:ext>
            </a:extLst>
          </p:cNvPr>
          <p:cNvSpPr txBox="1"/>
          <p:nvPr/>
        </p:nvSpPr>
        <p:spPr>
          <a:xfrm>
            <a:off x="5781367" y="2266612"/>
            <a:ext cx="5380212" cy="2771438"/>
          </a:xfrm>
          <a:prstGeom prst="rect">
            <a:avLst/>
          </a:prstGeom>
        </p:spPr>
        <p:txBody>
          <a:bodyPr vert="horz" wrap="square" lIns="91440" tIns="45720" rIns="91440" bIns="45720" rtlCol="0" anchor="ctr">
            <a:noAutofit/>
          </a:bodyPr>
          <a:lstStyle/>
          <a:p>
            <a:r>
              <a:rPr lang="en-US" sz="2400" b="1" dirty="0">
                <a:solidFill>
                  <a:srgbClr val="003B71"/>
                </a:solidFill>
              </a:rPr>
              <a:t>Chris Norwood, 21</a:t>
            </a:r>
            <a:r>
              <a:rPr lang="en-US" sz="2400" b="1" baseline="30000" dirty="0">
                <a:solidFill>
                  <a:srgbClr val="003B71"/>
                </a:solidFill>
              </a:rPr>
              <a:t>st</a:t>
            </a:r>
            <a:r>
              <a:rPr lang="en-US" sz="2400" b="1" dirty="0">
                <a:solidFill>
                  <a:srgbClr val="003B71"/>
                </a:solidFill>
              </a:rPr>
              <a:t> CCLC Coordinator </a:t>
            </a:r>
          </a:p>
          <a:p>
            <a:pPr>
              <a:spcAft>
                <a:spcPts val="1600"/>
              </a:spcAft>
            </a:pPr>
            <a:r>
              <a:rPr lang="en-US" sz="2400" dirty="0">
                <a:hlinkClick r:id="rId6"/>
              </a:rPr>
              <a:t>crnorwood@mdek12.org</a:t>
            </a:r>
            <a:r>
              <a:rPr lang="en-US" sz="2400" dirty="0"/>
              <a:t> </a:t>
            </a:r>
          </a:p>
          <a:p>
            <a:pPr algn="l" fontAlgn="base"/>
            <a:r>
              <a:rPr lang="en-US" sz="2400" b="1" dirty="0">
                <a:solidFill>
                  <a:srgbClr val="003B71"/>
                </a:solidFill>
                <a:cs typeface="Arial" panose="020B0604020202020204" pitchFamily="34" charset="0"/>
              </a:rPr>
              <a:t>Yolonda Ray, 21</a:t>
            </a:r>
            <a:r>
              <a:rPr lang="en-US" sz="2400" b="1" baseline="30000" dirty="0">
                <a:solidFill>
                  <a:srgbClr val="003B71"/>
                </a:solidFill>
                <a:cs typeface="Arial" panose="020B0604020202020204" pitchFamily="34" charset="0"/>
              </a:rPr>
              <a:t>st</a:t>
            </a:r>
            <a:r>
              <a:rPr lang="en-US" sz="2400" b="1" dirty="0">
                <a:solidFill>
                  <a:srgbClr val="003B71"/>
                </a:solidFill>
                <a:cs typeface="Arial" panose="020B0604020202020204" pitchFamily="34" charset="0"/>
              </a:rPr>
              <a:t> CCLC Specialist</a:t>
            </a:r>
          </a:p>
          <a:p>
            <a:pPr algn="l" fontAlgn="base"/>
            <a:r>
              <a:rPr lang="en-US" sz="2400" dirty="0">
                <a:solidFill>
                  <a:srgbClr val="003B71"/>
                </a:solidFill>
                <a:cs typeface="Arial" panose="020B0604020202020204" pitchFamily="34" charset="0"/>
                <a:hlinkClick r:id="rId7"/>
              </a:rPr>
              <a:t>yray@mdek12.org</a:t>
            </a:r>
            <a:r>
              <a:rPr lang="en-US" sz="2400" dirty="0">
                <a:solidFill>
                  <a:srgbClr val="003B71"/>
                </a:solidFill>
                <a:cs typeface="Arial" panose="020B0604020202020204" pitchFamily="34" charset="0"/>
              </a:rPr>
              <a:t> </a:t>
            </a:r>
          </a:p>
          <a:p>
            <a:pPr algn="l" fontAlgn="base"/>
            <a:endParaRPr lang="en-US" sz="800" b="1" dirty="0">
              <a:solidFill>
                <a:srgbClr val="003B71"/>
              </a:solidFill>
              <a:cs typeface="Arial" panose="020B0604020202020204" pitchFamily="34" charset="0"/>
            </a:endParaRPr>
          </a:p>
          <a:p>
            <a:pPr algn="l" fontAlgn="base"/>
            <a:r>
              <a:rPr lang="en-US" sz="2400" b="1" dirty="0">
                <a:solidFill>
                  <a:srgbClr val="003B71"/>
                </a:solidFill>
                <a:cs typeface="Arial" panose="020B0604020202020204" pitchFamily="34" charset="0"/>
              </a:rPr>
              <a:t>Porsha Jordan, 21</a:t>
            </a:r>
            <a:r>
              <a:rPr lang="en-US" sz="2400" b="1" baseline="30000" dirty="0">
                <a:solidFill>
                  <a:srgbClr val="003B71"/>
                </a:solidFill>
                <a:cs typeface="Arial" panose="020B0604020202020204" pitchFamily="34" charset="0"/>
              </a:rPr>
              <a:t>st</a:t>
            </a:r>
            <a:r>
              <a:rPr lang="en-US" sz="2400" b="1" dirty="0">
                <a:solidFill>
                  <a:srgbClr val="003B71"/>
                </a:solidFill>
                <a:cs typeface="Arial" panose="020B0604020202020204" pitchFamily="34" charset="0"/>
              </a:rPr>
              <a:t> CCLC Specialist</a:t>
            </a:r>
          </a:p>
          <a:p>
            <a:pPr algn="l" fontAlgn="base"/>
            <a:r>
              <a:rPr lang="en-US" sz="2400" dirty="0">
                <a:solidFill>
                  <a:srgbClr val="003B71"/>
                </a:solidFill>
                <a:cs typeface="Arial" panose="020B0604020202020204" pitchFamily="34" charset="0"/>
                <a:hlinkClick r:id="rId8"/>
              </a:rPr>
              <a:t>pjordan@mdek12.org</a:t>
            </a:r>
            <a:r>
              <a:rPr lang="en-US" sz="2400" dirty="0">
                <a:solidFill>
                  <a:srgbClr val="003B71"/>
                </a:solidFill>
                <a:cs typeface="Arial" panose="020B0604020202020204" pitchFamily="34" charset="0"/>
              </a:rPr>
              <a:t> </a:t>
            </a:r>
          </a:p>
        </p:txBody>
      </p:sp>
    </p:spTree>
    <p:extLst>
      <p:ext uri="{BB962C8B-B14F-4D97-AF65-F5344CB8AC3E}">
        <p14:creationId xmlns:p14="http://schemas.microsoft.com/office/powerpoint/2010/main" val="10711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1736-BC78-4361-B689-0D9B5A764874}"/>
              </a:ext>
            </a:extLst>
          </p:cNvPr>
          <p:cNvSpPr>
            <a:spLocks noGrp="1"/>
          </p:cNvSpPr>
          <p:nvPr>
            <p:ph type="title"/>
          </p:nvPr>
        </p:nvSpPr>
        <p:spPr/>
        <p:txBody>
          <a:bodyPr/>
          <a:lstStyle/>
          <a:p>
            <a:br>
              <a:rPr lang="en-US" dirty="0"/>
            </a:br>
            <a:r>
              <a:rPr lang="en-US" sz="4400" dirty="0"/>
              <a:t>Absolute Priority</a:t>
            </a:r>
            <a:br>
              <a:rPr lang="en-US" dirty="0"/>
            </a:br>
            <a:endParaRPr lang="en-US" dirty="0"/>
          </a:p>
        </p:txBody>
      </p:sp>
      <p:sp>
        <p:nvSpPr>
          <p:cNvPr id="3" name="Content Placeholder 2">
            <a:extLst>
              <a:ext uri="{FF2B5EF4-FFF2-40B4-BE49-F238E27FC236}">
                <a16:creationId xmlns:a16="http://schemas.microsoft.com/office/drawing/2014/main" id="{F070BEB6-AB8F-439A-8E24-59C7C21D2A07}"/>
              </a:ext>
            </a:extLst>
          </p:cNvPr>
          <p:cNvSpPr>
            <a:spLocks noGrp="1"/>
          </p:cNvSpPr>
          <p:nvPr>
            <p:ph idx="1"/>
          </p:nvPr>
        </p:nvSpPr>
        <p:spPr>
          <a:xfrm>
            <a:off x="412617" y="1166649"/>
            <a:ext cx="11297601" cy="4382814"/>
          </a:xfrm>
        </p:spPr>
        <p:txBody>
          <a:bodyPr/>
          <a:lstStyle/>
          <a:p>
            <a:pPr marL="0" indent="0">
              <a:buNone/>
            </a:pPr>
            <a:r>
              <a:rPr lang="en-US" sz="3200" kern="1200" dirty="0">
                <a:solidFill>
                  <a:srgbClr val="003B71"/>
                </a:solidFill>
              </a:rPr>
              <a:t>Absolute priority will be given to applicants primarily serving students who attend schools with a high concentration of low-income students and families.</a:t>
            </a:r>
          </a:p>
          <a:p>
            <a:endParaRPr lang="en-US" dirty="0"/>
          </a:p>
        </p:txBody>
      </p:sp>
    </p:spTree>
    <p:extLst>
      <p:ext uri="{BB962C8B-B14F-4D97-AF65-F5344CB8AC3E}">
        <p14:creationId xmlns:p14="http://schemas.microsoft.com/office/powerpoint/2010/main" val="268544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611E-A578-45DD-95DD-1939D87F7F88}"/>
              </a:ext>
            </a:extLst>
          </p:cNvPr>
          <p:cNvSpPr>
            <a:spLocks noGrp="1"/>
          </p:cNvSpPr>
          <p:nvPr>
            <p:ph type="title"/>
          </p:nvPr>
        </p:nvSpPr>
        <p:spPr>
          <a:xfrm>
            <a:off x="4965430" y="629268"/>
            <a:ext cx="6586491" cy="1286160"/>
          </a:xfrm>
        </p:spPr>
        <p:txBody>
          <a:bodyPr anchor="b">
            <a:normAutofit/>
          </a:bodyPr>
          <a:lstStyle/>
          <a:p>
            <a:r>
              <a:rPr lang="en-US" sz="4400" dirty="0"/>
              <a:t>Program Overview</a:t>
            </a:r>
          </a:p>
        </p:txBody>
      </p:sp>
      <p:sp>
        <p:nvSpPr>
          <p:cNvPr id="8" name="Content Placeholder 7">
            <a:extLst>
              <a:ext uri="{FF2B5EF4-FFF2-40B4-BE49-F238E27FC236}">
                <a16:creationId xmlns:a16="http://schemas.microsoft.com/office/drawing/2014/main" id="{1FD36239-5F7B-4BB8-AF7E-19606C98770E}"/>
              </a:ext>
            </a:extLst>
          </p:cNvPr>
          <p:cNvSpPr>
            <a:spLocks noGrp="1"/>
          </p:cNvSpPr>
          <p:nvPr>
            <p:ph idx="1"/>
          </p:nvPr>
        </p:nvSpPr>
        <p:spPr>
          <a:xfrm>
            <a:off x="4707685" y="2438400"/>
            <a:ext cx="7356496" cy="3785419"/>
          </a:xfrm>
        </p:spPr>
        <p:txBody>
          <a:bodyPr>
            <a:normAutofit/>
          </a:bodyPr>
          <a:lstStyle/>
          <a:p>
            <a:r>
              <a:rPr lang="en-US" sz="2400" b="1" dirty="0">
                <a:solidFill>
                  <a:srgbClr val="002060"/>
                </a:solidFill>
              </a:rPr>
              <a:t>Number of students served in 2020 – 2021 School Year 9,941</a:t>
            </a:r>
          </a:p>
          <a:p>
            <a:endParaRPr lang="en-US" sz="2400" b="1" dirty="0">
              <a:solidFill>
                <a:srgbClr val="002060"/>
              </a:solidFill>
            </a:endParaRPr>
          </a:p>
          <a:p>
            <a:r>
              <a:rPr lang="en-US" sz="2400" b="1" dirty="0">
                <a:solidFill>
                  <a:srgbClr val="002060"/>
                </a:solidFill>
              </a:rPr>
              <a:t>Number of centers 108</a:t>
            </a:r>
          </a:p>
          <a:p>
            <a:endParaRPr lang="en-US" sz="2400" b="1" dirty="0">
              <a:solidFill>
                <a:srgbClr val="002060"/>
              </a:solidFill>
            </a:endParaRPr>
          </a:p>
          <a:p>
            <a:r>
              <a:rPr lang="en-US" sz="2400" b="1" dirty="0">
                <a:solidFill>
                  <a:srgbClr val="002060"/>
                </a:solidFill>
              </a:rPr>
              <a:t>Number of grantees 48</a:t>
            </a:r>
          </a:p>
        </p:txBody>
      </p:sp>
      <p:pic>
        <p:nvPicPr>
          <p:cNvPr id="10" name="Picture 9">
            <a:extLst>
              <a:ext uri="{FF2B5EF4-FFF2-40B4-BE49-F238E27FC236}">
                <a16:creationId xmlns:a16="http://schemas.microsoft.com/office/drawing/2014/main" id="{C9BB9A91-6AF1-41FF-928D-B89648E9418E}"/>
              </a:ext>
            </a:extLst>
          </p:cNvPr>
          <p:cNvPicPr>
            <a:picLocks noChangeAspect="1"/>
          </p:cNvPicPr>
          <p:nvPr/>
        </p:nvPicPr>
        <p:blipFill rotWithShape="1">
          <a:blip r:embed="rId2"/>
          <a:srcRect l="54882" r="-1" b="-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74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66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A2BB2-D284-4A20-A2A0-756DE461D723}"/>
              </a:ext>
            </a:extLst>
          </p:cNvPr>
          <p:cNvSpPr>
            <a:spLocks noGrp="1"/>
          </p:cNvSpPr>
          <p:nvPr>
            <p:ph type="title"/>
          </p:nvPr>
        </p:nvSpPr>
        <p:spPr/>
        <p:txBody>
          <a:bodyPr/>
          <a:lstStyle/>
          <a:p>
            <a:br>
              <a:rPr lang="en-US" dirty="0"/>
            </a:br>
            <a:r>
              <a:rPr lang="en-US" sz="4400" dirty="0"/>
              <a:t>Good Standing</a:t>
            </a:r>
            <a:br>
              <a:rPr lang="en-US" dirty="0"/>
            </a:br>
            <a:endParaRPr lang="en-US" dirty="0"/>
          </a:p>
        </p:txBody>
      </p:sp>
      <p:sp>
        <p:nvSpPr>
          <p:cNvPr id="3" name="Content Placeholder 2">
            <a:extLst>
              <a:ext uri="{FF2B5EF4-FFF2-40B4-BE49-F238E27FC236}">
                <a16:creationId xmlns:a16="http://schemas.microsoft.com/office/drawing/2014/main" id="{9AEB2AB7-05E2-489A-8944-081EB8583A31}"/>
              </a:ext>
            </a:extLst>
          </p:cNvPr>
          <p:cNvSpPr>
            <a:spLocks noGrp="1"/>
          </p:cNvSpPr>
          <p:nvPr>
            <p:ph idx="1"/>
          </p:nvPr>
        </p:nvSpPr>
        <p:spPr>
          <a:xfrm>
            <a:off x="412618" y="1166649"/>
            <a:ext cx="10941182" cy="4382814"/>
          </a:xfrm>
        </p:spPr>
        <p:txBody>
          <a:bodyPr>
            <a:normAutofit/>
          </a:bodyPr>
          <a:lstStyle/>
          <a:p>
            <a:pPr marL="0" indent="0">
              <a:buNone/>
            </a:pPr>
            <a:r>
              <a:rPr lang="en-US" sz="2200" dirty="0">
                <a:solidFill>
                  <a:srgbClr val="003B71"/>
                </a:solidFill>
              </a:rPr>
              <a:t>Applicants that previously received a grant award must be in good standing with MDE to receive a grant award through the upcoming RFP.  </a:t>
            </a:r>
          </a:p>
          <a:p>
            <a:r>
              <a:rPr lang="en-US" sz="2000" dirty="0">
                <a:solidFill>
                  <a:srgbClr val="003B71"/>
                </a:solidFill>
              </a:rPr>
              <a:t>Active and unrestrictive DUNS number</a:t>
            </a:r>
          </a:p>
          <a:p>
            <a:r>
              <a:rPr lang="en-US" sz="2000" dirty="0">
                <a:solidFill>
                  <a:srgbClr val="003B71"/>
                </a:solidFill>
              </a:rPr>
              <a:t>Submitted final evaluation reports</a:t>
            </a:r>
          </a:p>
          <a:p>
            <a:r>
              <a:rPr lang="en-US" sz="2000" dirty="0">
                <a:solidFill>
                  <a:srgbClr val="003B71"/>
                </a:solidFill>
              </a:rPr>
              <a:t>Submitted annual performance reports (21APR) for each term the program operated </a:t>
            </a:r>
          </a:p>
          <a:p>
            <a:r>
              <a:rPr lang="en-US" sz="2000" dirty="0">
                <a:solidFill>
                  <a:srgbClr val="003B71"/>
                </a:solidFill>
              </a:rPr>
              <a:t>Finalized all monitoring corrective actions</a:t>
            </a:r>
          </a:p>
          <a:p>
            <a:r>
              <a:rPr lang="en-US" sz="2000" dirty="0">
                <a:solidFill>
                  <a:srgbClr val="003B71"/>
                </a:solidFill>
              </a:rPr>
              <a:t>Submitted all requests for reimbursement and Year-End Budget Report</a:t>
            </a:r>
          </a:p>
          <a:p>
            <a:endParaRPr lang="en-US" dirty="0"/>
          </a:p>
        </p:txBody>
      </p:sp>
    </p:spTree>
    <p:extLst>
      <p:ext uri="{BB962C8B-B14F-4D97-AF65-F5344CB8AC3E}">
        <p14:creationId xmlns:p14="http://schemas.microsoft.com/office/powerpoint/2010/main" val="3921616728"/>
      </p:ext>
    </p:extLst>
  </p:cSld>
  <p:clrMapOvr>
    <a:masterClrMapping/>
  </p:clrMapOvr>
</p:sld>
</file>

<file path=ppt/theme/theme1.xml><?xml version="1.0" encoding="utf-8"?>
<a:theme xmlns:a="http://schemas.openxmlformats.org/drawingml/2006/main" name="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fontAlgn="base">
          <a:defRPr sz="8000" b="1" dirty="0" smtClean="0">
            <a:solidFill>
              <a:srgbClr val="003B7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4988</TotalTime>
  <Words>3706</Words>
  <Application>Microsoft Office PowerPoint</Application>
  <PresentationFormat>Widescreen</PresentationFormat>
  <Paragraphs>360</Paragraphs>
  <Slides>67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Arial Black</vt:lpstr>
      <vt:lpstr>Arial Narrow</vt:lpstr>
      <vt:lpstr>Calibri</vt:lpstr>
      <vt:lpstr>Calibri Light</vt:lpstr>
      <vt:lpstr>Courier New</vt:lpstr>
      <vt:lpstr>Office Theme</vt:lpstr>
      <vt:lpstr>Nita M. Lowey 21st Century Community Learning Centers </vt:lpstr>
      <vt:lpstr>Mississippi Department of Education</vt:lpstr>
      <vt:lpstr>State Board of Education  STRATEGIC PLAN GOALS</vt:lpstr>
      <vt:lpstr>Agenda</vt:lpstr>
      <vt:lpstr>General Information</vt:lpstr>
      <vt:lpstr>Program Purpose</vt:lpstr>
      <vt:lpstr> Absolute Priority </vt:lpstr>
      <vt:lpstr>Program Overview</vt:lpstr>
      <vt:lpstr> Good Standing </vt:lpstr>
      <vt:lpstr> Eligibility Criteria  </vt:lpstr>
      <vt:lpstr> Eligibility Criteria  </vt:lpstr>
      <vt:lpstr>   Eligibility Criteria (DUNS)  Must have an active and unrestrictive DUNS Number </vt:lpstr>
      <vt:lpstr> Obtaining a DUNS Number </vt:lpstr>
      <vt:lpstr> Obtaining a DUNS Number </vt:lpstr>
      <vt:lpstr> SAM Overview: What is SAM?  </vt:lpstr>
      <vt:lpstr> SAM Registration  </vt:lpstr>
      <vt:lpstr> SAM Registration  </vt:lpstr>
      <vt:lpstr> Official Subgrantee </vt:lpstr>
      <vt:lpstr>Sustainability</vt:lpstr>
      <vt:lpstr>Program Implementation</vt:lpstr>
      <vt:lpstr> Program Activities </vt:lpstr>
      <vt:lpstr>Program Activities</vt:lpstr>
      <vt:lpstr> Equitable Participation  </vt:lpstr>
      <vt:lpstr> Program Reports and Evaluation </vt:lpstr>
      <vt:lpstr> Proposal Review and Selection Process </vt:lpstr>
      <vt:lpstr> Competitive Priority </vt:lpstr>
      <vt:lpstr> Competitive Priority </vt:lpstr>
      <vt:lpstr> Program Abstract </vt:lpstr>
      <vt:lpstr> Scoring </vt:lpstr>
      <vt:lpstr> Scoring </vt:lpstr>
      <vt:lpstr> Scoring </vt:lpstr>
      <vt:lpstr>Grant Award and Responsibilities</vt:lpstr>
      <vt:lpstr> Grant Period &amp; Award Amounts </vt:lpstr>
      <vt:lpstr>Award Amounts</vt:lpstr>
      <vt:lpstr> Use of Funds </vt:lpstr>
      <vt:lpstr> Use of Funds </vt:lpstr>
      <vt:lpstr> Use of Funds </vt:lpstr>
      <vt:lpstr> Carryover Procedure </vt:lpstr>
      <vt:lpstr> Fiscal Requirements </vt:lpstr>
      <vt:lpstr>Program Income</vt:lpstr>
      <vt:lpstr>Program Income</vt:lpstr>
      <vt:lpstr>Program Income</vt:lpstr>
      <vt:lpstr> Responsibilities of a Fiscal Agent </vt:lpstr>
      <vt:lpstr> Responsibilities of a Fiscal Agent </vt:lpstr>
      <vt:lpstr> Responsibilities of a Fiscal Agent </vt:lpstr>
      <vt:lpstr> Audit </vt:lpstr>
      <vt:lpstr> Audit </vt:lpstr>
      <vt:lpstr> Audit </vt:lpstr>
      <vt:lpstr>Tentative Timeline of Activities</vt:lpstr>
      <vt:lpstr>Important Dates</vt:lpstr>
      <vt:lpstr>Additional RFP Training Opportunities</vt:lpstr>
      <vt:lpstr>Proposal Requirements</vt:lpstr>
      <vt:lpstr>Submission and Delivery</vt:lpstr>
      <vt:lpstr>Submission and Delivery</vt:lpstr>
      <vt:lpstr>Submission and Delivery</vt:lpstr>
      <vt:lpstr>Submission and Delivery</vt:lpstr>
      <vt:lpstr>Proposal Forms &amp; Notice of Intent</vt:lpstr>
      <vt:lpstr> Proposal Forms </vt:lpstr>
      <vt:lpstr> Proposal Forms </vt:lpstr>
      <vt:lpstr> Proposal Forms </vt:lpstr>
      <vt:lpstr> Notice of Intent to Apply </vt:lpstr>
      <vt:lpstr>Supplemental Forms &amp; Resources</vt:lpstr>
      <vt:lpstr> Supplemental Forms </vt:lpstr>
      <vt:lpstr>Resources </vt:lpstr>
      <vt:lpstr> Resources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Melissa Banks</dc:creator>
  <cp:keywords/>
  <dc:description/>
  <cp:lastModifiedBy>Farrah Nicholson</cp:lastModifiedBy>
  <cp:revision>103</cp:revision>
  <cp:lastPrinted>2021-06-18T21:28:56Z</cp:lastPrinted>
  <dcterms:created xsi:type="dcterms:W3CDTF">2020-12-28T15:17:46Z</dcterms:created>
  <dcterms:modified xsi:type="dcterms:W3CDTF">2021-07-16T17:39:34Z</dcterms:modified>
  <cp:category/>
</cp:coreProperties>
</file>