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76" r:id="rId2"/>
  </p:sldMasterIdLst>
  <p:notesMasterIdLst>
    <p:notesMasterId r:id="rId53"/>
  </p:notesMasterIdLst>
  <p:handoutMasterIdLst>
    <p:handoutMasterId r:id="rId54"/>
  </p:handoutMasterIdLst>
  <p:sldIdLst>
    <p:sldId id="297" r:id="rId3"/>
    <p:sldId id="290" r:id="rId4"/>
    <p:sldId id="305" r:id="rId5"/>
    <p:sldId id="351" r:id="rId6"/>
    <p:sldId id="352" r:id="rId7"/>
    <p:sldId id="303" r:id="rId8"/>
    <p:sldId id="306" r:id="rId9"/>
    <p:sldId id="307" r:id="rId10"/>
    <p:sldId id="308" r:id="rId11"/>
    <p:sldId id="309" r:id="rId12"/>
    <p:sldId id="310" r:id="rId13"/>
    <p:sldId id="353" r:id="rId14"/>
    <p:sldId id="311" r:id="rId15"/>
    <p:sldId id="312" r:id="rId16"/>
    <p:sldId id="313" r:id="rId17"/>
    <p:sldId id="314" r:id="rId18"/>
    <p:sldId id="315" r:id="rId19"/>
    <p:sldId id="316" r:id="rId20"/>
    <p:sldId id="317" r:id="rId21"/>
    <p:sldId id="318" r:id="rId22"/>
    <p:sldId id="354" r:id="rId23"/>
    <p:sldId id="320" r:id="rId24"/>
    <p:sldId id="321" r:id="rId25"/>
    <p:sldId id="322" r:id="rId26"/>
    <p:sldId id="323" r:id="rId27"/>
    <p:sldId id="324" r:id="rId28"/>
    <p:sldId id="326" r:id="rId29"/>
    <p:sldId id="327" r:id="rId30"/>
    <p:sldId id="328" r:id="rId31"/>
    <p:sldId id="329" r:id="rId32"/>
    <p:sldId id="330" r:id="rId33"/>
    <p:sldId id="331" r:id="rId34"/>
    <p:sldId id="332" r:id="rId35"/>
    <p:sldId id="333" r:id="rId36"/>
    <p:sldId id="334" r:id="rId37"/>
    <p:sldId id="335" r:id="rId38"/>
    <p:sldId id="336" r:id="rId39"/>
    <p:sldId id="347" r:id="rId40"/>
    <p:sldId id="355" r:id="rId41"/>
    <p:sldId id="337" r:id="rId42"/>
    <p:sldId id="338" r:id="rId43"/>
    <p:sldId id="348" r:id="rId44"/>
    <p:sldId id="349" r:id="rId45"/>
    <p:sldId id="339" r:id="rId46"/>
    <p:sldId id="340" r:id="rId47"/>
    <p:sldId id="342" r:id="rId48"/>
    <p:sldId id="292" r:id="rId49"/>
    <p:sldId id="302" r:id="rId50"/>
    <p:sldId id="344" r:id="rId51"/>
    <p:sldId id="345" r:id="rId52"/>
  </p:sldIdLst>
  <p:sldSz cx="9144000" cy="5143500" type="screen16x9"/>
  <p:notesSz cx="6954838" cy="9240838"/>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Banks" initials=""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43"/>
    <p:restoredTop sz="94595"/>
  </p:normalViewPr>
  <p:slideViewPr>
    <p:cSldViewPr snapToGrid="0" snapToObjects="1">
      <p:cViewPr varScale="1">
        <p:scale>
          <a:sx n="90" d="100"/>
          <a:sy n="90" d="100"/>
        </p:scale>
        <p:origin x="1314"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37" d="100"/>
          <a:sy n="137" d="100"/>
        </p:scale>
        <p:origin x="3992"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39466" y="0"/>
            <a:ext cx="3013763" cy="463647"/>
          </a:xfrm>
          <a:prstGeom prst="rect">
            <a:avLst/>
          </a:prstGeom>
        </p:spPr>
        <p:txBody>
          <a:bodyPr vert="horz" lIns="92546" tIns="46273" rIns="92546" bIns="46273" rtlCol="0"/>
          <a:lstStyle>
            <a:lvl1pPr algn="r">
              <a:defRPr sz="1200"/>
            </a:lvl1pPr>
          </a:lstStyle>
          <a:p>
            <a:fld id="{A2258358-716F-B541-B8E3-B6CD7F3CCC11}" type="datetimeFigureOut">
              <a:rPr lang="en-US" smtClean="0"/>
              <a:t>2/20/2020</a:t>
            </a:fld>
            <a:endParaRPr lang="en-US" dirty="0"/>
          </a:p>
        </p:txBody>
      </p:sp>
      <p:sp>
        <p:nvSpPr>
          <p:cNvPr id="5" name="Slide Number Placeholder 4"/>
          <p:cNvSpPr>
            <a:spLocks noGrp="1"/>
          </p:cNvSpPr>
          <p:nvPr>
            <p:ph type="sldNum" sz="quarter" idx="3"/>
          </p:nvPr>
        </p:nvSpPr>
        <p:spPr>
          <a:xfrm>
            <a:off x="3939466" y="8777193"/>
            <a:ext cx="3013763" cy="463646"/>
          </a:xfrm>
          <a:prstGeom prst="rect">
            <a:avLst/>
          </a:prstGeom>
        </p:spPr>
        <p:txBody>
          <a:bodyPr vert="horz" lIns="92546" tIns="46273" rIns="92546" bIns="46273" rtlCol="0" anchor="b"/>
          <a:lstStyle>
            <a:lvl1pPr algn="r">
              <a:defRPr sz="1200"/>
            </a:lvl1pPr>
          </a:lstStyle>
          <a:p>
            <a:fld id="{D2D3E99C-1222-AB41-BFEE-14BC1467DDD4}" type="slidenum">
              <a:rPr lang="en-US" smtClean="0"/>
              <a:t>‹#›</a:t>
            </a:fld>
            <a:endParaRPr lang="en-US" dirty="0"/>
          </a:p>
        </p:txBody>
      </p:sp>
    </p:spTree>
    <p:extLst>
      <p:ext uri="{BB962C8B-B14F-4D97-AF65-F5344CB8AC3E}">
        <p14:creationId xmlns:p14="http://schemas.microsoft.com/office/powerpoint/2010/main" val="1158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98463" y="693738"/>
            <a:ext cx="6159500"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95484" y="4389398"/>
            <a:ext cx="5563870" cy="4158377"/>
          </a:xfrm>
          <a:prstGeom prst="rect">
            <a:avLst/>
          </a:prstGeom>
          <a:noFill/>
          <a:ln>
            <a:noFill/>
          </a:ln>
        </p:spPr>
        <p:txBody>
          <a:bodyPr lIns="92531" tIns="92531" rIns="92531" bIns="92531"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579800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1030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75769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57487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55092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954362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45847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18137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540319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01269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165283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27623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68252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12160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85910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27688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051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4645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184206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98354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688470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4042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2775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308927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06183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1940" lvl="1" indent="-289208">
              <a:lnSpc>
                <a:spcPts val="1397"/>
              </a:lnSpc>
              <a:spcBef>
                <a:spcPts val="15"/>
              </a:spcBef>
              <a:buFont typeface="+mj-lt"/>
              <a:buAutoNum type="alphaLcPeriod"/>
            </a:pPr>
            <a:r>
              <a:rPr lang="en-US" dirty="0">
                <a:latin typeface="Georgia" panose="02040502050405020303" pitchFamily="18" charset="0"/>
                <a:ea typeface="Times New Roman" panose="02020603050405020304" pitchFamily="18" charset="0"/>
              </a:rPr>
              <a:t>Adhere to the list of eligible activities for which funds under the program may be spent, as well as allowable cost objectives in applicable cost principles; and</a:t>
            </a:r>
            <a:endParaRPr lang="en-US" sz="900" dirty="0">
              <a:latin typeface="Times New Roman" panose="02020603050405020304" pitchFamily="18" charset="0"/>
              <a:ea typeface="Times New Roman" panose="02020603050405020304" pitchFamily="18" charset="0"/>
            </a:endParaRPr>
          </a:p>
          <a:p>
            <a:pPr marL="751940" lvl="1" indent="-289208">
              <a:lnSpc>
                <a:spcPts val="1397"/>
              </a:lnSpc>
              <a:spcBef>
                <a:spcPts val="15"/>
              </a:spcBef>
              <a:buFont typeface="+mj-lt"/>
              <a:buAutoNum type="alphaLcPeriod"/>
            </a:pPr>
            <a:r>
              <a:rPr lang="en-US" dirty="0">
                <a:latin typeface="Georgia" panose="02040502050405020303" pitchFamily="18" charset="0"/>
                <a:ea typeface="Times New Roman" panose="02020603050405020304" pitchFamily="18" charset="0"/>
              </a:rPr>
              <a:t>Ensure that transactions are made in a reasonable and prudent manner, are allowable and allocable, and avoid double charging and ensure that credits are applied appropriately.</a:t>
            </a:r>
            <a:endParaRPr lang="en-US" sz="9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963969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7049" marR="332910" indent="-347049">
              <a:buFont typeface="+mj-lt"/>
              <a:buAutoNum type="romanLcPeriod"/>
            </a:pPr>
            <a:r>
              <a:rPr lang="en-US" dirty="0">
                <a:latin typeface="Georgia" panose="02040502050405020303" pitchFamily="18" charset="0"/>
                <a:ea typeface="Calibri" panose="020F0502020204030204" pitchFamily="34" charset="0"/>
                <a:cs typeface="Times New Roman" panose="02020603050405020304" pitchFamily="18" charset="0"/>
              </a:rPr>
              <a:t>Source Documentation</a:t>
            </a:r>
            <a:endParaRPr lang="en-US" sz="900" dirty="0">
              <a:latin typeface="Georgia" panose="02040502050405020303" pitchFamily="18" charset="0"/>
              <a:ea typeface="Calibri" panose="020F0502020204030204" pitchFamily="34" charset="0"/>
              <a:cs typeface="Times New Roman" panose="02020603050405020304" pitchFamily="18" charset="0"/>
            </a:endParaRPr>
          </a:p>
          <a:p>
            <a:pPr marL="347049" marR="332910" indent="-347049">
              <a:buFont typeface="+mj-lt"/>
              <a:buAutoNum type="alphaLcPeriod"/>
            </a:pPr>
            <a:r>
              <a:rPr lang="en-US" dirty="0">
                <a:latin typeface="Georgia" panose="02040502050405020303" pitchFamily="18" charset="0"/>
                <a:ea typeface="Calibri" panose="020F0502020204030204" pitchFamily="34" charset="0"/>
                <a:cs typeface="Times New Roman" panose="02020603050405020304" pitchFamily="18" charset="0"/>
              </a:rPr>
              <a:t>Appropriately support transactions entered into the sub grantee's system</a:t>
            </a:r>
            <a:endParaRPr lang="en-US" sz="900" dirty="0">
              <a:latin typeface="Georgia" panose="02040502050405020303" pitchFamily="18" charset="0"/>
              <a:ea typeface="Calibri" panose="020F0502020204030204" pitchFamily="34" charset="0"/>
              <a:cs typeface="Times New Roman" panose="02020603050405020304" pitchFamily="18" charset="0"/>
            </a:endParaRPr>
          </a:p>
          <a:p>
            <a:pPr marL="347049" marR="332910" indent="-347049">
              <a:buFont typeface="+mj-lt"/>
              <a:buAutoNum type="alphaLcPeriod"/>
            </a:pPr>
            <a:r>
              <a:rPr lang="en-US" dirty="0">
                <a:latin typeface="Georgia" panose="02040502050405020303" pitchFamily="18" charset="0"/>
                <a:ea typeface="Calibri" panose="020F0502020204030204" pitchFamily="34" charset="0"/>
                <a:cs typeface="Times New Roman" panose="02020603050405020304" pitchFamily="18" charset="0"/>
              </a:rPr>
              <a:t>Documentation tracks each sub grant transaction and supports the validity of financial data reported; and</a:t>
            </a:r>
            <a:endParaRPr lang="en-US" sz="900" dirty="0">
              <a:latin typeface="Georgia" panose="02040502050405020303" pitchFamily="18" charset="0"/>
              <a:ea typeface="Calibri" panose="020F0502020204030204" pitchFamily="34" charset="0"/>
              <a:cs typeface="Times New Roman" panose="02020603050405020304" pitchFamily="18" charset="0"/>
            </a:endParaRPr>
          </a:p>
          <a:p>
            <a:pPr marL="347049" marR="332910" indent="-347049">
              <a:buFont typeface="+mj-lt"/>
              <a:buAutoNum type="alphaLcPeriod"/>
            </a:pPr>
            <a:r>
              <a:rPr lang="en-US" dirty="0">
                <a:latin typeface="Georgia" panose="02040502050405020303" pitchFamily="18" charset="0"/>
                <a:ea typeface="Calibri" panose="020F0502020204030204" pitchFamily="34" charset="0"/>
                <a:cs typeface="Times New Roman" panose="02020603050405020304" pitchFamily="18" charset="0"/>
              </a:rPr>
              <a:t>Maintain separate funding lines for 21</a:t>
            </a:r>
            <a:r>
              <a:rPr lang="en-US" baseline="30000" dirty="0">
                <a:latin typeface="Georgia" panose="02040502050405020303" pitchFamily="18" charset="0"/>
                <a:ea typeface="Calibri" panose="020F0502020204030204" pitchFamily="34" charset="0"/>
                <a:cs typeface="Times New Roman" panose="02020603050405020304" pitchFamily="18" charset="0"/>
              </a:rPr>
              <a:t>st</a:t>
            </a:r>
            <a:r>
              <a:rPr lang="en-US" dirty="0">
                <a:latin typeface="Georgia" panose="02040502050405020303" pitchFamily="18" charset="0"/>
                <a:ea typeface="Calibri" panose="020F0502020204030204" pitchFamily="34" charset="0"/>
                <a:cs typeface="Times New Roman" panose="02020603050405020304" pitchFamily="18" charset="0"/>
              </a:rPr>
              <a:t> CCLC funds</a:t>
            </a:r>
            <a:endParaRPr lang="en-US" sz="900" dirty="0">
              <a:latin typeface="Georgia" panose="02040502050405020303" pitchFamily="18" charset="0"/>
              <a:ea typeface="Calibri" panose="020F0502020204030204" pitchFamily="34" charset="0"/>
              <a:cs typeface="Times New Roman" panose="02020603050405020304" pitchFamily="18" charset="0"/>
            </a:endParaRPr>
          </a:p>
          <a:p>
            <a:pPr marL="347049" marR="332910" indent="-347049">
              <a:buFont typeface="+mj-lt"/>
              <a:buAutoNum type="romanLcPeriod"/>
            </a:pPr>
            <a:r>
              <a:rPr lang="en-US" dirty="0">
                <a:latin typeface="Georgia" panose="02040502050405020303" pitchFamily="18" charset="0"/>
                <a:ea typeface="Calibri" panose="020F0502020204030204" pitchFamily="34" charset="0"/>
                <a:cs typeface="Times New Roman" panose="02020603050405020304" pitchFamily="18" charset="0"/>
              </a:rPr>
              <a:t>Audit Trail</a:t>
            </a:r>
            <a:endParaRPr lang="en-US" sz="900" dirty="0">
              <a:latin typeface="Georgia" panose="02040502050405020303" pitchFamily="18" charset="0"/>
              <a:ea typeface="Calibri" panose="020F0502020204030204" pitchFamily="34" charset="0"/>
              <a:cs typeface="Times New Roman" panose="02020603050405020304" pitchFamily="18" charset="0"/>
            </a:endParaRPr>
          </a:p>
          <a:p>
            <a:pPr marL="751940" marR="332910" lvl="1" indent="-289208">
              <a:buFont typeface="+mj-lt"/>
              <a:buAutoNum type="alphaLcPeriod"/>
            </a:pPr>
            <a:r>
              <a:rPr lang="en-US" dirty="0">
                <a:latin typeface="Georgia" panose="02040502050405020303" pitchFamily="18" charset="0"/>
                <a:ea typeface="Times New Roman" panose="02020603050405020304" pitchFamily="18" charset="0"/>
              </a:rPr>
              <a:t>The lowest level of detail the system should provide is documentation that supports all transactions (e.g., invoices, contracts, purchase orders);</a:t>
            </a:r>
            <a:endParaRPr lang="en-US" sz="900" dirty="0">
              <a:latin typeface="Times New Roman" panose="02020603050405020304" pitchFamily="18" charset="0"/>
              <a:ea typeface="Times New Roman" panose="02020603050405020304" pitchFamily="18" charset="0"/>
            </a:endParaRPr>
          </a:p>
          <a:p>
            <a:pPr marL="751940" marR="332910" lvl="1" indent="-289208">
              <a:buFont typeface="+mj-lt"/>
              <a:buAutoNum type="alphaLcPeriod"/>
            </a:pPr>
            <a:r>
              <a:rPr lang="en-US" dirty="0">
                <a:latin typeface="Georgia" panose="02040502050405020303" pitchFamily="18" charset="0"/>
                <a:ea typeface="Times New Roman" panose="02020603050405020304" pitchFamily="18" charset="0"/>
              </a:rPr>
              <a:t>The overall recordkeeping system should be able to trace financial statement balances through the sub grantee's general ledger, cash books and other journals; and </a:t>
            </a:r>
            <a:endParaRPr lang="en-US" sz="900" dirty="0">
              <a:latin typeface="Times New Roman" panose="02020603050405020304" pitchFamily="18" charset="0"/>
              <a:ea typeface="Times New Roman" panose="02020603050405020304" pitchFamily="18" charset="0"/>
            </a:endParaRPr>
          </a:p>
          <a:p>
            <a:pPr marL="751940" marR="332910" lvl="1" indent="-289208">
              <a:buFont typeface="+mj-lt"/>
              <a:buAutoNum type="alphaLcPeriod"/>
            </a:pPr>
            <a:r>
              <a:rPr lang="en-US" dirty="0">
                <a:latin typeface="Georgia" panose="02040502050405020303" pitchFamily="18" charset="0"/>
                <a:ea typeface="Times New Roman" panose="02020603050405020304" pitchFamily="18" charset="0"/>
              </a:rPr>
              <a:t>Amounts claimed on financial statements and reports accurately reflect the accounting books and records from which they were prepared.</a:t>
            </a:r>
            <a:endParaRPr lang="en-US" sz="9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199827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145941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013045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780340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689223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17404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828188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72274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97097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333986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r>
              <a:rPr lang="en-US" dirty="0"/>
              <a:t>Discuss each component in detail</a:t>
            </a:r>
          </a:p>
        </p:txBody>
      </p:sp>
    </p:spTree>
    <p:extLst>
      <p:ext uri="{BB962C8B-B14F-4D97-AF65-F5344CB8AC3E}">
        <p14:creationId xmlns:p14="http://schemas.microsoft.com/office/powerpoint/2010/main" val="15629825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r>
              <a:rPr lang="en-US" dirty="0"/>
              <a:t>Discuss each component in detail</a:t>
            </a:r>
          </a:p>
        </p:txBody>
      </p:sp>
    </p:spTree>
    <p:extLst>
      <p:ext uri="{BB962C8B-B14F-4D97-AF65-F5344CB8AC3E}">
        <p14:creationId xmlns:p14="http://schemas.microsoft.com/office/powerpoint/2010/main" val="24248787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663871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270878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pPr defTabSz="925464">
              <a:defRPr/>
            </a:pPr>
            <a:r>
              <a:rPr lang="en-US" sz="1200" dirty="0">
                <a:solidFill>
                  <a:prstClr val="black"/>
                </a:solidFill>
                <a:latin typeface="Calibri"/>
              </a:rPr>
              <a:t>Data on average daily attendance and enrollment at each site</a:t>
            </a:r>
          </a:p>
          <a:p>
            <a:pPr defTabSz="925464">
              <a:defRPr/>
            </a:pPr>
            <a:r>
              <a:rPr lang="en-US" sz="1200" dirty="0">
                <a:solidFill>
                  <a:prstClr val="black"/>
                </a:solidFill>
                <a:latin typeface="Calibri"/>
              </a:rPr>
              <a:t>Synopsis of current level of operation at each site</a:t>
            </a:r>
          </a:p>
          <a:p>
            <a:pPr defTabSz="925464">
              <a:defRPr/>
            </a:pPr>
            <a:r>
              <a:rPr lang="en-US" sz="1200" dirty="0">
                <a:solidFill>
                  <a:prstClr val="black"/>
                </a:solidFill>
                <a:latin typeface="Calibri"/>
              </a:rPr>
              <a:t>Data analysis and indication of progress towards achieving EACH objective, all objectives must include measures that allow for continuous (formative) assessment</a:t>
            </a:r>
          </a:p>
          <a:p>
            <a:pPr defTabSz="925464">
              <a:defRPr/>
            </a:pPr>
            <a:r>
              <a:rPr lang="en-US" sz="1200" dirty="0">
                <a:solidFill>
                  <a:prstClr val="black"/>
                </a:solidFill>
                <a:latin typeface="Calibri"/>
              </a:rPr>
              <a:t>Recommendations for programmatic refinement for all objectives where progress is not being achieved and/or where the program is not likely to achieve the stated objective by the end of the program year</a:t>
            </a:r>
          </a:p>
          <a:p>
            <a:endParaRPr lang="en-US" dirty="0"/>
          </a:p>
        </p:txBody>
      </p:sp>
    </p:spTree>
    <p:extLst>
      <p:ext uri="{BB962C8B-B14F-4D97-AF65-F5344CB8AC3E}">
        <p14:creationId xmlns:p14="http://schemas.microsoft.com/office/powerpoint/2010/main" val="20438006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3738"/>
            <a:ext cx="6157912" cy="3463925"/>
          </a:xfrm>
        </p:spPr>
      </p:sp>
      <p:sp>
        <p:nvSpPr>
          <p:cNvPr id="3" name="Notes Placeholder 2"/>
          <p:cNvSpPr>
            <a:spLocks noGrp="1"/>
          </p:cNvSpPr>
          <p:nvPr>
            <p:ph type="body" idx="1"/>
          </p:nvPr>
        </p:nvSpPr>
        <p:spPr/>
        <p:txBody>
          <a:bodyPr/>
          <a:lstStyle/>
          <a:p>
            <a:pPr defTabSz="925464">
              <a:defRPr/>
            </a:pPr>
            <a:r>
              <a:rPr lang="en-US" sz="1200" dirty="0">
                <a:solidFill>
                  <a:prstClr val="black"/>
                </a:solidFill>
                <a:latin typeface="Calibri"/>
              </a:rPr>
              <a:t>Provide a general overview of the 21</a:t>
            </a:r>
            <a:r>
              <a:rPr lang="en-US" sz="1200" baseline="30000" dirty="0">
                <a:solidFill>
                  <a:prstClr val="black"/>
                </a:solidFill>
                <a:latin typeface="Calibri"/>
              </a:rPr>
              <a:t>st</a:t>
            </a:r>
            <a:r>
              <a:rPr lang="en-US" sz="1200" dirty="0">
                <a:solidFill>
                  <a:prstClr val="black"/>
                </a:solidFill>
                <a:latin typeface="Calibri"/>
              </a:rPr>
              <a:t> CCLC program, including a history of previous operation and how the program has progressed and improved over the past year(s) of operation</a:t>
            </a:r>
          </a:p>
          <a:p>
            <a:pPr defTabSz="925464">
              <a:defRPr/>
            </a:pPr>
            <a:r>
              <a:rPr lang="en-US" sz="1200" dirty="0">
                <a:solidFill>
                  <a:prstClr val="black"/>
                </a:solidFill>
                <a:latin typeface="Calibri"/>
              </a:rPr>
              <a:t>Total and regularly-participating student enrollment (per site)</a:t>
            </a:r>
          </a:p>
          <a:p>
            <a:pPr defTabSz="925464">
              <a:defRPr/>
            </a:pPr>
            <a:r>
              <a:rPr lang="en-US" sz="1200" dirty="0">
                <a:solidFill>
                  <a:prstClr val="black"/>
                </a:solidFill>
                <a:latin typeface="Calibri"/>
              </a:rPr>
              <a:t>Student demographics (e.g., gender, ethnicity)</a:t>
            </a:r>
          </a:p>
          <a:p>
            <a:pPr defTabSz="925464">
              <a:defRPr/>
            </a:pPr>
            <a:r>
              <a:rPr lang="en-US" sz="1200" dirty="0">
                <a:solidFill>
                  <a:prstClr val="black"/>
                </a:solidFill>
                <a:latin typeface="Calibri"/>
              </a:rPr>
              <a:t>Average daily attendance (per site)</a:t>
            </a:r>
            <a:br>
              <a:rPr lang="en-US" sz="1200" dirty="0">
                <a:solidFill>
                  <a:prstClr val="black"/>
                </a:solidFill>
                <a:latin typeface="Calibri"/>
              </a:rPr>
            </a:br>
            <a:r>
              <a:rPr lang="en-US" sz="1200" dirty="0">
                <a:solidFill>
                  <a:prstClr val="black"/>
                </a:solidFill>
                <a:latin typeface="Calibri"/>
              </a:rPr>
              <a:t>Within the grant application, 21</a:t>
            </a:r>
            <a:r>
              <a:rPr lang="en-US" sz="1200" baseline="30000" dirty="0">
                <a:solidFill>
                  <a:prstClr val="black"/>
                </a:solidFill>
                <a:latin typeface="Calibri"/>
              </a:rPr>
              <a:t>st</a:t>
            </a:r>
            <a:r>
              <a:rPr lang="en-US" sz="1200" dirty="0">
                <a:solidFill>
                  <a:prstClr val="black"/>
                </a:solidFill>
                <a:latin typeface="Calibri"/>
              </a:rPr>
              <a:t> CCLC programs proposed goals, objectives, and methods of evaluating progress towards achieving the objectives.  The summative report must include detailed information and assessment fore each objective approved by the MDE (e.g., activities, data collected, timeline, analysis, and results</a:t>
            </a:r>
          </a:p>
          <a:p>
            <a:pPr defTabSz="925464">
              <a:defRPr/>
            </a:pPr>
            <a:r>
              <a:rPr lang="en-US" sz="1200" dirty="0">
                <a:solidFill>
                  <a:prstClr val="black"/>
                </a:solidFill>
                <a:latin typeface="Calibri"/>
              </a:rPr>
              <a:t>If appropriate, provide other relevant findings pertaining to this 21</a:t>
            </a:r>
            <a:r>
              <a:rPr lang="en-US" sz="1200" baseline="30000" dirty="0">
                <a:solidFill>
                  <a:prstClr val="black"/>
                </a:solidFill>
                <a:latin typeface="Calibri"/>
              </a:rPr>
              <a:t>st</a:t>
            </a:r>
            <a:r>
              <a:rPr lang="en-US" sz="1200" dirty="0">
                <a:solidFill>
                  <a:prstClr val="black"/>
                </a:solidFill>
                <a:latin typeface="Calibri"/>
              </a:rPr>
              <a:t> CCLC program.  Other findings could include qualitative and/or quantitative data to related to specific objectives; quotes, and/or statements from students, parents, and/or teachers; success stories of students within the program; and photographs demonstrating unique program activities and services.  Programs may also include results and outcomes based upon the Mississippi College and Career Ready Standards to improve, refine, and strengthen the 21</a:t>
            </a:r>
            <a:r>
              <a:rPr lang="en-US" sz="1200" baseline="30000" dirty="0">
                <a:solidFill>
                  <a:prstClr val="black"/>
                </a:solidFill>
                <a:latin typeface="Calibri"/>
              </a:rPr>
              <a:t>st</a:t>
            </a:r>
            <a:r>
              <a:rPr lang="en-US" sz="1200" dirty="0">
                <a:solidFill>
                  <a:prstClr val="black"/>
                </a:solidFill>
                <a:latin typeface="Calibri"/>
              </a:rPr>
              <a:t> CCLC program.</a:t>
            </a:r>
          </a:p>
          <a:p>
            <a:pPr defTabSz="925464">
              <a:defRPr/>
            </a:pPr>
            <a:r>
              <a:rPr lang="en-US" sz="1200" dirty="0">
                <a:solidFill>
                  <a:prstClr val="black"/>
                </a:solidFill>
                <a:latin typeface="Calibri"/>
              </a:rPr>
              <a:t>The summative report must assess the program’s progress towards following the sustainability plan and provide current information about program partnerships (e.g., partnership development, partner maintenance, and contributions to the program)</a:t>
            </a:r>
          </a:p>
          <a:p>
            <a:endParaRPr lang="en-US" dirty="0"/>
          </a:p>
        </p:txBody>
      </p:sp>
    </p:spTree>
    <p:extLst>
      <p:ext uri="{BB962C8B-B14F-4D97-AF65-F5344CB8AC3E}">
        <p14:creationId xmlns:p14="http://schemas.microsoft.com/office/powerpoint/2010/main" val="134383599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1734223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667460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18009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0267673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15928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77793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6597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27777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45558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1983097"/>
            <a:ext cx="5080200" cy="723897"/>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dirty="0">
              <a:solidFill>
                <a:srgbClr val="00B0F0"/>
              </a:solidFill>
            </a:endParaRPr>
          </a:p>
        </p:txBody>
      </p:sp>
      <p:sp>
        <p:nvSpPr>
          <p:cNvPr id="8" name="Shape 59"/>
          <p:cNvSpPr/>
          <p:nvPr userDrawn="1"/>
        </p:nvSpPr>
        <p:spPr>
          <a:xfrm>
            <a:off x="0" y="2806520"/>
            <a:ext cx="466344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9" name="Shape 61"/>
          <p:cNvPicPr preferRelativeResize="0"/>
          <p:nvPr userDrawn="1"/>
        </p:nvPicPr>
        <p:blipFill>
          <a:blip r:embed="rId2">
            <a:alphaModFix/>
          </a:blip>
          <a:stretch>
            <a:fillRect/>
          </a:stretch>
        </p:blipFill>
        <p:spPr>
          <a:xfrm>
            <a:off x="450200" y="3759124"/>
            <a:ext cx="2130850" cy="1029150"/>
          </a:xfrm>
          <a:prstGeom prst="rect">
            <a:avLst/>
          </a:prstGeom>
          <a:noFill/>
          <a:ln>
            <a:noFill/>
          </a:ln>
        </p:spPr>
      </p:pic>
      <p:sp>
        <p:nvSpPr>
          <p:cNvPr id="3" name="Text Placeholder 2"/>
          <p:cNvSpPr>
            <a:spLocks noGrp="1" noChangeAspect="1"/>
          </p:cNvSpPr>
          <p:nvPr>
            <p:ph type="body" sz="quarter" idx="10" hasCustomPrompt="1"/>
          </p:nvPr>
        </p:nvSpPr>
        <p:spPr>
          <a:xfrm>
            <a:off x="412749" y="490538"/>
            <a:ext cx="6600525" cy="1428351"/>
          </a:xfrm>
        </p:spPr>
        <p:txBody>
          <a:bodyPr anchor="b"/>
          <a:lstStyle>
            <a:lvl1pPr>
              <a:lnSpc>
                <a:spcPct val="100000"/>
              </a:lnSpc>
              <a:spcAft>
                <a:spcPts val="0"/>
              </a:spcAft>
              <a:defRPr sz="5000"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412750" y="2049463"/>
            <a:ext cx="4618038" cy="608012"/>
          </a:xfrm>
        </p:spPr>
        <p:txBody>
          <a:bodyPr anchor="ctr"/>
          <a:lstStyle>
            <a:lvl1pPr rtl="0">
              <a:spcBef>
                <a:spcPts val="0"/>
              </a:spcBef>
              <a:buNone/>
              <a:defRPr lang="en" sz="1800" dirty="0">
                <a:solidFill>
                  <a:srgbClr val="FFFFFF"/>
                </a:solidFill>
                <a:ea typeface="Open Sans"/>
                <a:cs typeface="Open Sans"/>
                <a:sym typeface="Open Sans"/>
              </a:defRPr>
            </a:lvl1pPr>
          </a:lstStyle>
          <a:p>
            <a:pPr lvl="0" rtl="0">
              <a:spcBef>
                <a:spcPts val="0"/>
              </a:spcBef>
              <a:buNone/>
            </a:pPr>
            <a:r>
              <a:rPr lang="en-US" sz="2000" dirty="0">
                <a:solidFill>
                  <a:srgbClr val="FFFFFF"/>
                </a:solidFill>
                <a:latin typeface="+mn-lt"/>
                <a:ea typeface="Open Sans"/>
                <a:cs typeface="Open Sans"/>
                <a:sym typeface="Open Sans"/>
              </a:rPr>
              <a:t>SUBHEAD</a:t>
            </a:r>
            <a:endParaRPr lang="en" sz="2000"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412750" y="2906121"/>
            <a:ext cx="4083050" cy="499068"/>
          </a:xfrm>
        </p:spPr>
        <p:txBody>
          <a:bodyPr anchor="t"/>
          <a:lstStyle>
            <a:lvl1pPr algn="l">
              <a:spcBef>
                <a:spcPts val="0"/>
              </a:spcBef>
              <a:buNone/>
              <a:defRPr lang="en" sz="1800" dirty="0">
                <a:solidFill>
                  <a:schemeClr val="accent3">
                    <a:lumMod val="75000"/>
                  </a:schemeClr>
                </a:solidFill>
                <a:ea typeface="Open Sans"/>
                <a:cs typeface="Open Sans"/>
                <a:sym typeface="Open Sans"/>
              </a:defRPr>
            </a:lvl1pPr>
          </a:lstStyle>
          <a:p>
            <a:pPr lvl="0" algn="l">
              <a:spcBef>
                <a:spcPts val="0"/>
              </a:spcBef>
              <a:buNone/>
            </a:pPr>
            <a:r>
              <a:rPr lang="en-US" sz="1800" dirty="0">
                <a:latin typeface="+mn-lt"/>
                <a:ea typeface="Open Sans"/>
                <a:cs typeface="Open Sans"/>
                <a:sym typeface="Open Sans"/>
              </a:rPr>
              <a:t>Date</a:t>
            </a:r>
            <a:endParaRPr lang="en" sz="18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2702660" y="3970650"/>
            <a:ext cx="4450615" cy="302899"/>
          </a:xfrm>
        </p:spPr>
        <p:txBody>
          <a:bodyPr anchor="ctr"/>
          <a:lstStyle>
            <a:lvl1pPr marL="0" marR="0" indent="0" algn="l" defTabSz="914400" rtl="0" eaLnBrk="1" fontAlgn="auto" latinLnBrk="0" hangingPunct="1">
              <a:lnSpc>
                <a:spcPct val="100000"/>
              </a:lnSpc>
              <a:spcBef>
                <a:spcPts val="0"/>
              </a:spcBef>
              <a:spcAft>
                <a:spcPts val="0"/>
              </a:spcAft>
              <a:buClr>
                <a:schemeClr val="dk2"/>
              </a:buClr>
              <a:buSzPct val="100000"/>
              <a:buFontTx/>
              <a:buNone/>
              <a:tabLst/>
              <a:defRPr lang="en-US" sz="1800" b="1" smtClean="0">
                <a:solidFill>
                  <a:srgbClr val="CC0000"/>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2000"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2701925" y="4221678"/>
            <a:ext cx="4451350" cy="566222"/>
          </a:xfrm>
        </p:spPr>
        <p:txBody>
          <a:bodyPr/>
          <a:lstStyle>
            <a:lvl1pPr>
              <a:lnSpc>
                <a:spcPct val="100000"/>
              </a:lnSpc>
              <a:spcAft>
                <a:spcPts val="0"/>
              </a:spcAft>
              <a:defRPr sz="1400" baseline="0">
                <a:solidFill>
                  <a:schemeClr val="accent3">
                    <a:lumMod val="50000"/>
                  </a:schemeClr>
                </a:solidFill>
              </a:defRPr>
            </a:lvl1pPr>
          </a:lstStyle>
          <a:p>
            <a:pPr lvl="0"/>
            <a:r>
              <a:rPr lang="en-US" dirty="0"/>
              <a:t>Presenter Title</a:t>
            </a:r>
            <a:br>
              <a:rPr lang="en-US" dirty="0"/>
            </a:br>
            <a:r>
              <a:rPr lang="en-US" dirty="0"/>
              <a:t>Contact Information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9"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grpSp>
        <p:nvGrpSpPr>
          <p:cNvPr id="4" name="Group 3"/>
          <p:cNvGrpSpPr/>
          <p:nvPr userDrawn="1"/>
        </p:nvGrpSpPr>
        <p:grpSpPr>
          <a:xfrm>
            <a:off x="1809800" y="1093073"/>
            <a:ext cx="5961600" cy="1462747"/>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a:lnSpc>
                  <a:spcPct val="115000"/>
                </a:lnSpc>
                <a:spcBef>
                  <a:spcPts val="500"/>
                </a:spcBef>
              </a:pPr>
              <a:r>
                <a:rPr lang="en" sz="1600" kern="0" dirty="0">
                  <a:solidFill>
                    <a:srgbClr val="78909C">
                      <a:lumMod val="50000"/>
                    </a:srgbClr>
                  </a:solidFill>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r>
                <a:rPr lang="en" sz="2000" b="1" kern="0" dirty="0">
                  <a:solidFill>
                    <a:srgbClr val="0070C0"/>
                  </a:solidFill>
                  <a:ea typeface="Arial" charset="0"/>
                  <a:cs typeface="Arial" charset="0"/>
                  <a:sym typeface="Open Sans"/>
                </a:rPr>
                <a:t>VISION</a:t>
              </a:r>
              <a:endParaRPr lang="en" sz="1800" b="1" kern="0" dirty="0">
                <a:solidFill>
                  <a:srgbClr val="0070C0"/>
                </a:solidFill>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1809801" y="2827455"/>
            <a:ext cx="5762242" cy="1341924"/>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a:lnSpc>
                  <a:spcPct val="115000"/>
                </a:lnSpc>
                <a:spcBef>
                  <a:spcPts val="500"/>
                </a:spcBef>
              </a:pPr>
              <a:r>
                <a:rPr lang="en" sz="1600" kern="0" dirty="0">
                  <a:solidFill>
                    <a:srgbClr val="78909C">
                      <a:lumMod val="50000"/>
                    </a:srgbClr>
                  </a:solidFill>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r>
                <a:rPr lang="en" sz="2000" b="1" kern="0" dirty="0">
                  <a:solidFill>
                    <a:srgbClr val="0070C0"/>
                  </a:solidFill>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15" name="Shape 89"/>
          <p:cNvSpPr txBox="1"/>
          <p:nvPr userDrawn="1"/>
        </p:nvSpPr>
        <p:spPr>
          <a:xfrm>
            <a:off x="266675" y="67800"/>
            <a:ext cx="8397600" cy="400302"/>
          </a:xfrm>
          <a:prstGeom prst="rect">
            <a:avLst/>
          </a:prstGeom>
          <a:noFill/>
          <a:ln>
            <a:noFill/>
          </a:ln>
        </p:spPr>
        <p:txBody>
          <a:bodyPr lIns="91425" tIns="91425" rIns="91425" bIns="91425" anchor="ctr" anchorCtr="0">
            <a:noAutofit/>
          </a:bodyPr>
          <a:lstStyle/>
          <a:p>
            <a:r>
              <a:rPr lang="en-US" sz="2400" b="1" kern="0" dirty="0">
                <a:solidFill>
                  <a:srgbClr val="0070C0"/>
                </a:solidFill>
                <a:ea typeface="Open Sans"/>
                <a:cs typeface="Open Sans"/>
                <a:sym typeface="Open Sans"/>
              </a:rPr>
              <a:t>Mississippi Department of Education</a:t>
            </a:r>
            <a:endParaRPr lang="en" sz="2400" b="1" kern="0" dirty="0">
              <a:solidFill>
                <a:srgbClr val="0070C0"/>
              </a:solidFill>
              <a:ea typeface="Open Sans"/>
              <a:cs typeface="Open Sans"/>
              <a:sym typeface="Open Sans"/>
            </a:endParaRPr>
          </a:p>
        </p:txBody>
      </p:sp>
      <p:sp>
        <p:nvSpPr>
          <p:cNvPr id="16"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776552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7"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8" name="Shape 87"/>
          <p:cNvSpPr txBox="1"/>
          <p:nvPr userDrawn="1"/>
        </p:nvSpPr>
        <p:spPr>
          <a:xfrm>
            <a:off x="999986" y="979136"/>
            <a:ext cx="7566965" cy="3496625"/>
          </a:xfrm>
          <a:prstGeom prst="rect">
            <a:avLst/>
          </a:prstGeom>
          <a:noFill/>
          <a:ln>
            <a:noFill/>
          </a:ln>
        </p:spPr>
        <p:txBody>
          <a:bodyPr lIns="91425" tIns="91425" rIns="91425" bIns="91425" anchor="t" anchorCtr="0">
            <a:noAutofit/>
          </a:bodyPr>
          <a:lstStyle/>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All Students Proficient and Showing Growth in All Assessed Areas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Student Graduates </a:t>
            </a:r>
            <a:r>
              <a:rPr lang="en-US" sz="1800" kern="0" dirty="0">
                <a:solidFill>
                  <a:srgbClr val="78909C">
                    <a:lumMod val="50000"/>
                  </a:srgbClr>
                </a:solidFill>
                <a:ea typeface="Open Sans"/>
                <a:cs typeface="Open Sans"/>
                <a:sym typeface="Open Sans"/>
              </a:rPr>
              <a:t>From </a:t>
            </a:r>
            <a:r>
              <a:rPr lang="en" sz="1800" kern="0" dirty="0">
                <a:solidFill>
                  <a:srgbClr val="78909C">
                    <a:lumMod val="50000"/>
                  </a:srgbClr>
                </a:solidFill>
                <a:ea typeface="Open Sans"/>
                <a:cs typeface="Open Sans"/>
                <a:sym typeface="Open Sans"/>
              </a:rPr>
              <a:t>High School and is Ready for College and Career</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Child Has Access to a High-Quality Early Childhood Program</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School Has Effective Teachers and Leaders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 sz="1800" kern="0" dirty="0">
                <a:solidFill>
                  <a:srgbClr val="78909C">
                    <a:lumMod val="50000"/>
                  </a:srgbClr>
                </a:solidFill>
                <a:ea typeface="Open Sans"/>
                <a:cs typeface="Open Sans"/>
                <a:sym typeface="Open Sans"/>
              </a:rPr>
              <a:t>Every Community Effectively Using a World-Class Data System to Improve Student Outcomes</a:t>
            </a:r>
            <a:endParaRPr lang="en-US" sz="1800" kern="0" dirty="0">
              <a:solidFill>
                <a:srgbClr val="78909C">
                  <a:lumMod val="50000"/>
                </a:srgbClr>
              </a:solidFill>
              <a:ea typeface="Open Sans"/>
              <a:cs typeface="Open Sans"/>
              <a:sym typeface="Open Sans"/>
            </a:endParaRPr>
          </a:p>
          <a:p>
            <a:pPr marL="457189" indent="-342892">
              <a:lnSpc>
                <a:spcPct val="115000"/>
              </a:lnSpc>
              <a:spcBef>
                <a:spcPts val="300"/>
              </a:spcBef>
              <a:spcAft>
                <a:spcPts val="800"/>
              </a:spcAft>
              <a:buClr>
                <a:srgbClr val="78909C">
                  <a:lumMod val="50000"/>
                </a:srgbClr>
              </a:buClr>
              <a:buSzPct val="100000"/>
              <a:buFont typeface="+mj-lt"/>
              <a:buAutoNum type="arabicPeriod"/>
            </a:pPr>
            <a:r>
              <a:rPr lang="en-US" sz="1800" kern="0" dirty="0">
                <a:solidFill>
                  <a:srgbClr val="78909C">
                    <a:lumMod val="50000"/>
                  </a:srgbClr>
                </a:solidFill>
                <a:cs typeface="Arial"/>
                <a:sym typeface="Arial"/>
              </a:rPr>
              <a:t>Every School and District is Rated “C” or Higher</a:t>
            </a:r>
          </a:p>
        </p:txBody>
      </p:sp>
      <p:sp>
        <p:nvSpPr>
          <p:cNvPr id="9" name="Shape 89"/>
          <p:cNvSpPr txBox="1"/>
          <p:nvPr userDrawn="1"/>
        </p:nvSpPr>
        <p:spPr>
          <a:xfrm>
            <a:off x="280188" y="47293"/>
            <a:ext cx="8397600" cy="434681"/>
          </a:xfrm>
          <a:prstGeom prst="rect">
            <a:avLst/>
          </a:prstGeom>
          <a:noFill/>
          <a:ln>
            <a:noFill/>
          </a:ln>
        </p:spPr>
        <p:txBody>
          <a:bodyPr lIns="91425" tIns="91425" rIns="91425" bIns="91425" anchor="ctr" anchorCtr="0">
            <a:noAutofit/>
          </a:bodyPr>
          <a:lstStyle/>
          <a:p>
            <a:r>
              <a:rPr lang="en" sz="2400" b="1" kern="0" dirty="0">
                <a:solidFill>
                  <a:srgbClr val="0070C0"/>
                </a:solidFill>
                <a:ea typeface="Open Sans"/>
                <a:cs typeface="Open Sans"/>
                <a:sym typeface="Open Sans"/>
              </a:rPr>
              <a:t>State Board of Education Goals </a:t>
            </a:r>
            <a:r>
              <a:rPr lang="en-US" sz="2400" b="1" kern="0" dirty="0">
                <a:solidFill>
                  <a:srgbClr val="0070C0"/>
                </a:solidFill>
                <a:ea typeface="Open Sans"/>
                <a:cs typeface="Open Sans"/>
                <a:sym typeface="Open Sans"/>
              </a:rPr>
              <a:t> </a:t>
            </a:r>
            <a:r>
              <a:rPr lang="en" sz="1200" b="1" kern="0" dirty="0">
                <a:solidFill>
                  <a:srgbClr val="0070C0"/>
                </a:solidFill>
                <a:ea typeface="Open Sans"/>
                <a:cs typeface="Open Sans"/>
                <a:sym typeface="Open Sans"/>
              </a:rPr>
              <a:t>FIVE-YEAR STRATEGIC PLAN FOR 2016-2020</a:t>
            </a:r>
          </a:p>
        </p:txBody>
      </p:sp>
      <p:sp>
        <p:nvSpPr>
          <p:cNvPr id="10"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127635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7" name="Shape 225"/>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9" y="1701800"/>
            <a:ext cx="5602287" cy="855663"/>
          </a:xfrm>
        </p:spPr>
        <p:txBody>
          <a:bodyPr anchor="ctr"/>
          <a:lstStyle>
            <a:lvl1pPr marL="0" marR="0" indent="0" algn="l" defTabSz="914378"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378"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8"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80650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7" name="Shape 225"/>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9" y="1701800"/>
            <a:ext cx="5602287" cy="855663"/>
          </a:xfrm>
        </p:spPr>
        <p:txBody>
          <a:bodyPr anchor="ctr"/>
          <a:lstStyle>
            <a:lvl1pPr marL="0" marR="0" indent="0" algn="l" defTabSz="914378"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378"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401639" y="723901"/>
            <a:ext cx="5602287" cy="878375"/>
          </a:xfrm>
        </p:spPr>
        <p:txBody>
          <a:bodyPr anchor="t"/>
          <a:lstStyle>
            <a:lvl1pPr>
              <a:defRPr sz="48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401638" y="2878139"/>
            <a:ext cx="4678362" cy="993775"/>
          </a:xfrm>
        </p:spPr>
        <p:txBody>
          <a:bodyPr/>
          <a:lstStyle>
            <a:lvl1pPr>
              <a:lnSpc>
                <a:spcPct val="114000"/>
              </a:lnSpc>
              <a:spcAft>
                <a:spcPts val="0"/>
              </a:spcAft>
              <a:defRPr sz="2000">
                <a:solidFill>
                  <a:schemeClr val="accent6"/>
                </a:solidFill>
              </a:defRPr>
            </a:lvl1pPr>
          </a:lstStyle>
          <a:p>
            <a:pPr lvl="0"/>
            <a:r>
              <a:rPr lang="en-US" dirty="0"/>
              <a:t>Subhead</a:t>
            </a:r>
          </a:p>
        </p:txBody>
      </p:sp>
      <p:sp>
        <p:nvSpPr>
          <p:cNvPr id="9"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693823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6"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8"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2"/>
            <a:ext cx="8255250" cy="450443"/>
          </a:xfrm>
        </p:spPr>
        <p:txBody>
          <a:bodyPr anchor="ctr"/>
          <a:lstStyle>
            <a:lvl1pPr>
              <a:defRPr sz="3200"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415637" y="1152526"/>
            <a:ext cx="8294915" cy="3217863"/>
          </a:xfrm>
        </p:spPr>
        <p:txBody>
          <a:bodyPr/>
          <a:lstStyle>
            <a:lvl1pPr marL="342892" indent="-342892" defTabSz="457189">
              <a:buFont typeface="Arial" charset="0"/>
              <a:buChar char="•"/>
              <a:tabLst>
                <a:tab pos="457189" algn="l"/>
              </a:tabLst>
              <a:defRPr sz="24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844273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endParaRPr sz="1400" kern="0" dirty="0">
              <a:solidFill>
                <a:srgbClr val="CCCCCC"/>
              </a:solidFill>
              <a:cs typeface="Arial"/>
              <a:sym typeface="Aria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8" name="Shape 79"/>
          <p:cNvPicPr preferRelativeResize="0"/>
          <p:nvPr userDrawn="1"/>
        </p:nvPicPr>
        <p:blipFill>
          <a:blip r:embed="rId2">
            <a:alphaModFix/>
          </a:blip>
          <a:stretch>
            <a:fillRect/>
          </a:stretch>
        </p:blipFill>
        <p:spPr>
          <a:xfrm>
            <a:off x="133551"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2"/>
            <a:ext cx="8255250" cy="450443"/>
          </a:xfrm>
        </p:spPr>
        <p:txBody>
          <a:bodyPr anchor="ctr"/>
          <a:lstStyle>
            <a:lvl1pPr>
              <a:defRPr sz="3200" b="1">
                <a:solidFill>
                  <a:srgbClr val="0070C0"/>
                </a:solidFill>
              </a:defRPr>
            </a:lvl1pPr>
          </a:lstStyle>
          <a:p>
            <a:pPr lvl="0"/>
            <a:r>
              <a:rPr lang="en-US" dirty="0"/>
              <a:t>Heading</a:t>
            </a:r>
          </a:p>
        </p:txBody>
      </p:sp>
      <p:sp>
        <p:nvSpPr>
          <p:cNvPr id="7"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2376855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333056" y="283820"/>
            <a:ext cx="2630919" cy="1270659"/>
          </a:xfrm>
          <a:prstGeom prst="rect">
            <a:avLst/>
          </a:prstGeom>
          <a:noFill/>
          <a:ln>
            <a:noFill/>
          </a:ln>
        </p:spPr>
      </p:pic>
      <p:sp>
        <p:nvSpPr>
          <p:cNvPr id="5" name="Shape 86"/>
          <p:cNvSpPr/>
          <p:nvPr userDrawn="1"/>
        </p:nvSpPr>
        <p:spPr>
          <a:xfrm>
            <a:off x="0" y="1663789"/>
            <a:ext cx="7589520" cy="387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sp>
        <p:nvSpPr>
          <p:cNvPr id="6" name="Text Placeholder 5"/>
          <p:cNvSpPr>
            <a:spLocks noGrp="1"/>
          </p:cNvSpPr>
          <p:nvPr>
            <p:ph type="body" sz="quarter" idx="13" hasCustomPrompt="1"/>
          </p:nvPr>
        </p:nvSpPr>
        <p:spPr>
          <a:xfrm>
            <a:off x="947738" y="2019301"/>
            <a:ext cx="5278437" cy="677863"/>
          </a:xfrm>
        </p:spPr>
        <p:txBody>
          <a:bodyPr/>
          <a:lstStyle>
            <a:lvl1pPr>
              <a:defRPr sz="36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947738" y="2809876"/>
            <a:ext cx="5278437" cy="1508587"/>
          </a:xfrm>
        </p:spPr>
        <p:txBody>
          <a:bodyPr/>
          <a:lstStyle>
            <a:lvl1pPr>
              <a:lnSpc>
                <a:spcPct val="100000"/>
              </a:lnSpc>
              <a:spcAft>
                <a:spcPts val="0"/>
              </a:spcAft>
              <a:defRPr sz="24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8481083" y="4887307"/>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solidFill>
                  <a:srgbClr val="78909C">
                    <a:lumMod val="50000"/>
                  </a:srgbClr>
                </a:solidFill>
              </a:rPr>
              <a:pPr/>
              <a:t>‹#›</a:t>
            </a:fld>
            <a:endParaRPr lang="en" dirty="0">
              <a:solidFill>
                <a:srgbClr val="78909C">
                  <a:lumMod val="50000"/>
                </a:srgbClr>
              </a:solidFill>
            </a:endParaRPr>
          </a:p>
        </p:txBody>
      </p:sp>
    </p:spTree>
    <p:extLst>
      <p:ext uri="{BB962C8B-B14F-4D97-AF65-F5344CB8AC3E}">
        <p14:creationId xmlns:p14="http://schemas.microsoft.com/office/powerpoint/2010/main" val="148099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9"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grpSp>
        <p:nvGrpSpPr>
          <p:cNvPr id="4" name="Group 3"/>
          <p:cNvGrpSpPr/>
          <p:nvPr userDrawn="1"/>
        </p:nvGrpSpPr>
        <p:grpSpPr>
          <a:xfrm>
            <a:off x="1809800" y="1093072"/>
            <a:ext cx="5961600" cy="1462747"/>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lvl="0" rtl="0">
                <a:lnSpc>
                  <a:spcPct val="115000"/>
                </a:lnSpc>
                <a:spcBef>
                  <a:spcPts val="500"/>
                </a:spcBef>
                <a:buNone/>
              </a:pPr>
              <a:r>
                <a:rPr lang="en" sz="1600" dirty="0">
                  <a:solidFill>
                    <a:schemeClr val="accent3">
                      <a:lumMod val="50000"/>
                    </a:schemeClr>
                  </a:solidFill>
                  <a:latin typeface="Arial" charset="0"/>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pPr lvl="0">
                <a:spcBef>
                  <a:spcPts val="0"/>
                </a:spcBef>
                <a:buNone/>
              </a:pPr>
              <a:r>
                <a:rPr lang="en" sz="2000" b="1" dirty="0">
                  <a:solidFill>
                    <a:srgbClr val="0070C0"/>
                  </a:solidFill>
                  <a:latin typeface="Arial" charset="0"/>
                  <a:ea typeface="Arial" charset="0"/>
                  <a:cs typeface="Arial" charset="0"/>
                  <a:sym typeface="Open Sans"/>
                </a:rPr>
                <a:t>VISION</a:t>
              </a:r>
              <a:endParaRPr lang="en" sz="1800" b="1" dirty="0">
                <a:solidFill>
                  <a:srgbClr val="0070C0"/>
                </a:solidFill>
                <a:latin typeface="Arial" charset="0"/>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1809800" y="2827455"/>
            <a:ext cx="5762242" cy="1341924"/>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lvl="0" rtl="0">
                <a:lnSpc>
                  <a:spcPct val="115000"/>
                </a:lnSpc>
                <a:spcBef>
                  <a:spcPts val="500"/>
                </a:spcBef>
                <a:buNone/>
              </a:pPr>
              <a:r>
                <a:rPr lang="en" sz="1600" dirty="0">
                  <a:solidFill>
                    <a:schemeClr val="accent3">
                      <a:lumMod val="50000"/>
                    </a:schemeClr>
                  </a:solidFill>
                  <a:latin typeface="Arial" charset="0"/>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0070C0"/>
                  </a:solidFill>
                  <a:latin typeface="Arial" charset="0"/>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5" name="Shape 89"/>
          <p:cNvSpPr txBox="1"/>
          <p:nvPr userDrawn="1"/>
        </p:nvSpPr>
        <p:spPr>
          <a:xfrm>
            <a:off x="266675" y="67800"/>
            <a:ext cx="8397600" cy="400302"/>
          </a:xfrm>
          <a:prstGeom prst="rect">
            <a:avLst/>
          </a:prstGeom>
          <a:noFill/>
          <a:ln>
            <a:noFill/>
          </a:ln>
        </p:spPr>
        <p:txBody>
          <a:bodyPr lIns="91425" tIns="91425" rIns="91425" bIns="91425" anchor="ctr" anchorCtr="0">
            <a:noAutofit/>
          </a:bodyPr>
          <a:lstStyle/>
          <a:p>
            <a:pPr lvl="0">
              <a:spcBef>
                <a:spcPts val="0"/>
              </a:spcBef>
              <a:buNone/>
            </a:pPr>
            <a:r>
              <a:rPr lang="en-US" sz="2400" b="1" dirty="0">
                <a:solidFill>
                  <a:srgbClr val="0070C0"/>
                </a:solidFill>
                <a:latin typeface="+mj-lt"/>
                <a:ea typeface="Open Sans"/>
                <a:cs typeface="Open Sans"/>
                <a:sym typeface="Open Sans"/>
              </a:rPr>
              <a:t>Mississippi</a:t>
            </a:r>
            <a:r>
              <a:rPr lang="en-US" sz="2400" b="1" baseline="0" dirty="0">
                <a:solidFill>
                  <a:srgbClr val="0070C0"/>
                </a:solidFill>
                <a:latin typeface="+mj-lt"/>
                <a:ea typeface="Open Sans"/>
                <a:cs typeface="Open Sans"/>
                <a:sym typeface="Open Sans"/>
              </a:rPr>
              <a:t> Department of Education</a:t>
            </a:r>
            <a:endParaRPr lang="en" sz="2400" b="1" dirty="0">
              <a:solidFill>
                <a:srgbClr val="0070C0"/>
              </a:solidFill>
              <a:latin typeface="+mj-lt"/>
              <a:ea typeface="Open Sans"/>
              <a:cs typeface="Open Sans"/>
              <a:sym typeface="Open Sans"/>
            </a:endParaRPr>
          </a:p>
        </p:txBody>
      </p:sp>
      <p:sp>
        <p:nvSpPr>
          <p:cNvPr id="16"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8" name="Shape 87"/>
          <p:cNvSpPr txBox="1"/>
          <p:nvPr userDrawn="1"/>
        </p:nvSpPr>
        <p:spPr>
          <a:xfrm>
            <a:off x="999985" y="979135"/>
            <a:ext cx="7566965" cy="3496625"/>
          </a:xfrm>
          <a:prstGeom prst="rect">
            <a:avLst/>
          </a:prstGeom>
          <a:noFill/>
          <a:ln>
            <a:noFill/>
          </a:ln>
        </p:spPr>
        <p:txBody>
          <a:bodyPr lIns="91425" tIns="91425" rIns="91425" bIns="91425" anchor="t" anchorCtr="0">
            <a:noAutofit/>
          </a:bodyPr>
          <a:lstStyle/>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All Students Proficient and Showing Growth in All Assessed Areas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Student Graduates </a:t>
            </a:r>
            <a:r>
              <a:rPr lang="en-US" sz="1800" dirty="0">
                <a:solidFill>
                  <a:schemeClr val="accent3">
                    <a:lumMod val="50000"/>
                  </a:schemeClr>
                </a:solidFill>
                <a:latin typeface="+mn-lt"/>
                <a:ea typeface="Open Sans"/>
                <a:cs typeface="Open Sans"/>
                <a:sym typeface="Open Sans"/>
              </a:rPr>
              <a:t>From </a:t>
            </a:r>
            <a:r>
              <a:rPr lang="en" sz="1800" dirty="0">
                <a:solidFill>
                  <a:schemeClr val="accent3">
                    <a:lumMod val="50000"/>
                  </a:schemeClr>
                </a:solidFill>
                <a:latin typeface="+mn-lt"/>
                <a:ea typeface="Open Sans"/>
                <a:cs typeface="Open Sans"/>
                <a:sym typeface="Open Sans"/>
              </a:rPr>
              <a:t>High School and is Ready for College and Career</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Child Has Access to a High-Quality Early Childhood Program</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School Has Effective Teachers and Leaders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Community Effectively Using a World-Class Data System to Improve Student Outcomes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US" sz="1800" dirty="0">
                <a:solidFill>
                  <a:schemeClr val="accent3">
                    <a:lumMod val="50000"/>
                  </a:schemeClr>
                </a:solidFill>
              </a:rPr>
              <a:t>Every School and District is Rated “C” or Higher</a:t>
            </a:r>
          </a:p>
        </p:txBody>
      </p:sp>
      <p:sp>
        <p:nvSpPr>
          <p:cNvPr id="9" name="Shape 89"/>
          <p:cNvSpPr txBox="1"/>
          <p:nvPr userDrawn="1"/>
        </p:nvSpPr>
        <p:spPr>
          <a:xfrm>
            <a:off x="280188" y="47292"/>
            <a:ext cx="8397600" cy="434681"/>
          </a:xfrm>
          <a:prstGeom prst="rect">
            <a:avLst/>
          </a:prstGeom>
          <a:noFill/>
          <a:ln>
            <a:noFill/>
          </a:ln>
        </p:spPr>
        <p:txBody>
          <a:bodyPr lIns="91425" tIns="91425" rIns="91425" bIns="91425" anchor="ctr" anchorCtr="0">
            <a:noAutofit/>
          </a:bodyPr>
          <a:lstStyle/>
          <a:p>
            <a:pPr lvl="0">
              <a:spcBef>
                <a:spcPts val="0"/>
              </a:spcBef>
              <a:buNone/>
            </a:pPr>
            <a:r>
              <a:rPr lang="en" sz="2400" b="1" dirty="0">
                <a:solidFill>
                  <a:srgbClr val="0070C0"/>
                </a:solidFill>
                <a:latin typeface="+mj-lt"/>
                <a:ea typeface="Open Sans"/>
                <a:cs typeface="Open Sans"/>
                <a:sym typeface="Open Sans"/>
              </a:rPr>
              <a:t>State Board of Education Goals </a:t>
            </a:r>
            <a:r>
              <a:rPr lang="en-US" sz="2400" b="1" dirty="0">
                <a:solidFill>
                  <a:srgbClr val="0070C0"/>
                </a:solidFill>
                <a:latin typeface="+mj-lt"/>
                <a:ea typeface="Open Sans"/>
                <a:cs typeface="Open Sans"/>
                <a:sym typeface="Open Sans"/>
              </a:rPr>
              <a:t> </a:t>
            </a:r>
            <a:r>
              <a:rPr lang="en" sz="1200" b="1" dirty="0">
                <a:solidFill>
                  <a:srgbClr val="0070C0"/>
                </a:solidFill>
                <a:latin typeface="+mj-lt"/>
                <a:ea typeface="Open Sans"/>
                <a:cs typeface="Open Sans"/>
                <a:sym typeface="Open Sans"/>
              </a:rPr>
              <a:t>FIVE-YEAR STRATEGIC PLAN FOR 2016-2020</a:t>
            </a:r>
          </a:p>
        </p:txBody>
      </p:sp>
      <p:sp>
        <p:nvSpPr>
          <p:cNvPr id="10"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95121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dirty="0"/>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225"/>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8" y="1701800"/>
            <a:ext cx="5602287" cy="855663"/>
          </a:xfrm>
        </p:spPr>
        <p:txBody>
          <a:bodyPr anchor="ctr"/>
          <a:lstStyle>
            <a:lvl1pPr marL="0" marR="0" indent="0" algn="l" defTabSz="914400"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8"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dirty="0"/>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225"/>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8" y="1701800"/>
            <a:ext cx="5602287" cy="855663"/>
          </a:xfrm>
        </p:spPr>
        <p:txBody>
          <a:bodyPr anchor="ctr"/>
          <a:lstStyle>
            <a:lvl1pPr marL="0" marR="0" indent="0" algn="l" defTabSz="914400"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401638" y="723900"/>
            <a:ext cx="5602287" cy="878375"/>
          </a:xfrm>
        </p:spPr>
        <p:txBody>
          <a:bodyPr anchor="t"/>
          <a:lstStyle>
            <a:lvl1pPr>
              <a:defRPr sz="48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401638" y="2878138"/>
            <a:ext cx="4678362" cy="993775"/>
          </a:xfrm>
        </p:spPr>
        <p:txBody>
          <a:bodyPr/>
          <a:lstStyle>
            <a:lvl1pPr>
              <a:lnSpc>
                <a:spcPct val="114000"/>
              </a:lnSpc>
              <a:spcAft>
                <a:spcPts val="0"/>
              </a:spcAft>
              <a:defRPr sz="2000">
                <a:solidFill>
                  <a:schemeClr val="accent6"/>
                </a:solidFill>
              </a:defRPr>
            </a:lvl1pPr>
          </a:lstStyle>
          <a:p>
            <a:pPr lvl="0"/>
            <a:r>
              <a:rPr lang="en-US" dirty="0"/>
              <a:t>Subhead</a:t>
            </a:r>
          </a:p>
        </p:txBody>
      </p:sp>
      <p:sp>
        <p:nvSpPr>
          <p:cNvPr id="9"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6"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p:spPr>
        <p:txBody>
          <a:bodyPr anchor="ctr"/>
          <a:lstStyle>
            <a:lvl1pPr>
              <a:defRPr sz="3200"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415636" y="1152525"/>
            <a:ext cx="8294915" cy="3217863"/>
          </a:xfrm>
        </p:spPr>
        <p:txBody>
          <a:bodyPr/>
          <a:lstStyle>
            <a:lvl1pPr marL="342900" indent="-342900" defTabSz="457200">
              <a:buFont typeface="Arial" charset="0"/>
              <a:buChar char="•"/>
              <a:tabLst>
                <a:tab pos="457200" algn="l"/>
              </a:tabLst>
              <a:defRPr sz="24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p:spPr>
        <p:txBody>
          <a:bodyPr anchor="ctr"/>
          <a:lstStyle>
            <a:lvl1pPr>
              <a:defRPr sz="3200" b="1">
                <a:solidFill>
                  <a:srgbClr val="0070C0"/>
                </a:solidFill>
              </a:defRPr>
            </a:lvl1pPr>
          </a:lstStyle>
          <a:p>
            <a:pPr lvl="0"/>
            <a:r>
              <a:rPr lang="en-US" dirty="0"/>
              <a:t>Heading</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333056" y="283820"/>
            <a:ext cx="2630919" cy="1270659"/>
          </a:xfrm>
          <a:prstGeom prst="rect">
            <a:avLst/>
          </a:prstGeom>
          <a:noFill/>
          <a:ln>
            <a:noFill/>
          </a:ln>
        </p:spPr>
      </p:pic>
      <p:sp>
        <p:nvSpPr>
          <p:cNvPr id="5" name="Shape 86"/>
          <p:cNvSpPr/>
          <p:nvPr userDrawn="1"/>
        </p:nvSpPr>
        <p:spPr>
          <a:xfrm>
            <a:off x="0" y="166378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sp>
        <p:nvSpPr>
          <p:cNvPr id="6" name="Text Placeholder 5"/>
          <p:cNvSpPr>
            <a:spLocks noGrp="1"/>
          </p:cNvSpPr>
          <p:nvPr>
            <p:ph type="body" sz="quarter" idx="13" hasCustomPrompt="1"/>
          </p:nvPr>
        </p:nvSpPr>
        <p:spPr>
          <a:xfrm>
            <a:off x="947738" y="2019300"/>
            <a:ext cx="5278437" cy="677863"/>
          </a:xfrm>
        </p:spPr>
        <p:txBody>
          <a:bodyPr/>
          <a:lstStyle>
            <a:lvl1pPr>
              <a:defRPr sz="36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947738" y="2809875"/>
            <a:ext cx="5278437" cy="1508587"/>
          </a:xfrm>
        </p:spPr>
        <p:txBody>
          <a:bodyPr/>
          <a:lstStyle>
            <a:lvl1pPr>
              <a:lnSpc>
                <a:spcPct val="100000"/>
              </a:lnSpc>
              <a:spcAft>
                <a:spcPts val="0"/>
              </a:spcAft>
              <a:defRPr sz="24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1983098"/>
            <a:ext cx="5080200" cy="723897"/>
          </a:xfrm>
          <a:prstGeom prst="rect">
            <a:avLst/>
          </a:prstGeom>
          <a:solidFill>
            <a:schemeClr val="accent3"/>
          </a:solidFill>
          <a:ln>
            <a:noFill/>
          </a:ln>
        </p:spPr>
        <p:txBody>
          <a:bodyPr lIns="91425" tIns="91425" rIns="91425" bIns="91425" anchor="ctr" anchorCtr="0">
            <a:noAutofit/>
          </a:bodyPr>
          <a:lstStyle/>
          <a:p>
            <a:endParaRPr sz="1400" kern="0" dirty="0">
              <a:solidFill>
                <a:srgbClr val="00B0F0"/>
              </a:solidFill>
              <a:cs typeface="Arial"/>
              <a:sym typeface="Arial"/>
            </a:endParaRPr>
          </a:p>
        </p:txBody>
      </p:sp>
      <p:sp>
        <p:nvSpPr>
          <p:cNvPr id="8" name="Shape 59"/>
          <p:cNvSpPr/>
          <p:nvPr userDrawn="1"/>
        </p:nvSpPr>
        <p:spPr>
          <a:xfrm>
            <a:off x="0" y="2806520"/>
            <a:ext cx="4663440" cy="99600"/>
          </a:xfrm>
          <a:prstGeom prst="rect">
            <a:avLst/>
          </a:prstGeom>
          <a:solidFill>
            <a:srgbClr val="CC0000"/>
          </a:solidFill>
          <a:ln>
            <a:noFill/>
          </a:ln>
        </p:spPr>
        <p:txBody>
          <a:bodyPr lIns="91425" tIns="91425" rIns="91425" bIns="91425" anchor="ctr" anchorCtr="0">
            <a:noAutofit/>
          </a:bodyPr>
          <a:lstStyle/>
          <a:p>
            <a:endParaRPr sz="1400" kern="0" dirty="0">
              <a:solidFill>
                <a:srgbClr val="000000"/>
              </a:solidFill>
              <a:cs typeface="Arial"/>
              <a:sym typeface="Arial"/>
            </a:endParaRPr>
          </a:p>
        </p:txBody>
      </p:sp>
      <p:pic>
        <p:nvPicPr>
          <p:cNvPr id="9" name="Shape 61"/>
          <p:cNvPicPr preferRelativeResize="0"/>
          <p:nvPr userDrawn="1"/>
        </p:nvPicPr>
        <p:blipFill>
          <a:blip r:embed="rId2">
            <a:alphaModFix/>
          </a:blip>
          <a:stretch>
            <a:fillRect/>
          </a:stretch>
        </p:blipFill>
        <p:spPr>
          <a:xfrm>
            <a:off x="450201" y="3759124"/>
            <a:ext cx="2130850" cy="1029150"/>
          </a:xfrm>
          <a:prstGeom prst="rect">
            <a:avLst/>
          </a:prstGeom>
          <a:noFill/>
          <a:ln>
            <a:noFill/>
          </a:ln>
        </p:spPr>
      </p:pic>
      <p:sp>
        <p:nvSpPr>
          <p:cNvPr id="3" name="Text Placeholder 2"/>
          <p:cNvSpPr>
            <a:spLocks noGrp="1" noChangeAspect="1"/>
          </p:cNvSpPr>
          <p:nvPr>
            <p:ph type="body" sz="quarter" idx="10" hasCustomPrompt="1"/>
          </p:nvPr>
        </p:nvSpPr>
        <p:spPr>
          <a:xfrm>
            <a:off x="412750" y="490538"/>
            <a:ext cx="6600525" cy="1428351"/>
          </a:xfrm>
        </p:spPr>
        <p:txBody>
          <a:bodyPr anchor="b"/>
          <a:lstStyle>
            <a:lvl1pPr>
              <a:lnSpc>
                <a:spcPct val="100000"/>
              </a:lnSpc>
              <a:spcAft>
                <a:spcPts val="0"/>
              </a:spcAft>
              <a:defRPr sz="5000"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412750" y="2049463"/>
            <a:ext cx="4618038" cy="608012"/>
          </a:xfrm>
        </p:spPr>
        <p:txBody>
          <a:bodyPr anchor="ctr"/>
          <a:lstStyle>
            <a:lvl1pPr rtl="0">
              <a:spcBef>
                <a:spcPts val="0"/>
              </a:spcBef>
              <a:buNone/>
              <a:defRPr lang="en" sz="1800" dirty="0">
                <a:solidFill>
                  <a:srgbClr val="FFFFFF"/>
                </a:solidFill>
                <a:ea typeface="Open Sans"/>
                <a:cs typeface="Open Sans"/>
                <a:sym typeface="Open Sans"/>
              </a:defRPr>
            </a:lvl1pPr>
          </a:lstStyle>
          <a:p>
            <a:pPr lvl="0" rtl="0">
              <a:spcBef>
                <a:spcPts val="0"/>
              </a:spcBef>
              <a:buNone/>
            </a:pPr>
            <a:r>
              <a:rPr lang="en-US" sz="2000" dirty="0">
                <a:solidFill>
                  <a:srgbClr val="FFFFFF"/>
                </a:solidFill>
                <a:latin typeface="+mn-lt"/>
                <a:ea typeface="Open Sans"/>
                <a:cs typeface="Open Sans"/>
                <a:sym typeface="Open Sans"/>
              </a:rPr>
              <a:t>SUBHEAD</a:t>
            </a:r>
            <a:endParaRPr lang="en" sz="2000"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412750" y="2906121"/>
            <a:ext cx="4083050" cy="499068"/>
          </a:xfrm>
        </p:spPr>
        <p:txBody>
          <a:bodyPr anchor="t"/>
          <a:lstStyle>
            <a:lvl1pPr algn="l">
              <a:spcBef>
                <a:spcPts val="0"/>
              </a:spcBef>
              <a:buNone/>
              <a:defRPr lang="en" sz="1800" dirty="0">
                <a:solidFill>
                  <a:schemeClr val="accent3">
                    <a:lumMod val="75000"/>
                  </a:schemeClr>
                </a:solidFill>
                <a:ea typeface="Open Sans"/>
                <a:cs typeface="Open Sans"/>
                <a:sym typeface="Open Sans"/>
              </a:defRPr>
            </a:lvl1pPr>
          </a:lstStyle>
          <a:p>
            <a:pPr lvl="0" algn="l">
              <a:spcBef>
                <a:spcPts val="0"/>
              </a:spcBef>
              <a:buNone/>
            </a:pPr>
            <a:r>
              <a:rPr lang="en-US" sz="1800" dirty="0">
                <a:latin typeface="+mn-lt"/>
                <a:ea typeface="Open Sans"/>
                <a:cs typeface="Open Sans"/>
                <a:sym typeface="Open Sans"/>
              </a:rPr>
              <a:t>Date</a:t>
            </a:r>
            <a:endParaRPr lang="en" sz="18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2702661" y="3970651"/>
            <a:ext cx="4450615" cy="302899"/>
          </a:xfrm>
        </p:spPr>
        <p:txBody>
          <a:bodyPr anchor="ctr"/>
          <a:lstStyle>
            <a:lvl1pPr marL="0" marR="0" indent="0" algn="l" defTabSz="914378" rtl="0" eaLnBrk="1" fontAlgn="auto" latinLnBrk="0" hangingPunct="1">
              <a:lnSpc>
                <a:spcPct val="100000"/>
              </a:lnSpc>
              <a:spcBef>
                <a:spcPts val="0"/>
              </a:spcBef>
              <a:spcAft>
                <a:spcPts val="0"/>
              </a:spcAft>
              <a:buClr>
                <a:schemeClr val="dk2"/>
              </a:buClr>
              <a:buSzPct val="100000"/>
              <a:buFontTx/>
              <a:buNone/>
              <a:tabLst/>
              <a:defRPr lang="en-US" sz="1800" b="1" smtClean="0">
                <a:solidFill>
                  <a:srgbClr val="CC0000"/>
                </a:solidFill>
                <a:ea typeface="Open Sans"/>
                <a:cs typeface="Open Sans"/>
                <a:sym typeface="Open Sans"/>
              </a:defRPr>
            </a:lvl1pPr>
          </a:lstStyle>
          <a:p>
            <a:pPr marL="0" marR="0" lvl="0" indent="0" algn="l" defTabSz="914378" rtl="0" eaLnBrk="1" fontAlgn="auto" latinLnBrk="0" hangingPunct="1">
              <a:lnSpc>
                <a:spcPct val="115000"/>
              </a:lnSpc>
              <a:spcBef>
                <a:spcPts val="0"/>
              </a:spcBef>
              <a:spcAft>
                <a:spcPts val="1600"/>
              </a:spcAft>
              <a:buClr>
                <a:schemeClr val="dk2"/>
              </a:buClr>
              <a:buSzPct val="100000"/>
              <a:buFontTx/>
              <a:buNone/>
              <a:tabLst/>
              <a:defRPr/>
            </a:pPr>
            <a:r>
              <a:rPr lang="en-US" sz="2000"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2701926" y="4221679"/>
            <a:ext cx="4451350" cy="566222"/>
          </a:xfrm>
        </p:spPr>
        <p:txBody>
          <a:bodyPr/>
          <a:lstStyle>
            <a:lvl1pPr>
              <a:lnSpc>
                <a:spcPct val="100000"/>
              </a:lnSpc>
              <a:spcAft>
                <a:spcPts val="0"/>
              </a:spcAft>
              <a:defRPr sz="1400" baseline="0">
                <a:solidFill>
                  <a:schemeClr val="accent3">
                    <a:lumMod val="50000"/>
                  </a:schemeClr>
                </a:solidFill>
              </a:defRPr>
            </a:lvl1pPr>
          </a:lstStyle>
          <a:p>
            <a:pPr lvl="0"/>
            <a:r>
              <a:rPr lang="en-US" dirty="0"/>
              <a:t>Presenter Title</a:t>
            </a:r>
            <a:br>
              <a:rPr lang="en-US" dirty="0"/>
            </a:br>
            <a:r>
              <a:rPr lang="en-US" dirty="0"/>
              <a:t>Contact Information</a:t>
            </a:r>
          </a:p>
        </p:txBody>
      </p:sp>
    </p:spTree>
    <p:extLst>
      <p:ext uri="{BB962C8B-B14F-4D97-AF65-F5344CB8AC3E}">
        <p14:creationId xmlns:p14="http://schemas.microsoft.com/office/powerpoint/2010/main" val="75882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72" r:id="rId3"/>
    <p:sldLayoutId id="2147483649" r:id="rId4"/>
    <p:sldLayoutId id="2147483675" r:id="rId5"/>
    <p:sldLayoutId id="2147483650" r:id="rId6"/>
    <p:sldLayoutId id="2147483674" r:id="rId7"/>
    <p:sldLayoutId id="2147483673" r:id="rId8"/>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algn="r"/>
            <a:fld id="{00000000-1234-1234-1234-123412341234}" type="slidenum">
              <a:rPr lang="en" sz="1000" kern="0">
                <a:solidFill>
                  <a:srgbClr val="797979"/>
                </a:solidFill>
                <a:cs typeface="Arial"/>
                <a:sym typeface="Arial"/>
              </a:rPr>
              <a:pPr algn="r"/>
              <a:t>‹#›</a:t>
            </a:fld>
            <a:endParaRPr lang="en" sz="1000" kern="0">
              <a:solidFill>
                <a:srgbClr val="797979"/>
              </a:solidFill>
              <a:cs typeface="Arial"/>
              <a:sym typeface="Arial"/>
            </a:endParaRPr>
          </a:p>
        </p:txBody>
      </p:sp>
    </p:spTree>
    <p:extLst>
      <p:ext uri="{BB962C8B-B14F-4D97-AF65-F5344CB8AC3E}">
        <p14:creationId xmlns:p14="http://schemas.microsoft.com/office/powerpoint/2010/main" val="363857386"/>
      </p:ext>
    </p:extLst>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4.tm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endParaRPr lang="en-US" sz="3600" dirty="0"/>
          </a:p>
          <a:p>
            <a:endParaRPr lang="en-US" sz="3600" dirty="0"/>
          </a:p>
          <a:p>
            <a:endParaRPr lang="en-US" sz="3600" dirty="0"/>
          </a:p>
          <a:p>
            <a:r>
              <a:rPr lang="en-US" sz="3600" dirty="0"/>
              <a:t>21</a:t>
            </a:r>
            <a:r>
              <a:rPr lang="en-US" sz="3600" baseline="30000" dirty="0"/>
              <a:t>st</a:t>
            </a:r>
            <a:r>
              <a:rPr lang="en-US" sz="3600" dirty="0"/>
              <a:t> Century Community Learning Centers</a:t>
            </a:r>
          </a:p>
        </p:txBody>
      </p:sp>
      <p:sp>
        <p:nvSpPr>
          <p:cNvPr id="8" name="Text Placeholder 7"/>
          <p:cNvSpPr>
            <a:spLocks noGrp="1"/>
          </p:cNvSpPr>
          <p:nvPr>
            <p:ph type="body" sz="quarter" idx="11"/>
          </p:nvPr>
        </p:nvSpPr>
        <p:spPr/>
        <p:txBody>
          <a:bodyPr/>
          <a:lstStyle/>
          <a:p>
            <a:r>
              <a:rPr lang="en-US" dirty="0"/>
              <a:t>Regional Technical Assistance Workshops</a:t>
            </a:r>
          </a:p>
        </p:txBody>
      </p:sp>
      <p:sp>
        <p:nvSpPr>
          <p:cNvPr id="9" name="Text Placeholder 8"/>
          <p:cNvSpPr>
            <a:spLocks noGrp="1"/>
          </p:cNvSpPr>
          <p:nvPr>
            <p:ph type="body" sz="quarter" idx="12"/>
          </p:nvPr>
        </p:nvSpPr>
        <p:spPr/>
        <p:txBody>
          <a:bodyPr/>
          <a:lstStyle/>
          <a:p>
            <a:r>
              <a:rPr lang="en-US" dirty="0"/>
              <a:t>August 14-23, 2017</a:t>
            </a:r>
          </a:p>
        </p:txBody>
      </p:sp>
      <p:sp>
        <p:nvSpPr>
          <p:cNvPr id="10" name="Text Placeholder 9"/>
          <p:cNvSpPr>
            <a:spLocks noGrp="1"/>
          </p:cNvSpPr>
          <p:nvPr>
            <p:ph type="body" sz="quarter" idx="14"/>
          </p:nvPr>
        </p:nvSpPr>
        <p:spPr/>
        <p:txBody>
          <a:bodyPr/>
          <a:lstStyle/>
          <a:p>
            <a:r>
              <a:rPr lang="en-US" dirty="0"/>
              <a:t>Farrah Nicholson &amp; Dr. Sametra Brown</a:t>
            </a:r>
          </a:p>
        </p:txBody>
      </p:sp>
      <p:sp>
        <p:nvSpPr>
          <p:cNvPr id="11" name="Text Placeholder 10"/>
          <p:cNvSpPr>
            <a:spLocks noGrp="1"/>
          </p:cNvSpPr>
          <p:nvPr>
            <p:ph type="body" sz="quarter" idx="15"/>
          </p:nvPr>
        </p:nvSpPr>
        <p:spPr/>
        <p:txBody>
          <a:bodyPr/>
          <a:lstStyle/>
          <a:p>
            <a:r>
              <a:rPr lang="en-US" dirty="0"/>
              <a:t>Office Director		Division Director II</a:t>
            </a:r>
          </a:p>
          <a:p>
            <a:r>
              <a:rPr lang="en-US" dirty="0"/>
              <a:t>	Office Phone:  (601) 359-3499</a:t>
            </a:r>
          </a:p>
        </p:txBody>
      </p:sp>
    </p:spTree>
    <p:extLst>
      <p:ext uri="{BB962C8B-B14F-4D97-AF65-F5344CB8AC3E}">
        <p14:creationId xmlns:p14="http://schemas.microsoft.com/office/powerpoint/2010/main" val="139777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9946DA-D04A-46E2-8BDC-47EE5DD707BC}"/>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id="{590310ED-5D7A-4673-B03E-199E2C7025A4}"/>
              </a:ext>
            </a:extLst>
          </p:cNvPr>
          <p:cNvSpPr>
            <a:spLocks noGrp="1"/>
          </p:cNvSpPr>
          <p:nvPr>
            <p:ph type="body" sz="quarter" idx="14"/>
          </p:nvPr>
        </p:nvSpPr>
        <p:spPr/>
        <p:txBody>
          <a:bodyPr/>
          <a:lstStyle/>
          <a:p>
            <a:r>
              <a:rPr lang="en-US" sz="2000" kern="1200" dirty="0">
                <a:solidFill>
                  <a:srgbClr val="1F497D"/>
                </a:solidFill>
              </a:rPr>
              <a:t>Offer families of students served by community learning centers opportunities for active and meaningful engagement in their children’s education, including opportunities for literacy and related educational development (Mississippi State Board of Education Goals 2 and 3)</a:t>
            </a:r>
          </a:p>
          <a:p>
            <a:endParaRPr lang="en-US" dirty="0"/>
          </a:p>
        </p:txBody>
      </p:sp>
      <p:sp>
        <p:nvSpPr>
          <p:cNvPr id="4" name="Slide Number Placeholder 3">
            <a:extLst>
              <a:ext uri="{FF2B5EF4-FFF2-40B4-BE49-F238E27FC236}">
                <a16:creationId xmlns:a16="http://schemas.microsoft.com/office/drawing/2014/main" id="{EFC72BF0-39E5-4822-91BC-E28706571A31}"/>
              </a:ext>
            </a:extLst>
          </p:cNvPr>
          <p:cNvSpPr>
            <a:spLocks noGrp="1"/>
          </p:cNvSpPr>
          <p:nvPr>
            <p:ph type="sldNum" idx="12"/>
          </p:nvPr>
        </p:nvSpPr>
        <p:spPr/>
        <p:txBody>
          <a:bodyPr/>
          <a:lstStyle/>
          <a:p>
            <a:fld id="{00000000-1234-1234-1234-123412341234}" type="slidenum">
              <a:rPr lang="en" smtClean="0"/>
              <a:pPr/>
              <a:t>10</a:t>
            </a:fld>
            <a:endParaRPr lang="en" dirty="0"/>
          </a:p>
        </p:txBody>
      </p:sp>
    </p:spTree>
    <p:extLst>
      <p:ext uri="{BB962C8B-B14F-4D97-AF65-F5344CB8AC3E}">
        <p14:creationId xmlns:p14="http://schemas.microsoft.com/office/powerpoint/2010/main" val="7448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C21A8C-9B47-4920-9BAF-E081CA50DDAB}"/>
              </a:ext>
            </a:extLst>
          </p:cNvPr>
          <p:cNvSpPr>
            <a:spLocks noGrp="1"/>
          </p:cNvSpPr>
          <p:nvPr>
            <p:ph type="body" sz="quarter" idx="13"/>
          </p:nvPr>
        </p:nvSpPr>
        <p:spPr/>
        <p:txBody>
          <a:bodyPr/>
          <a:lstStyle/>
          <a:p>
            <a:r>
              <a:rPr lang="en-US" dirty="0"/>
              <a:t>Timeline of Activities</a:t>
            </a:r>
          </a:p>
        </p:txBody>
      </p:sp>
      <p:sp>
        <p:nvSpPr>
          <p:cNvPr id="4" name="Slide Number Placeholder 3">
            <a:extLst>
              <a:ext uri="{FF2B5EF4-FFF2-40B4-BE49-F238E27FC236}">
                <a16:creationId xmlns:a16="http://schemas.microsoft.com/office/drawing/2014/main" id="{9E4D9FF1-214B-4B3A-A8E0-1E063FACEB20}"/>
              </a:ext>
            </a:extLst>
          </p:cNvPr>
          <p:cNvSpPr>
            <a:spLocks noGrp="1"/>
          </p:cNvSpPr>
          <p:nvPr>
            <p:ph type="sldNum" idx="12"/>
          </p:nvPr>
        </p:nvSpPr>
        <p:spPr/>
        <p:txBody>
          <a:bodyPr/>
          <a:lstStyle/>
          <a:p>
            <a:fld id="{00000000-1234-1234-1234-123412341234}" type="slidenum">
              <a:rPr lang="en" smtClean="0"/>
              <a:pPr/>
              <a:t>11</a:t>
            </a:fld>
            <a:endParaRPr lang="en" dirty="0"/>
          </a:p>
        </p:txBody>
      </p:sp>
      <p:pic>
        <p:nvPicPr>
          <p:cNvPr id="6" name="Picture 5" descr="Screen Clipping">
            <a:extLst>
              <a:ext uri="{FF2B5EF4-FFF2-40B4-BE49-F238E27FC236}">
                <a16:creationId xmlns:a16="http://schemas.microsoft.com/office/drawing/2014/main" id="{18013358-C51F-48AE-A595-B4E2E6F8C38F}"/>
              </a:ext>
            </a:extLst>
          </p:cNvPr>
          <p:cNvPicPr>
            <a:picLocks noChangeAspect="1"/>
          </p:cNvPicPr>
          <p:nvPr/>
        </p:nvPicPr>
        <p:blipFill>
          <a:blip r:embed="rId3"/>
          <a:stretch>
            <a:fillRect/>
          </a:stretch>
        </p:blipFill>
        <p:spPr>
          <a:xfrm>
            <a:off x="4538658" y="2566987"/>
            <a:ext cx="66684" cy="9526"/>
          </a:xfrm>
          <a:prstGeom prst="rect">
            <a:avLst/>
          </a:prstGeom>
        </p:spPr>
      </p:pic>
      <p:pic>
        <p:nvPicPr>
          <p:cNvPr id="8" name="Picture 7" descr="Screen Clipping">
            <a:extLst>
              <a:ext uri="{FF2B5EF4-FFF2-40B4-BE49-F238E27FC236}">
                <a16:creationId xmlns:a16="http://schemas.microsoft.com/office/drawing/2014/main" id="{0FE0A91D-AFAB-4D81-9D9E-286E92D0ABE3}"/>
              </a:ext>
            </a:extLst>
          </p:cNvPr>
          <p:cNvPicPr>
            <a:picLocks noChangeAspect="1"/>
          </p:cNvPicPr>
          <p:nvPr/>
        </p:nvPicPr>
        <p:blipFill>
          <a:blip r:embed="rId4"/>
          <a:stretch>
            <a:fillRect/>
          </a:stretch>
        </p:blipFill>
        <p:spPr>
          <a:xfrm>
            <a:off x="4557710" y="2543171"/>
            <a:ext cx="28579" cy="57158"/>
          </a:xfrm>
          <a:prstGeom prst="rect">
            <a:avLst/>
          </a:prstGeom>
        </p:spPr>
      </p:pic>
      <p:pic>
        <p:nvPicPr>
          <p:cNvPr id="3" name="Picture 2">
            <a:extLst>
              <a:ext uri="{FF2B5EF4-FFF2-40B4-BE49-F238E27FC236}">
                <a16:creationId xmlns:a16="http://schemas.microsoft.com/office/drawing/2014/main" id="{F00FC33F-58B5-4D62-AB18-3D329DAF9386}"/>
              </a:ext>
            </a:extLst>
          </p:cNvPr>
          <p:cNvPicPr>
            <a:picLocks noChangeAspect="1"/>
          </p:cNvPicPr>
          <p:nvPr/>
        </p:nvPicPr>
        <p:blipFill>
          <a:blip r:embed="rId5"/>
          <a:stretch>
            <a:fillRect/>
          </a:stretch>
        </p:blipFill>
        <p:spPr>
          <a:xfrm>
            <a:off x="2488688" y="674745"/>
            <a:ext cx="3565748" cy="4468755"/>
          </a:xfrm>
          <a:prstGeom prst="rect">
            <a:avLst/>
          </a:prstGeom>
        </p:spPr>
      </p:pic>
    </p:spTree>
    <p:extLst>
      <p:ext uri="{BB962C8B-B14F-4D97-AF65-F5344CB8AC3E}">
        <p14:creationId xmlns:p14="http://schemas.microsoft.com/office/powerpoint/2010/main" val="416069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430A960-2B2B-4EC2-884B-1951BC077CA9}"/>
              </a:ext>
            </a:extLst>
          </p:cNvPr>
          <p:cNvSpPr>
            <a:spLocks noGrp="1"/>
          </p:cNvSpPr>
          <p:nvPr>
            <p:ph type="body" sz="quarter" idx="13"/>
          </p:nvPr>
        </p:nvSpPr>
        <p:spPr/>
        <p:txBody>
          <a:bodyPr/>
          <a:lstStyle/>
          <a:p>
            <a:r>
              <a:rPr lang="en-US" sz="4800" dirty="0"/>
              <a:t>&amp; PROCEDURES</a:t>
            </a:r>
            <a:endParaRPr lang="en-US" dirty="0"/>
          </a:p>
        </p:txBody>
      </p:sp>
      <p:sp>
        <p:nvSpPr>
          <p:cNvPr id="3" name="Text Placeholder 2">
            <a:extLst>
              <a:ext uri="{FF2B5EF4-FFF2-40B4-BE49-F238E27FC236}">
                <a16:creationId xmlns:a16="http://schemas.microsoft.com/office/drawing/2014/main" id="{8D354C09-3B01-49AE-8AF1-0B708BE70608}"/>
              </a:ext>
            </a:extLst>
          </p:cNvPr>
          <p:cNvSpPr>
            <a:spLocks noGrp="1"/>
          </p:cNvSpPr>
          <p:nvPr>
            <p:ph type="body" sz="quarter" idx="14"/>
          </p:nvPr>
        </p:nvSpPr>
        <p:spPr/>
        <p:txBody>
          <a:bodyPr/>
          <a:lstStyle/>
          <a:p>
            <a:r>
              <a:rPr lang="en-US" sz="4600" dirty="0"/>
              <a:t>REQUIREMENTS </a:t>
            </a:r>
          </a:p>
        </p:txBody>
      </p:sp>
      <p:sp>
        <p:nvSpPr>
          <p:cNvPr id="4" name="Text Placeholder 3">
            <a:extLst>
              <a:ext uri="{FF2B5EF4-FFF2-40B4-BE49-F238E27FC236}">
                <a16:creationId xmlns:a16="http://schemas.microsoft.com/office/drawing/2014/main" id="{AC3E6820-F335-4529-921D-1CBED97695FF}"/>
              </a:ext>
            </a:extLst>
          </p:cNvPr>
          <p:cNvSpPr>
            <a:spLocks noGrp="1"/>
          </p:cNvSpPr>
          <p:nvPr>
            <p:ph type="body" sz="quarter" idx="15"/>
          </p:nvPr>
        </p:nvSpPr>
        <p:spPr/>
        <p:txBody>
          <a:bodyPr/>
          <a:lstStyle/>
          <a:p>
            <a:endParaRPr lang="en-US" dirty="0"/>
          </a:p>
        </p:txBody>
      </p:sp>
      <p:sp>
        <p:nvSpPr>
          <p:cNvPr id="5" name="Slide Number Placeholder 4">
            <a:extLst>
              <a:ext uri="{FF2B5EF4-FFF2-40B4-BE49-F238E27FC236}">
                <a16:creationId xmlns:a16="http://schemas.microsoft.com/office/drawing/2014/main" id="{248B0703-6EA9-47A2-AD5D-38BDB6734B16}"/>
              </a:ext>
            </a:extLst>
          </p:cNvPr>
          <p:cNvSpPr>
            <a:spLocks noGrp="1"/>
          </p:cNvSpPr>
          <p:nvPr>
            <p:ph type="sldNum" idx="12"/>
          </p:nvPr>
        </p:nvSpPr>
        <p:spPr/>
        <p:txBody>
          <a:bodyPr/>
          <a:lstStyle/>
          <a:p>
            <a:fld id="{00000000-1234-1234-1234-123412341234}" type="slidenum">
              <a:rPr lang="en" smtClean="0"/>
              <a:pPr/>
              <a:t>12</a:t>
            </a:fld>
            <a:endParaRPr lang="en" dirty="0"/>
          </a:p>
        </p:txBody>
      </p:sp>
    </p:spTree>
    <p:extLst>
      <p:ext uri="{BB962C8B-B14F-4D97-AF65-F5344CB8AC3E}">
        <p14:creationId xmlns:p14="http://schemas.microsoft.com/office/powerpoint/2010/main" val="298818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4A6CC-43BD-4BBB-A588-C4AE5D93B885}"/>
              </a:ext>
            </a:extLst>
          </p:cNvPr>
          <p:cNvSpPr>
            <a:spLocks noGrp="1"/>
          </p:cNvSpPr>
          <p:nvPr>
            <p:ph type="body" sz="quarter" idx="13"/>
          </p:nvPr>
        </p:nvSpPr>
        <p:spPr/>
        <p:txBody>
          <a:bodyPr/>
          <a:lstStyle/>
          <a:p>
            <a:r>
              <a:rPr lang="en-US" dirty="0"/>
              <a:t>Requirements</a:t>
            </a:r>
          </a:p>
        </p:txBody>
      </p:sp>
      <p:sp>
        <p:nvSpPr>
          <p:cNvPr id="3" name="Text Placeholder 2">
            <a:extLst>
              <a:ext uri="{FF2B5EF4-FFF2-40B4-BE49-F238E27FC236}">
                <a16:creationId xmlns:a16="http://schemas.microsoft.com/office/drawing/2014/main" id="{4D03C9D3-2E6E-4638-AFAF-D53B420BC01E}"/>
              </a:ext>
            </a:extLst>
          </p:cNvPr>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200" kern="1200" dirty="0">
                <a:solidFill>
                  <a:srgbClr val="1F497D"/>
                </a:solidFill>
                <a:ea typeface="+mn-ea"/>
                <a:cs typeface="+mn-cs"/>
              </a:rPr>
              <a:t>REQUIRED ELEMENTS submitted in this order:</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Signed Application Cover Sheet (Form 1)</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Signed Assurances (Form 2)</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Signed Private School Consultation (Form 3)</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Signed Conflict of Interest (Form 4)</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Competitive Priority Worksheet (Form 5)</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Participation Letter(s) (Form 6)</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Summary of Partners (Form 7)</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Co-Applicant/Consortium (Form 8) </a:t>
            </a:r>
            <a:r>
              <a:rPr lang="en-US" sz="2000" i="1" kern="1200" dirty="0">
                <a:solidFill>
                  <a:srgbClr val="1F497D"/>
                </a:solidFill>
                <a:ea typeface="+mn-ea"/>
                <a:cs typeface="+mn-cs"/>
              </a:rPr>
              <a:t>(if applicable)</a:t>
            </a:r>
          </a:p>
          <a:p>
            <a:pPr>
              <a:lnSpc>
                <a:spcPct val="100000"/>
              </a:lnSpc>
              <a:spcAft>
                <a:spcPts val="600"/>
              </a:spcAft>
            </a:pPr>
            <a:endParaRPr lang="en-US" sz="2000" dirty="0">
              <a:latin typeface="+mn-lt"/>
            </a:endParaRPr>
          </a:p>
        </p:txBody>
      </p:sp>
      <p:sp>
        <p:nvSpPr>
          <p:cNvPr id="4" name="Slide Number Placeholder 3">
            <a:extLst>
              <a:ext uri="{FF2B5EF4-FFF2-40B4-BE49-F238E27FC236}">
                <a16:creationId xmlns:a16="http://schemas.microsoft.com/office/drawing/2014/main" id="{FE5270EE-7FA1-479F-A9DE-5B15B8EF5FC7}"/>
              </a:ext>
            </a:extLst>
          </p:cNvPr>
          <p:cNvSpPr>
            <a:spLocks noGrp="1"/>
          </p:cNvSpPr>
          <p:nvPr>
            <p:ph type="sldNum" idx="12"/>
          </p:nvPr>
        </p:nvSpPr>
        <p:spPr/>
        <p:txBody>
          <a:bodyPr/>
          <a:lstStyle/>
          <a:p>
            <a:fld id="{00000000-1234-1234-1234-123412341234}" type="slidenum">
              <a:rPr lang="en" smtClean="0"/>
              <a:pPr/>
              <a:t>13</a:t>
            </a:fld>
            <a:endParaRPr lang="en" dirty="0"/>
          </a:p>
        </p:txBody>
      </p:sp>
    </p:spTree>
    <p:extLst>
      <p:ext uri="{BB962C8B-B14F-4D97-AF65-F5344CB8AC3E}">
        <p14:creationId xmlns:p14="http://schemas.microsoft.com/office/powerpoint/2010/main" val="238700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EEB2544-A93A-49A9-9C0F-165594AA0D58}"/>
              </a:ext>
            </a:extLst>
          </p:cNvPr>
          <p:cNvSpPr>
            <a:spLocks noGrp="1"/>
          </p:cNvSpPr>
          <p:nvPr>
            <p:ph type="body" sz="quarter" idx="13"/>
          </p:nvPr>
        </p:nvSpPr>
        <p:spPr/>
        <p:txBody>
          <a:bodyPr/>
          <a:lstStyle/>
          <a:p>
            <a:r>
              <a:rPr lang="en-US" dirty="0"/>
              <a:t>Requirements</a:t>
            </a:r>
          </a:p>
        </p:txBody>
      </p:sp>
      <p:sp>
        <p:nvSpPr>
          <p:cNvPr id="3" name="Text Placeholder 2">
            <a:extLst>
              <a:ext uri="{FF2B5EF4-FFF2-40B4-BE49-F238E27FC236}">
                <a16:creationId xmlns:a16="http://schemas.microsoft.com/office/drawing/2014/main" id="{3F7B0A10-1E33-44C9-A66F-BE324CC1C8F5}"/>
              </a:ext>
            </a:extLst>
          </p:cNvPr>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200" kern="1200" dirty="0">
                <a:solidFill>
                  <a:srgbClr val="1F497D"/>
                </a:solidFill>
                <a:ea typeface="+mn-ea"/>
              </a:rPr>
              <a:t>REQUIRED ELEMENTS submitted in this order: (continued)</a:t>
            </a:r>
            <a:endParaRPr lang="en-US" sz="2000" kern="1200" dirty="0">
              <a:solidFill>
                <a:srgbClr val="1F497D"/>
              </a:solidFill>
              <a:ea typeface="+mn-ea"/>
              <a:cs typeface="+mn-cs"/>
            </a:endParaRP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Abstract</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Needs Assessment</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Program Plan</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Evaluation Plan</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Budget Forms A, B, &amp; C</a:t>
            </a:r>
          </a:p>
          <a:p>
            <a:pPr marL="742950" lvl="1" indent="-285750">
              <a:lnSpc>
                <a:spcPct val="100000"/>
              </a:lnSpc>
              <a:spcBef>
                <a:spcPct val="20000"/>
              </a:spcBef>
              <a:spcAft>
                <a:spcPts val="0"/>
              </a:spcAft>
              <a:buClrTx/>
              <a:buFont typeface="Arial" pitchFamily="34" charset="0"/>
              <a:buChar char="–"/>
            </a:pPr>
            <a:r>
              <a:rPr lang="en-US" sz="2000" kern="1200" dirty="0">
                <a:solidFill>
                  <a:srgbClr val="1F497D"/>
                </a:solidFill>
                <a:ea typeface="+mn-ea"/>
                <a:cs typeface="+mn-cs"/>
              </a:rPr>
              <a:t>Most recent Single or Program-specific Audit </a:t>
            </a:r>
          </a:p>
          <a:p>
            <a:pPr marL="742950" lvl="1" indent="-285750">
              <a:lnSpc>
                <a:spcPct val="100000"/>
              </a:lnSpc>
              <a:spcBef>
                <a:spcPct val="20000"/>
              </a:spcBef>
              <a:spcAft>
                <a:spcPts val="0"/>
              </a:spcAft>
              <a:buClrTx/>
              <a:buFont typeface="Arial" pitchFamily="34" charset="0"/>
              <a:buChar char="–"/>
            </a:pPr>
            <a:r>
              <a:rPr lang="en-US" sz="2000" i="1" kern="1200" dirty="0">
                <a:solidFill>
                  <a:srgbClr val="1F497D"/>
                </a:solidFill>
                <a:ea typeface="+mn-ea"/>
                <a:cs typeface="+mn-cs"/>
              </a:rPr>
              <a:t>Note:  The narrative portions of the application should not exceed 15 pages.</a:t>
            </a:r>
            <a:endParaRPr lang="en-US" sz="2000" kern="1200" dirty="0">
              <a:solidFill>
                <a:srgbClr val="1F497D"/>
              </a:solidFill>
              <a:ea typeface="+mn-ea"/>
              <a:cs typeface="+mn-cs"/>
            </a:endParaRPr>
          </a:p>
          <a:p>
            <a:pPr>
              <a:lnSpc>
                <a:spcPct val="100000"/>
              </a:lnSpc>
              <a:spcAft>
                <a:spcPts val="600"/>
              </a:spcAft>
            </a:pPr>
            <a:endParaRPr lang="en-US" sz="2000" dirty="0">
              <a:latin typeface="+mn-lt"/>
            </a:endParaRPr>
          </a:p>
        </p:txBody>
      </p:sp>
      <p:sp>
        <p:nvSpPr>
          <p:cNvPr id="4" name="Slide Number Placeholder 3">
            <a:extLst>
              <a:ext uri="{FF2B5EF4-FFF2-40B4-BE49-F238E27FC236}">
                <a16:creationId xmlns:a16="http://schemas.microsoft.com/office/drawing/2014/main" id="{897F1B4E-16FC-4D37-9DA3-32C76CA01B94}"/>
              </a:ext>
            </a:extLst>
          </p:cNvPr>
          <p:cNvSpPr>
            <a:spLocks noGrp="1"/>
          </p:cNvSpPr>
          <p:nvPr>
            <p:ph type="sldNum" idx="12"/>
          </p:nvPr>
        </p:nvSpPr>
        <p:spPr/>
        <p:txBody>
          <a:bodyPr/>
          <a:lstStyle/>
          <a:p>
            <a:fld id="{00000000-1234-1234-1234-123412341234}" type="slidenum">
              <a:rPr lang="en" smtClean="0"/>
              <a:pPr/>
              <a:t>14</a:t>
            </a:fld>
            <a:endParaRPr lang="en" dirty="0"/>
          </a:p>
        </p:txBody>
      </p:sp>
    </p:spTree>
    <p:extLst>
      <p:ext uri="{BB962C8B-B14F-4D97-AF65-F5344CB8AC3E}">
        <p14:creationId xmlns:p14="http://schemas.microsoft.com/office/powerpoint/2010/main" val="737506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AF73B6-4FA4-45DC-995A-A13E55CB7317}"/>
              </a:ext>
            </a:extLst>
          </p:cNvPr>
          <p:cNvSpPr>
            <a:spLocks noGrp="1"/>
          </p:cNvSpPr>
          <p:nvPr>
            <p:ph type="body" sz="quarter" idx="13"/>
          </p:nvPr>
        </p:nvSpPr>
        <p:spPr/>
        <p:txBody>
          <a:bodyPr/>
          <a:lstStyle/>
          <a:p>
            <a:r>
              <a:rPr lang="en-US" dirty="0"/>
              <a:t>Application Formatting</a:t>
            </a:r>
          </a:p>
        </p:txBody>
      </p:sp>
      <p:sp>
        <p:nvSpPr>
          <p:cNvPr id="3" name="Text Placeholder 2">
            <a:extLst>
              <a:ext uri="{FF2B5EF4-FFF2-40B4-BE49-F238E27FC236}">
                <a16:creationId xmlns:a16="http://schemas.microsoft.com/office/drawing/2014/main" id="{911A7071-6C49-4F21-A4DA-2FFEC3FB6839}"/>
              </a:ext>
            </a:extLst>
          </p:cNvPr>
          <p:cNvSpPr>
            <a:spLocks noGrp="1"/>
          </p:cNvSpPr>
          <p:nvPr>
            <p:ph type="body" sz="quarter" idx="14"/>
          </p:nvPr>
        </p:nvSpPr>
        <p:spPr/>
        <p:txBody>
          <a:bodyPr>
            <a:normAutofit fontScale="85000" lnSpcReduction="10000"/>
          </a:bodyPr>
          <a:lstStyle/>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8.5” x 11” white paper using 12 point Times New Roman font </a:t>
            </a:r>
            <a:r>
              <a:rPr lang="en-US" b="1" i="1" kern="1200" dirty="0">
                <a:solidFill>
                  <a:srgbClr val="1F497D"/>
                </a:solidFill>
                <a:ea typeface="+mn-ea"/>
                <a:cs typeface="+mn-cs"/>
              </a:rPr>
              <a:t>(strong recommendation)</a:t>
            </a:r>
          </a:p>
          <a:p>
            <a:pPr lvl="0" defTabSz="914400">
              <a:lnSpc>
                <a:spcPct val="100000"/>
              </a:lnSpc>
              <a:spcAft>
                <a:spcPts val="0"/>
              </a:spcAft>
              <a:buClrTx/>
              <a:buSzTx/>
              <a:buFont typeface="Arial" pitchFamily="34" charset="0"/>
              <a:buChar char="•"/>
              <a:tabLst/>
            </a:pPr>
            <a:endParaRPr lang="en-US" sz="1000" b="1" i="1"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Formatted using 1”margins on all sides </a:t>
            </a:r>
            <a:r>
              <a:rPr lang="en-US" b="1" i="1" kern="1200" dirty="0">
                <a:solidFill>
                  <a:srgbClr val="1F497D"/>
                </a:solidFill>
                <a:ea typeface="+mn-ea"/>
                <a:cs typeface="+mn-cs"/>
              </a:rPr>
              <a:t>(strong recommendation)</a:t>
            </a:r>
          </a:p>
          <a:p>
            <a:pPr lvl="0" defTabSz="914400">
              <a:lnSpc>
                <a:spcPct val="100000"/>
              </a:lnSpc>
              <a:spcAft>
                <a:spcPts val="0"/>
              </a:spcAft>
              <a:buClrTx/>
              <a:buSzTx/>
              <a:buFont typeface="Arial" pitchFamily="34" charset="0"/>
              <a:buChar char="•"/>
              <a:tabLst/>
            </a:pPr>
            <a:endParaRPr lang="en-US" sz="1000" b="1" i="1"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Portrait setting </a:t>
            </a:r>
            <a:r>
              <a:rPr lang="en-US" b="1" i="1" kern="1200" dirty="0">
                <a:solidFill>
                  <a:srgbClr val="1F497D"/>
                </a:solidFill>
                <a:ea typeface="+mn-ea"/>
                <a:cs typeface="+mn-cs"/>
              </a:rPr>
              <a:t>(strong recommendation)</a:t>
            </a:r>
          </a:p>
          <a:p>
            <a:pPr lvl="0" defTabSz="914400">
              <a:lnSpc>
                <a:spcPct val="100000"/>
              </a:lnSpc>
              <a:spcAft>
                <a:spcPts val="0"/>
              </a:spcAft>
              <a:buClrTx/>
              <a:buSzTx/>
              <a:buFont typeface="Arial" pitchFamily="34" charset="0"/>
              <a:buChar char="•"/>
              <a:tabLst/>
            </a:pPr>
            <a:endParaRPr lang="en-US" sz="900" b="1" i="1"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Landscape setting for Goals, Objectives, Activities, and Timeframe Table ONLY </a:t>
            </a:r>
            <a:r>
              <a:rPr lang="en-US" b="1" i="1" kern="1200" dirty="0">
                <a:solidFill>
                  <a:srgbClr val="1F497D"/>
                </a:solidFill>
                <a:ea typeface="+mn-ea"/>
                <a:cs typeface="+mn-cs"/>
              </a:rPr>
              <a:t>(strong recommendation)</a:t>
            </a:r>
          </a:p>
          <a:p>
            <a:pPr lvl="0" defTabSz="914400">
              <a:lnSpc>
                <a:spcPct val="100000"/>
              </a:lnSpc>
              <a:spcAft>
                <a:spcPts val="0"/>
              </a:spcAft>
              <a:buClrTx/>
              <a:buSzTx/>
              <a:buFont typeface="Arial" pitchFamily="34" charset="0"/>
              <a:buChar char="•"/>
              <a:tabLst/>
            </a:pPr>
            <a:endParaRPr lang="en-US" sz="900" b="1" i="1"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Double-spaced and single-sided with grantee’s name and page number within the footer in the lower right-hand corner </a:t>
            </a:r>
            <a:r>
              <a:rPr lang="en-US" b="1" i="1" kern="1200" dirty="0">
                <a:solidFill>
                  <a:srgbClr val="1F497D"/>
                </a:solidFill>
                <a:ea typeface="+mn-ea"/>
                <a:cs typeface="+mn-cs"/>
              </a:rPr>
              <a:t>(strong recommendation)</a:t>
            </a:r>
          </a:p>
          <a:p>
            <a:pPr lvl="0" defTabSz="914400">
              <a:lnSpc>
                <a:spcPct val="100000"/>
              </a:lnSpc>
              <a:spcBef>
                <a:spcPct val="20000"/>
              </a:spcBef>
              <a:spcAft>
                <a:spcPts val="0"/>
              </a:spcAft>
              <a:buClrTx/>
              <a:buSzTx/>
              <a:buFont typeface="Arial" pitchFamily="34" charset="0"/>
              <a:buChar char="•"/>
              <a:tabLst/>
            </a:pPr>
            <a:endParaRPr lang="en-US" sz="2000" b="1" i="1" kern="1200" dirty="0">
              <a:solidFill>
                <a:srgbClr val="1F497D"/>
              </a:solidFill>
              <a:ea typeface="+mn-ea"/>
              <a:cs typeface="+mn-cs"/>
            </a:endParaRPr>
          </a:p>
          <a:p>
            <a:pPr>
              <a:lnSpc>
                <a:spcPct val="100000"/>
              </a:lnSpc>
              <a:spcAft>
                <a:spcPts val="600"/>
              </a:spcAft>
            </a:pPr>
            <a:endParaRPr lang="en-US" sz="2000" dirty="0">
              <a:latin typeface="+mn-lt"/>
            </a:endParaRPr>
          </a:p>
        </p:txBody>
      </p:sp>
      <p:sp>
        <p:nvSpPr>
          <p:cNvPr id="4" name="Slide Number Placeholder 3">
            <a:extLst>
              <a:ext uri="{FF2B5EF4-FFF2-40B4-BE49-F238E27FC236}">
                <a16:creationId xmlns:a16="http://schemas.microsoft.com/office/drawing/2014/main" id="{398C5CE8-D079-42F0-8A3A-65FBABE826C5}"/>
              </a:ext>
            </a:extLst>
          </p:cNvPr>
          <p:cNvSpPr>
            <a:spLocks noGrp="1"/>
          </p:cNvSpPr>
          <p:nvPr>
            <p:ph type="sldNum" idx="12"/>
          </p:nvPr>
        </p:nvSpPr>
        <p:spPr/>
        <p:txBody>
          <a:bodyPr/>
          <a:lstStyle/>
          <a:p>
            <a:fld id="{00000000-1234-1234-1234-123412341234}" type="slidenum">
              <a:rPr lang="en" smtClean="0"/>
              <a:pPr/>
              <a:t>15</a:t>
            </a:fld>
            <a:endParaRPr lang="en" dirty="0"/>
          </a:p>
        </p:txBody>
      </p:sp>
    </p:spTree>
    <p:extLst>
      <p:ext uri="{BB962C8B-B14F-4D97-AF65-F5344CB8AC3E}">
        <p14:creationId xmlns:p14="http://schemas.microsoft.com/office/powerpoint/2010/main" val="2275150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275994-43AA-43B2-9582-71955C376D85}"/>
              </a:ext>
            </a:extLst>
          </p:cNvPr>
          <p:cNvSpPr>
            <a:spLocks noGrp="1"/>
          </p:cNvSpPr>
          <p:nvPr>
            <p:ph type="body" sz="quarter" idx="13"/>
          </p:nvPr>
        </p:nvSpPr>
        <p:spPr/>
        <p:txBody>
          <a:bodyPr/>
          <a:lstStyle/>
          <a:p>
            <a:r>
              <a:rPr lang="en-US" dirty="0"/>
              <a:t>Submission and Delivery</a:t>
            </a:r>
          </a:p>
        </p:txBody>
      </p:sp>
      <p:sp>
        <p:nvSpPr>
          <p:cNvPr id="3" name="Text Placeholder 2">
            <a:extLst>
              <a:ext uri="{FF2B5EF4-FFF2-40B4-BE49-F238E27FC236}">
                <a16:creationId xmlns:a16="http://schemas.microsoft.com/office/drawing/2014/main" id="{FFA10B1B-2A43-4789-A614-D20FB67983AB}"/>
              </a:ext>
            </a:extLst>
          </p:cNvPr>
          <p:cNvSpPr>
            <a:spLocks noGrp="1"/>
          </p:cNvSpPr>
          <p:nvPr>
            <p:ph type="body" sz="quarter" idx="14"/>
          </p:nvPr>
        </p:nvSpPr>
        <p:spPr/>
        <p:txBody>
          <a:bodyPr>
            <a:normAutofit fontScale="40000" lnSpcReduction="20000"/>
          </a:bodyPr>
          <a:lstStyle/>
          <a:p>
            <a:pPr lvl="0" defTabSz="914400">
              <a:lnSpc>
                <a:spcPct val="100000"/>
              </a:lnSpc>
              <a:spcAft>
                <a:spcPts val="0"/>
              </a:spcAft>
              <a:buClrTx/>
              <a:buSzTx/>
              <a:buFont typeface="Arial" pitchFamily="34" charset="0"/>
              <a:buChar char="•"/>
              <a:tabLst/>
            </a:pPr>
            <a:r>
              <a:rPr lang="en-US" sz="5000" kern="1200" dirty="0">
                <a:solidFill>
                  <a:srgbClr val="1F497D"/>
                </a:solidFill>
                <a:ea typeface="+mn-ea"/>
                <a:cs typeface="+mn-cs"/>
              </a:rPr>
              <a:t>Submit one (1) non-stapled, complete original application with full original signatures preferably in blue ink and two (2) copies, secured solely by a single binder clip at the top</a:t>
            </a:r>
          </a:p>
          <a:p>
            <a:pPr lvl="0" defTabSz="914400">
              <a:lnSpc>
                <a:spcPct val="100000"/>
              </a:lnSpc>
              <a:spcAft>
                <a:spcPts val="0"/>
              </a:spcAft>
              <a:buClrTx/>
              <a:buSzTx/>
              <a:buFont typeface="Arial" pitchFamily="34" charset="0"/>
              <a:buChar char="•"/>
              <a:tabLst/>
            </a:pPr>
            <a:endParaRPr lang="en-US" sz="17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5000" kern="1200" dirty="0">
                <a:solidFill>
                  <a:srgbClr val="1F497D"/>
                </a:solidFill>
                <a:ea typeface="+mn-ea"/>
                <a:cs typeface="+mn-cs"/>
              </a:rPr>
              <a:t>Submit 1 electronic copy saved to a USB flash drive in a </a:t>
            </a:r>
            <a:r>
              <a:rPr lang="en-US" sz="5000" b="1" kern="1200" dirty="0">
                <a:solidFill>
                  <a:srgbClr val="1F497D"/>
                </a:solidFill>
                <a:ea typeface="+mn-ea"/>
                <a:cs typeface="+mn-cs"/>
              </a:rPr>
              <a:t>“read only” </a:t>
            </a:r>
            <a:r>
              <a:rPr lang="en-US" sz="5000" kern="1200" dirty="0">
                <a:solidFill>
                  <a:srgbClr val="1F497D"/>
                </a:solidFill>
                <a:ea typeface="+mn-ea"/>
                <a:cs typeface="+mn-cs"/>
              </a:rPr>
              <a:t>format</a:t>
            </a:r>
          </a:p>
          <a:p>
            <a:pPr lvl="0" defTabSz="914400">
              <a:lnSpc>
                <a:spcPct val="100000"/>
              </a:lnSpc>
              <a:spcAft>
                <a:spcPts val="0"/>
              </a:spcAft>
              <a:buClrTx/>
              <a:buSzTx/>
              <a:buFont typeface="Arial" pitchFamily="34" charset="0"/>
              <a:buChar char="•"/>
              <a:tabLst/>
            </a:pPr>
            <a:endParaRPr lang="en-US" sz="1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5000" b="1" kern="1200" dirty="0">
                <a:solidFill>
                  <a:srgbClr val="1F497D"/>
                </a:solidFill>
                <a:ea typeface="+mn-ea"/>
                <a:cs typeface="+mn-cs"/>
              </a:rPr>
              <a:t>Do not </a:t>
            </a:r>
            <a:r>
              <a:rPr lang="en-US" sz="5000" kern="1200" dirty="0">
                <a:solidFill>
                  <a:srgbClr val="1F497D"/>
                </a:solidFill>
                <a:ea typeface="+mn-ea"/>
                <a:cs typeface="+mn-cs"/>
              </a:rPr>
              <a:t>submit any documents using rubber bands, paperclips, staples, 3-ring or spiral binders, or envelopes</a:t>
            </a:r>
          </a:p>
          <a:p>
            <a:pPr marL="0" lvl="0" indent="0" defTabSz="914400">
              <a:lnSpc>
                <a:spcPct val="100000"/>
              </a:lnSpc>
              <a:spcAft>
                <a:spcPts val="0"/>
              </a:spcAft>
              <a:buClrTx/>
              <a:buSzTx/>
              <a:buNone/>
              <a:tabLst/>
            </a:pPr>
            <a:endParaRPr lang="en-US" sz="17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5000" kern="1200" dirty="0">
                <a:solidFill>
                  <a:srgbClr val="1F497D"/>
                </a:solidFill>
                <a:ea typeface="+mn-ea"/>
                <a:cs typeface="+mn-cs"/>
              </a:rPr>
              <a:t>Assemble the application in the order presented in the </a:t>
            </a:r>
            <a:r>
              <a:rPr lang="en-US" sz="5000" i="1" kern="1200" dirty="0">
                <a:solidFill>
                  <a:srgbClr val="1F497D"/>
                </a:solidFill>
                <a:ea typeface="+mn-ea"/>
                <a:cs typeface="+mn-cs"/>
              </a:rPr>
              <a:t>Required Elements Checklist </a:t>
            </a:r>
            <a:r>
              <a:rPr lang="en-US" sz="5000" kern="1200" dirty="0">
                <a:solidFill>
                  <a:srgbClr val="1F497D"/>
                </a:solidFill>
                <a:ea typeface="+mn-ea"/>
                <a:cs typeface="+mn-cs"/>
              </a:rPr>
              <a:t>(Supplemental Form B) on page 45</a:t>
            </a:r>
          </a:p>
          <a:p>
            <a:pPr lvl="0" defTabSz="914400">
              <a:lnSpc>
                <a:spcPct val="100000"/>
              </a:lnSpc>
              <a:spcAft>
                <a:spcPts val="0"/>
              </a:spcAft>
              <a:buClrTx/>
              <a:buSzTx/>
              <a:buFont typeface="Arial" pitchFamily="34" charset="0"/>
              <a:buChar char="•"/>
              <a:tabLst/>
            </a:pPr>
            <a:endParaRPr lang="en-US" sz="17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5000" kern="1200" dirty="0">
                <a:solidFill>
                  <a:srgbClr val="1F497D"/>
                </a:solidFill>
                <a:ea typeface="+mn-ea"/>
                <a:cs typeface="+mn-cs"/>
              </a:rPr>
              <a:t>Must be received by </a:t>
            </a:r>
            <a:r>
              <a:rPr lang="en-US" sz="5000" b="1" kern="1200" dirty="0">
                <a:solidFill>
                  <a:srgbClr val="1F497D"/>
                </a:solidFill>
                <a:ea typeface="+mn-ea"/>
                <a:cs typeface="+mn-cs"/>
              </a:rPr>
              <a:t>3:30 p.m.</a:t>
            </a:r>
            <a:r>
              <a:rPr lang="en-US" sz="5000" kern="1200" dirty="0">
                <a:solidFill>
                  <a:srgbClr val="1F497D"/>
                </a:solidFill>
                <a:ea typeface="+mn-ea"/>
                <a:cs typeface="+mn-cs"/>
              </a:rPr>
              <a:t> on </a:t>
            </a:r>
            <a:r>
              <a:rPr lang="en-US" sz="5000" b="1" kern="1200" dirty="0">
                <a:solidFill>
                  <a:srgbClr val="1F497D"/>
                </a:solidFill>
                <a:ea typeface="+mn-ea"/>
                <a:cs typeface="+mn-cs"/>
              </a:rPr>
              <a:t>Tuesday, September 5, 2017 </a:t>
            </a:r>
            <a:r>
              <a:rPr lang="en-US" sz="5000" kern="1200" dirty="0">
                <a:solidFill>
                  <a:srgbClr val="1F497D"/>
                </a:solidFill>
                <a:ea typeface="+mn-ea"/>
                <a:cs typeface="+mn-cs"/>
              </a:rPr>
              <a:t>at the following address based upon the delivery method used</a:t>
            </a:r>
          </a:p>
          <a:p>
            <a:pPr>
              <a:lnSpc>
                <a:spcPct val="100000"/>
              </a:lnSpc>
              <a:spcAft>
                <a:spcPts val="600"/>
              </a:spcAft>
            </a:pPr>
            <a:endParaRPr lang="en-US" dirty="0">
              <a:latin typeface="+mn-lt"/>
            </a:endParaRPr>
          </a:p>
        </p:txBody>
      </p:sp>
      <p:sp>
        <p:nvSpPr>
          <p:cNvPr id="4" name="Slide Number Placeholder 3">
            <a:extLst>
              <a:ext uri="{FF2B5EF4-FFF2-40B4-BE49-F238E27FC236}">
                <a16:creationId xmlns:a16="http://schemas.microsoft.com/office/drawing/2014/main" id="{8EFDE6F3-69DD-48DC-9A53-D5B3055EBA16}"/>
              </a:ext>
            </a:extLst>
          </p:cNvPr>
          <p:cNvSpPr>
            <a:spLocks noGrp="1"/>
          </p:cNvSpPr>
          <p:nvPr>
            <p:ph type="sldNum" idx="12"/>
          </p:nvPr>
        </p:nvSpPr>
        <p:spPr/>
        <p:txBody>
          <a:bodyPr/>
          <a:lstStyle/>
          <a:p>
            <a:fld id="{00000000-1234-1234-1234-123412341234}" type="slidenum">
              <a:rPr lang="en" smtClean="0"/>
              <a:pPr/>
              <a:t>16</a:t>
            </a:fld>
            <a:endParaRPr lang="en" dirty="0"/>
          </a:p>
        </p:txBody>
      </p:sp>
    </p:spTree>
    <p:extLst>
      <p:ext uri="{BB962C8B-B14F-4D97-AF65-F5344CB8AC3E}">
        <p14:creationId xmlns:p14="http://schemas.microsoft.com/office/powerpoint/2010/main" val="451166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EF18A71-076D-4068-8088-1AA5EE3CF489}"/>
              </a:ext>
            </a:extLst>
          </p:cNvPr>
          <p:cNvSpPr>
            <a:spLocks noGrp="1"/>
          </p:cNvSpPr>
          <p:nvPr>
            <p:ph type="body" sz="quarter" idx="13"/>
          </p:nvPr>
        </p:nvSpPr>
        <p:spPr/>
        <p:txBody>
          <a:bodyPr/>
          <a:lstStyle/>
          <a:p>
            <a:r>
              <a:rPr lang="en-US" dirty="0"/>
              <a:t>Submission and Delivery</a:t>
            </a:r>
          </a:p>
        </p:txBody>
      </p:sp>
      <p:sp>
        <p:nvSpPr>
          <p:cNvPr id="4" name="Slide Number Placeholder 3">
            <a:extLst>
              <a:ext uri="{FF2B5EF4-FFF2-40B4-BE49-F238E27FC236}">
                <a16:creationId xmlns:a16="http://schemas.microsoft.com/office/drawing/2014/main" id="{7671A19D-5429-4F04-A4B5-687DF2993C49}"/>
              </a:ext>
            </a:extLst>
          </p:cNvPr>
          <p:cNvSpPr>
            <a:spLocks noGrp="1"/>
          </p:cNvSpPr>
          <p:nvPr>
            <p:ph type="sldNum" idx="12"/>
          </p:nvPr>
        </p:nvSpPr>
        <p:spPr/>
        <p:txBody>
          <a:bodyPr/>
          <a:lstStyle/>
          <a:p>
            <a:fld id="{00000000-1234-1234-1234-123412341234}" type="slidenum">
              <a:rPr lang="en" smtClean="0"/>
              <a:pPr/>
              <a:t>17</a:t>
            </a:fld>
            <a:endParaRPr lang="en" dirty="0"/>
          </a:p>
        </p:txBody>
      </p:sp>
      <p:pic>
        <p:nvPicPr>
          <p:cNvPr id="5" name="Picture 4">
            <a:extLst>
              <a:ext uri="{FF2B5EF4-FFF2-40B4-BE49-F238E27FC236}">
                <a16:creationId xmlns:a16="http://schemas.microsoft.com/office/drawing/2014/main" id="{1E2BBF6B-8D16-467B-AE13-C95A81265BDB}"/>
              </a:ext>
            </a:extLst>
          </p:cNvPr>
          <p:cNvPicPr>
            <a:picLocks noChangeAspect="1"/>
          </p:cNvPicPr>
          <p:nvPr/>
        </p:nvPicPr>
        <p:blipFill>
          <a:blip r:embed="rId3"/>
          <a:stretch>
            <a:fillRect/>
          </a:stretch>
        </p:blipFill>
        <p:spPr>
          <a:xfrm>
            <a:off x="1530826" y="660770"/>
            <a:ext cx="5300965" cy="4482729"/>
          </a:xfrm>
          <a:prstGeom prst="rect">
            <a:avLst/>
          </a:prstGeom>
        </p:spPr>
      </p:pic>
    </p:spTree>
    <p:extLst>
      <p:ext uri="{BB962C8B-B14F-4D97-AF65-F5344CB8AC3E}">
        <p14:creationId xmlns:p14="http://schemas.microsoft.com/office/powerpoint/2010/main" val="1515175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C298F8-F10C-4389-ADA5-E8C639475288}"/>
              </a:ext>
            </a:extLst>
          </p:cNvPr>
          <p:cNvSpPr>
            <a:spLocks noGrp="1"/>
          </p:cNvSpPr>
          <p:nvPr>
            <p:ph type="body" sz="quarter" idx="13"/>
          </p:nvPr>
        </p:nvSpPr>
        <p:spPr/>
        <p:txBody>
          <a:bodyPr/>
          <a:lstStyle/>
          <a:p>
            <a:r>
              <a:rPr lang="en-US" dirty="0"/>
              <a:t>Submission and Delivery</a:t>
            </a:r>
          </a:p>
        </p:txBody>
      </p:sp>
      <p:sp>
        <p:nvSpPr>
          <p:cNvPr id="3" name="Text Placeholder 2">
            <a:extLst>
              <a:ext uri="{FF2B5EF4-FFF2-40B4-BE49-F238E27FC236}">
                <a16:creationId xmlns:a16="http://schemas.microsoft.com/office/drawing/2014/main" id="{240F6CBD-384B-435A-B5AA-80E58BF4CF17}"/>
              </a:ext>
            </a:extLst>
          </p:cNvPr>
          <p:cNvSpPr>
            <a:spLocks noGrp="1"/>
          </p:cNvSpPr>
          <p:nvPr>
            <p:ph type="body" sz="quarter" idx="14"/>
          </p:nvPr>
        </p:nvSpPr>
        <p:spPr/>
        <p:txBody>
          <a:bodyPr>
            <a:normAutofit fontScale="92500" lnSpcReduction="10000"/>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Offeror is responsible for and assumes all risks of delivery.</a:t>
            </a:r>
          </a:p>
          <a:p>
            <a:pPr marL="0" lvl="0" indent="0" defTabSz="914400">
              <a:lnSpc>
                <a:spcPct val="100000"/>
              </a:lnSpc>
              <a:spcAft>
                <a:spcPts val="0"/>
              </a:spcAft>
              <a:buClrTx/>
              <a:buSzTx/>
              <a:buNone/>
              <a:tabLst/>
            </a:pPr>
            <a:endParaRPr lang="en-US" sz="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Proposals and modifications received after the time set will be considered late and will not be considered for award.</a:t>
            </a: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Upon receipt, the proposals will be date stamped and recorded in the Office of Procurement.</a:t>
            </a: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rPr>
              <a:t>No faxed or emailed copies will be accepted.</a:t>
            </a: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rPr>
              <a:t>Proposals must be signed by an authorized official to bind the offeror.</a:t>
            </a:r>
          </a:p>
          <a:p>
            <a:pPr lvl="0" defTabSz="914400">
              <a:lnSpc>
                <a:spcPct val="100000"/>
              </a:lnSpc>
              <a:spcAft>
                <a:spcPts val="0"/>
              </a:spcAft>
              <a:buClrTx/>
              <a:buSzTx/>
              <a:buFont typeface="Arial" pitchFamily="34" charset="0"/>
              <a:buChar char="•"/>
              <a:tabLst/>
            </a:pPr>
            <a:endParaRPr lang="en-US" sz="9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rPr>
              <a:t>Please allow adequate time for parking and time to proceed through building security procedures.</a:t>
            </a:r>
          </a:p>
          <a:p>
            <a:pPr lvl="0" defTabSz="914400">
              <a:lnSpc>
                <a:spcPct val="100000"/>
              </a:lnSpc>
              <a:spcAft>
                <a:spcPts val="0"/>
              </a:spcAft>
              <a:buClrTx/>
              <a:buSzTx/>
              <a:buFont typeface="Arial" pitchFamily="34" charset="0"/>
              <a:buChar char="•"/>
              <a:tabLst/>
            </a:pPr>
            <a:endParaRPr lang="en-US" sz="2200" kern="1200" dirty="0">
              <a:solidFill>
                <a:srgbClr val="1F497D"/>
              </a:solidFill>
              <a:ea typeface="+mn-ea"/>
            </a:endParaRP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a:lnSpc>
                <a:spcPct val="10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id="{99472F06-2775-47E2-8CAA-D5E34FB01552}"/>
              </a:ext>
            </a:extLst>
          </p:cNvPr>
          <p:cNvSpPr>
            <a:spLocks noGrp="1"/>
          </p:cNvSpPr>
          <p:nvPr>
            <p:ph type="sldNum" idx="12"/>
          </p:nvPr>
        </p:nvSpPr>
        <p:spPr/>
        <p:txBody>
          <a:bodyPr/>
          <a:lstStyle/>
          <a:p>
            <a:fld id="{00000000-1234-1234-1234-123412341234}" type="slidenum">
              <a:rPr lang="en" smtClean="0"/>
              <a:pPr/>
              <a:t>18</a:t>
            </a:fld>
            <a:endParaRPr lang="en" dirty="0"/>
          </a:p>
        </p:txBody>
      </p:sp>
    </p:spTree>
    <p:extLst>
      <p:ext uri="{BB962C8B-B14F-4D97-AF65-F5344CB8AC3E}">
        <p14:creationId xmlns:p14="http://schemas.microsoft.com/office/powerpoint/2010/main" val="2719356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D6F736-9AAF-4EC6-97C9-D24232F2EC51}"/>
              </a:ext>
            </a:extLst>
          </p:cNvPr>
          <p:cNvSpPr>
            <a:spLocks noGrp="1"/>
          </p:cNvSpPr>
          <p:nvPr>
            <p:ph type="body" sz="quarter" idx="13"/>
          </p:nvPr>
        </p:nvSpPr>
        <p:spPr/>
        <p:txBody>
          <a:bodyPr/>
          <a:lstStyle/>
          <a:p>
            <a:r>
              <a:rPr lang="en-US" dirty="0"/>
              <a:t>Submission and Delivery</a:t>
            </a:r>
          </a:p>
        </p:txBody>
      </p:sp>
      <p:sp>
        <p:nvSpPr>
          <p:cNvPr id="3" name="Text Placeholder 2">
            <a:extLst>
              <a:ext uri="{FF2B5EF4-FFF2-40B4-BE49-F238E27FC236}">
                <a16:creationId xmlns:a16="http://schemas.microsoft.com/office/drawing/2014/main" id="{65AAA402-6E02-4D4C-8D82-1796610068BB}"/>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Incomplete proposals will not be evaluated.</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No changes or additions to an application will be accepted once it is received by the MDE.</a:t>
            </a:r>
          </a:p>
          <a:p>
            <a:pPr lvl="0" defTabSz="914400">
              <a:lnSpc>
                <a:spcPct val="100000"/>
              </a:lnSpc>
              <a:spcBef>
                <a:spcPct val="20000"/>
              </a:spcBef>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Submit only the requested information. Supplementary materials will not be reviewed nor returned to the applicant.</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Applications that fail to contain any of the required elements will NOT be given to readers for scoring.</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The final decision to award a grant rests solely with the MDE.</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endParaRPr>
          </a:p>
          <a:p>
            <a:pPr marL="0" lvl="0" indent="0" defTabSz="914400">
              <a:lnSpc>
                <a:spcPct val="100000"/>
              </a:lnSpc>
              <a:spcBef>
                <a:spcPct val="20000"/>
              </a:spcBef>
              <a:spcAft>
                <a:spcPts val="0"/>
              </a:spcAft>
              <a:buClrTx/>
              <a:buSzTx/>
              <a:buNone/>
              <a:tabLst/>
            </a:pPr>
            <a:endParaRPr lang="en-US" sz="20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endParaRPr lang="en-US" sz="2000" kern="1200" dirty="0">
              <a:solidFill>
                <a:srgbClr val="1F497D"/>
              </a:solidFill>
              <a:ea typeface="+mn-ea"/>
            </a:endParaRPr>
          </a:p>
          <a:p>
            <a:pPr marL="0" lvl="0" indent="0" defTabSz="914400">
              <a:lnSpc>
                <a:spcPct val="100000"/>
              </a:lnSpc>
              <a:spcAft>
                <a:spcPts val="0"/>
              </a:spcAft>
              <a:buClrTx/>
              <a:buSzTx/>
              <a:buNone/>
              <a:tabLst/>
            </a:pPr>
            <a:endParaRPr lang="en-US" sz="2000" kern="1200" dirty="0">
              <a:solidFill>
                <a:srgbClr val="1F497D"/>
              </a:solidFill>
              <a:ea typeface="+mn-ea"/>
            </a:endParaRPr>
          </a:p>
          <a:p>
            <a:endParaRPr lang="en-US" dirty="0"/>
          </a:p>
        </p:txBody>
      </p:sp>
      <p:sp>
        <p:nvSpPr>
          <p:cNvPr id="4" name="Slide Number Placeholder 3">
            <a:extLst>
              <a:ext uri="{FF2B5EF4-FFF2-40B4-BE49-F238E27FC236}">
                <a16:creationId xmlns:a16="http://schemas.microsoft.com/office/drawing/2014/main" id="{175B113E-EBF6-43FC-A9EF-DB33EDC6F9D1}"/>
              </a:ext>
            </a:extLst>
          </p:cNvPr>
          <p:cNvSpPr>
            <a:spLocks noGrp="1"/>
          </p:cNvSpPr>
          <p:nvPr>
            <p:ph type="sldNum" idx="12"/>
          </p:nvPr>
        </p:nvSpPr>
        <p:spPr/>
        <p:txBody>
          <a:bodyPr/>
          <a:lstStyle/>
          <a:p>
            <a:fld id="{00000000-1234-1234-1234-123412341234}" type="slidenum">
              <a:rPr lang="en" smtClean="0"/>
              <a:pPr/>
              <a:t>19</a:t>
            </a:fld>
            <a:endParaRPr lang="en" dirty="0"/>
          </a:p>
        </p:txBody>
      </p:sp>
    </p:spTree>
    <p:extLst>
      <p:ext uri="{BB962C8B-B14F-4D97-AF65-F5344CB8AC3E}">
        <p14:creationId xmlns:p14="http://schemas.microsoft.com/office/powerpoint/2010/main" val="739120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a:xfrm>
            <a:off x="8481083" y="4887306"/>
            <a:ext cx="548700" cy="233671"/>
          </a:xfrm>
        </p:spPr>
        <p:txBody>
          <a:bodyPr/>
          <a:lstStyle/>
          <a:p>
            <a:fld id="{00000000-1234-1234-1234-123412341234}" type="slidenum">
              <a:rPr lang="en" smtClean="0"/>
              <a:pPr/>
              <a:t>2</a:t>
            </a:fld>
            <a:endParaRPr lang="en" dirty="0"/>
          </a:p>
        </p:txBody>
      </p:sp>
    </p:spTree>
    <p:extLst>
      <p:ext uri="{BB962C8B-B14F-4D97-AF65-F5344CB8AC3E}">
        <p14:creationId xmlns:p14="http://schemas.microsoft.com/office/powerpoint/2010/main" val="62232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463B1BA-CC16-4138-86D7-CC0D9556CE24}"/>
              </a:ext>
            </a:extLst>
          </p:cNvPr>
          <p:cNvSpPr>
            <a:spLocks noGrp="1"/>
          </p:cNvSpPr>
          <p:nvPr>
            <p:ph type="body" sz="quarter" idx="13"/>
          </p:nvPr>
        </p:nvSpPr>
        <p:spPr/>
        <p:txBody>
          <a:bodyPr/>
          <a:lstStyle/>
          <a:p>
            <a:r>
              <a:rPr lang="en-US" dirty="0"/>
              <a:t>Submission and Delivery</a:t>
            </a:r>
          </a:p>
        </p:txBody>
      </p:sp>
      <p:sp>
        <p:nvSpPr>
          <p:cNvPr id="3" name="Text Placeholder 2">
            <a:extLst>
              <a:ext uri="{FF2B5EF4-FFF2-40B4-BE49-F238E27FC236}">
                <a16:creationId xmlns:a16="http://schemas.microsoft.com/office/drawing/2014/main" id="{D08210A1-6B78-467D-933E-2AF58F3B87E8}"/>
              </a:ext>
            </a:extLst>
          </p:cNvPr>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All proposals will become the property of the MDE.</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Proposals may be rejected.</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A Complaint/Grievance Policy is in place.</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Each sub grantee must maintain a written conflict of interest policy.</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marL="0" indent="0">
              <a:buNone/>
            </a:pPr>
            <a:endParaRPr lang="en-US" sz="2000" dirty="0">
              <a:latin typeface="+mn-lt"/>
            </a:endParaRPr>
          </a:p>
          <a:p>
            <a:pPr marL="0" indent="0">
              <a:buNone/>
            </a:pPr>
            <a:endParaRPr lang="en-US" sz="2000" dirty="0">
              <a:latin typeface="+mn-lt"/>
            </a:endParaRPr>
          </a:p>
        </p:txBody>
      </p:sp>
      <p:sp>
        <p:nvSpPr>
          <p:cNvPr id="4" name="Slide Number Placeholder 3">
            <a:extLst>
              <a:ext uri="{FF2B5EF4-FFF2-40B4-BE49-F238E27FC236}">
                <a16:creationId xmlns:a16="http://schemas.microsoft.com/office/drawing/2014/main" id="{954B342C-5F17-4515-B6BE-E9CF09837E31}"/>
              </a:ext>
            </a:extLst>
          </p:cNvPr>
          <p:cNvSpPr>
            <a:spLocks noGrp="1"/>
          </p:cNvSpPr>
          <p:nvPr>
            <p:ph type="sldNum" idx="12"/>
          </p:nvPr>
        </p:nvSpPr>
        <p:spPr/>
        <p:txBody>
          <a:bodyPr/>
          <a:lstStyle/>
          <a:p>
            <a:fld id="{00000000-1234-1234-1234-123412341234}" type="slidenum">
              <a:rPr lang="en" smtClean="0"/>
              <a:pPr/>
              <a:t>20</a:t>
            </a:fld>
            <a:endParaRPr lang="en" dirty="0"/>
          </a:p>
        </p:txBody>
      </p:sp>
    </p:spTree>
    <p:extLst>
      <p:ext uri="{BB962C8B-B14F-4D97-AF65-F5344CB8AC3E}">
        <p14:creationId xmlns:p14="http://schemas.microsoft.com/office/powerpoint/2010/main" val="147844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9DF3B5-94B8-470E-A9D3-19A1D5AA792B}"/>
              </a:ext>
            </a:extLst>
          </p:cNvPr>
          <p:cNvSpPr>
            <a:spLocks noGrp="1"/>
          </p:cNvSpPr>
          <p:nvPr>
            <p:ph type="body" sz="quarter" idx="13"/>
          </p:nvPr>
        </p:nvSpPr>
        <p:spPr/>
        <p:txBody>
          <a:bodyPr/>
          <a:lstStyle/>
          <a:p>
            <a:r>
              <a:rPr lang="en-US" dirty="0"/>
              <a:t>DETAILS</a:t>
            </a:r>
          </a:p>
        </p:txBody>
      </p:sp>
      <p:sp>
        <p:nvSpPr>
          <p:cNvPr id="3" name="Text Placeholder 2">
            <a:extLst>
              <a:ext uri="{FF2B5EF4-FFF2-40B4-BE49-F238E27FC236}">
                <a16:creationId xmlns:a16="http://schemas.microsoft.com/office/drawing/2014/main" id="{9437F9DD-758D-4312-B3EE-2BA3B189FD63}"/>
              </a:ext>
            </a:extLst>
          </p:cNvPr>
          <p:cNvSpPr>
            <a:spLocks noGrp="1"/>
          </p:cNvSpPr>
          <p:nvPr>
            <p:ph type="body" sz="quarter" idx="14"/>
          </p:nvPr>
        </p:nvSpPr>
        <p:spPr/>
        <p:txBody>
          <a:bodyPr/>
          <a:lstStyle/>
          <a:p>
            <a:r>
              <a:rPr lang="en-US" dirty="0"/>
              <a:t>APPLICATION</a:t>
            </a:r>
          </a:p>
        </p:txBody>
      </p:sp>
      <p:sp>
        <p:nvSpPr>
          <p:cNvPr id="4" name="Text Placeholder 3">
            <a:extLst>
              <a:ext uri="{FF2B5EF4-FFF2-40B4-BE49-F238E27FC236}">
                <a16:creationId xmlns:a16="http://schemas.microsoft.com/office/drawing/2014/main" id="{D9D0D3CA-3AE4-48AE-815D-40497C48C1F2}"/>
              </a:ext>
            </a:extLst>
          </p:cNvPr>
          <p:cNvSpPr>
            <a:spLocks noGrp="1"/>
          </p:cNvSpPr>
          <p:nvPr>
            <p:ph type="body" sz="quarter" idx="15"/>
          </p:nvPr>
        </p:nvSpPr>
        <p:spPr/>
        <p:txBody>
          <a:bodyPr/>
          <a:lstStyle/>
          <a:p>
            <a:endParaRPr lang="en-US" dirty="0"/>
          </a:p>
        </p:txBody>
      </p:sp>
      <p:sp>
        <p:nvSpPr>
          <p:cNvPr id="5" name="Slide Number Placeholder 4">
            <a:extLst>
              <a:ext uri="{FF2B5EF4-FFF2-40B4-BE49-F238E27FC236}">
                <a16:creationId xmlns:a16="http://schemas.microsoft.com/office/drawing/2014/main" id="{8D285C78-021E-409A-B26B-CF3E5F989101}"/>
              </a:ext>
            </a:extLst>
          </p:cNvPr>
          <p:cNvSpPr>
            <a:spLocks noGrp="1"/>
          </p:cNvSpPr>
          <p:nvPr>
            <p:ph type="sldNum" idx="12"/>
          </p:nvPr>
        </p:nvSpPr>
        <p:spPr/>
        <p:txBody>
          <a:bodyPr/>
          <a:lstStyle/>
          <a:p>
            <a:fld id="{00000000-1234-1234-1234-123412341234}" type="slidenum">
              <a:rPr lang="en" smtClean="0"/>
              <a:pPr/>
              <a:t>21</a:t>
            </a:fld>
            <a:endParaRPr lang="en" dirty="0"/>
          </a:p>
        </p:txBody>
      </p:sp>
    </p:spTree>
    <p:extLst>
      <p:ext uri="{BB962C8B-B14F-4D97-AF65-F5344CB8AC3E}">
        <p14:creationId xmlns:p14="http://schemas.microsoft.com/office/powerpoint/2010/main" val="1695798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FF62C4-6CEA-4A16-9536-9A6283599A0D}"/>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22CF92CF-B6E1-4F19-A4F8-C8B304ABEC17}"/>
              </a:ext>
            </a:extLst>
          </p:cNvPr>
          <p:cNvSpPr>
            <a:spLocks noGrp="1"/>
          </p:cNvSpPr>
          <p:nvPr>
            <p:ph type="body" sz="quarter" idx="14"/>
          </p:nvPr>
        </p:nvSpPr>
        <p:spPr/>
        <p:txBody>
          <a:bodyPr>
            <a:normAutofit fontScale="92500" lnSpcReduction="20000"/>
          </a:bodyPr>
          <a:lstStyle/>
          <a:p>
            <a:pPr lvl="0" defTabSz="914400">
              <a:lnSpc>
                <a:spcPct val="100000"/>
              </a:lnSpc>
              <a:spcAft>
                <a:spcPts val="0"/>
              </a:spcAft>
              <a:buClrTx/>
              <a:buSzTx/>
              <a:buFont typeface="Arial" pitchFamily="34" charset="0"/>
              <a:buChar char="•"/>
              <a:tabLst/>
            </a:pPr>
            <a:r>
              <a:rPr lang="en-US" kern="1200" dirty="0">
                <a:solidFill>
                  <a:srgbClr val="1F497D"/>
                </a:solidFill>
                <a:latin typeface="+mn-lt"/>
                <a:ea typeface="+mn-ea"/>
                <a:cs typeface="+mn-cs"/>
              </a:rPr>
              <a:t>Eligibility Criteria</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Local school districts, also referred to as local educational agencies (LEAs)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Charter schools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Indian tribe or tribal organization</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Educational consortia</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Non-profit agencies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City or county government agencies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Faith and community-based organizations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Institutions of higher education</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For-profit corporations</a:t>
            </a:r>
          </a:p>
          <a:p>
            <a:pPr marL="457200" lvl="1">
              <a:lnSpc>
                <a:spcPct val="100000"/>
              </a:lnSpc>
              <a:spcAft>
                <a:spcPts val="0"/>
              </a:spcAft>
              <a:buClrTx/>
            </a:pPr>
            <a:endParaRPr lang="en-US" sz="800" kern="1200" dirty="0">
              <a:solidFill>
                <a:srgbClr val="1F497D"/>
              </a:solidFill>
              <a:latin typeface="+mn-lt"/>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All applicants MUST have an active </a:t>
            </a:r>
            <a:r>
              <a:rPr lang="en-US" sz="2000" b="1" kern="1200" dirty="0">
                <a:solidFill>
                  <a:srgbClr val="1F497D"/>
                </a:solidFill>
                <a:latin typeface="+mn-lt"/>
                <a:ea typeface="+mn-ea"/>
                <a:cs typeface="+mn-cs"/>
              </a:rPr>
              <a:t>DUNS</a:t>
            </a:r>
            <a:r>
              <a:rPr lang="en-US" sz="2000" kern="1200" dirty="0">
                <a:solidFill>
                  <a:srgbClr val="1F497D"/>
                </a:solidFill>
                <a:latin typeface="+mn-lt"/>
                <a:ea typeface="+mn-ea"/>
                <a:cs typeface="+mn-cs"/>
              </a:rPr>
              <a:t> number.</a:t>
            </a:r>
            <a:endParaRPr lang="en-US" sz="2000" dirty="0">
              <a:latin typeface="+mn-lt"/>
            </a:endParaRPr>
          </a:p>
        </p:txBody>
      </p:sp>
      <p:sp>
        <p:nvSpPr>
          <p:cNvPr id="4" name="Slide Number Placeholder 3">
            <a:extLst>
              <a:ext uri="{FF2B5EF4-FFF2-40B4-BE49-F238E27FC236}">
                <a16:creationId xmlns:a16="http://schemas.microsoft.com/office/drawing/2014/main" id="{87C2BC57-A521-4558-8376-3BF4C34EAC6E}"/>
              </a:ext>
            </a:extLst>
          </p:cNvPr>
          <p:cNvSpPr>
            <a:spLocks noGrp="1"/>
          </p:cNvSpPr>
          <p:nvPr>
            <p:ph type="sldNum" idx="12"/>
          </p:nvPr>
        </p:nvSpPr>
        <p:spPr/>
        <p:txBody>
          <a:bodyPr/>
          <a:lstStyle/>
          <a:p>
            <a:fld id="{00000000-1234-1234-1234-123412341234}" type="slidenum">
              <a:rPr lang="en" smtClean="0"/>
              <a:pPr/>
              <a:t>22</a:t>
            </a:fld>
            <a:endParaRPr lang="en" dirty="0"/>
          </a:p>
        </p:txBody>
      </p:sp>
    </p:spTree>
    <p:extLst>
      <p:ext uri="{BB962C8B-B14F-4D97-AF65-F5344CB8AC3E}">
        <p14:creationId xmlns:p14="http://schemas.microsoft.com/office/powerpoint/2010/main" val="359161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9E1136-3869-46E7-9B7A-FF48B1F58F5E}"/>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4F7DEB7F-AF1A-4BD6-A149-DE8610DB17D3}"/>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Grants will be awarded in the name of the fiscal agent.</a:t>
            </a:r>
          </a:p>
          <a:p>
            <a:pPr lvl="0" defTabSz="914400">
              <a:lnSpc>
                <a:spcPct val="100000"/>
              </a:lnSpc>
              <a:spcAft>
                <a:spcPts val="0"/>
              </a:spcAft>
              <a:buClrTx/>
              <a:buSzTx/>
              <a:buFont typeface="Arial" pitchFamily="34" charset="0"/>
              <a:buChar char="•"/>
              <a:tabLst/>
            </a:pPr>
            <a:endParaRPr lang="en-US" sz="700" kern="1200" dirty="0">
              <a:solidFill>
                <a:srgbClr val="1F497D"/>
              </a:solidFill>
              <a:latin typeface="+mn-lt"/>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Previous grant recipients must be in good standing with MDE.</a:t>
            </a:r>
          </a:p>
          <a:p>
            <a:pPr lvl="0" defTabSz="914400">
              <a:lnSpc>
                <a:spcPct val="100000"/>
              </a:lnSpc>
              <a:spcAft>
                <a:spcPts val="0"/>
              </a:spcAft>
              <a:buClrTx/>
              <a:buSzTx/>
              <a:buFont typeface="Arial" pitchFamily="34" charset="0"/>
              <a:buChar char="•"/>
              <a:tabLst/>
            </a:pPr>
            <a:endParaRPr lang="en-US" sz="700" kern="1200" dirty="0">
              <a:solidFill>
                <a:srgbClr val="1F497D"/>
              </a:solidFill>
              <a:latin typeface="+mn-lt"/>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Funds awarded will be used for program activities that advance student achievement and support student success.</a:t>
            </a:r>
          </a:p>
          <a:p>
            <a:pPr lvl="0" defTabSz="914400">
              <a:lnSpc>
                <a:spcPct val="100000"/>
              </a:lnSpc>
              <a:spcAft>
                <a:spcPts val="0"/>
              </a:spcAft>
              <a:buClrTx/>
              <a:buSzTx/>
              <a:buFont typeface="Arial" pitchFamily="34" charset="0"/>
              <a:buChar char="•"/>
              <a:tabLst/>
            </a:pPr>
            <a:endParaRPr lang="en-US" sz="700" kern="1200" dirty="0">
              <a:solidFill>
                <a:srgbClr val="1F497D"/>
              </a:solidFill>
              <a:latin typeface="+mn-lt"/>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Applicants are obligated under Section 504 of the Rehabilitation Act, the Americans with Disabilities Act, and the Individuals with Disabilities Education Act to ensure accessibility to those persons with disabilities.</a:t>
            </a:r>
          </a:p>
          <a:p>
            <a:pPr>
              <a:lnSpc>
                <a:spcPct val="5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id="{0D0B3F67-1FAE-4D4B-889B-2D5EE25B5590}"/>
              </a:ext>
            </a:extLst>
          </p:cNvPr>
          <p:cNvSpPr>
            <a:spLocks noGrp="1"/>
          </p:cNvSpPr>
          <p:nvPr>
            <p:ph type="sldNum" idx="12"/>
          </p:nvPr>
        </p:nvSpPr>
        <p:spPr/>
        <p:txBody>
          <a:bodyPr/>
          <a:lstStyle/>
          <a:p>
            <a:fld id="{00000000-1234-1234-1234-123412341234}" type="slidenum">
              <a:rPr lang="en" smtClean="0"/>
              <a:pPr/>
              <a:t>23</a:t>
            </a:fld>
            <a:endParaRPr lang="en" dirty="0"/>
          </a:p>
        </p:txBody>
      </p:sp>
    </p:spTree>
    <p:extLst>
      <p:ext uri="{BB962C8B-B14F-4D97-AF65-F5344CB8AC3E}">
        <p14:creationId xmlns:p14="http://schemas.microsoft.com/office/powerpoint/2010/main" val="2711083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E8F1AC-B3A4-4787-81B6-2BD6A3D0938A}"/>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D63D5DB2-A6DC-4FDC-AD9C-BA283E46D24A}"/>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Absolute priority will be given to applicants primarily serving students who attend schools with a high concentration of low-income students and families.</a:t>
            </a:r>
          </a:p>
          <a:p>
            <a:pPr lvl="0" defTabSz="914400">
              <a:lnSpc>
                <a:spcPct val="100000"/>
              </a:lnSpc>
              <a:spcAft>
                <a:spcPts val="0"/>
              </a:spcAft>
              <a:buClrTx/>
              <a:buSzTx/>
              <a:buFont typeface="Arial" pitchFamily="34" charset="0"/>
              <a:buChar char="•"/>
              <a:tabLst/>
            </a:pPr>
            <a:endParaRPr lang="en-US" sz="700" kern="1200" dirty="0">
              <a:solidFill>
                <a:srgbClr val="1F497D"/>
              </a:solidFill>
              <a:latin typeface="+mn-lt"/>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Competitive priority points will be awarded to those applicants meeting very specific criteria.  These points will only be added after the minimum quality score of 80 has been met.</a:t>
            </a:r>
          </a:p>
          <a:p>
            <a:pPr lvl="0" defTabSz="914400">
              <a:lnSpc>
                <a:spcPct val="100000"/>
              </a:lnSpc>
              <a:spcAft>
                <a:spcPts val="0"/>
              </a:spcAft>
              <a:buClrTx/>
              <a:buSzTx/>
              <a:buFont typeface="Arial" pitchFamily="34" charset="0"/>
              <a:buChar char="•"/>
              <a:tabLst/>
            </a:pPr>
            <a:endParaRPr lang="en-US" sz="700" kern="1200" dirty="0">
              <a:solidFill>
                <a:srgbClr val="1F497D"/>
              </a:solidFill>
              <a:latin typeface="+mn-lt"/>
              <a:ea typeface="+mn-ea"/>
              <a:cs typeface="+mn-cs"/>
            </a:endParaRPr>
          </a:p>
          <a:p>
            <a:pPr>
              <a:lnSpc>
                <a:spcPct val="0"/>
              </a:lnSpc>
              <a:spcAft>
                <a:spcPts val="0"/>
              </a:spcAft>
            </a:pPr>
            <a:endParaRPr lang="en-US" sz="700" dirty="0">
              <a:latin typeface="+mn-lt"/>
            </a:endParaRPr>
          </a:p>
        </p:txBody>
      </p:sp>
      <p:sp>
        <p:nvSpPr>
          <p:cNvPr id="4" name="Slide Number Placeholder 3">
            <a:extLst>
              <a:ext uri="{FF2B5EF4-FFF2-40B4-BE49-F238E27FC236}">
                <a16:creationId xmlns:a16="http://schemas.microsoft.com/office/drawing/2014/main" id="{89938E3C-061A-4845-9519-494DBA052792}"/>
              </a:ext>
            </a:extLst>
          </p:cNvPr>
          <p:cNvSpPr>
            <a:spLocks noGrp="1"/>
          </p:cNvSpPr>
          <p:nvPr>
            <p:ph type="sldNum" idx="12"/>
          </p:nvPr>
        </p:nvSpPr>
        <p:spPr/>
        <p:txBody>
          <a:bodyPr/>
          <a:lstStyle/>
          <a:p>
            <a:fld id="{00000000-1234-1234-1234-123412341234}" type="slidenum">
              <a:rPr lang="en" smtClean="0"/>
              <a:pPr/>
              <a:t>24</a:t>
            </a:fld>
            <a:endParaRPr lang="en" dirty="0"/>
          </a:p>
        </p:txBody>
      </p:sp>
    </p:spTree>
    <p:extLst>
      <p:ext uri="{BB962C8B-B14F-4D97-AF65-F5344CB8AC3E}">
        <p14:creationId xmlns:p14="http://schemas.microsoft.com/office/powerpoint/2010/main" val="2684028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5F7AB8-3C6E-4BF1-B1F8-A09C568C3103}"/>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97A73269-8C18-473D-B5B0-CD91A7E19840}"/>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The approved grant period of 3 years is contingent upon the availability of continued funding, evidence of documented progress, increased student achievement, and adherence to the annual program Assurances.</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Programs must become operational within 30 days of the MDE award notification or within eight weeks from the first day of school, whichever is later.</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Funds are subject to appropriations by the federal government. </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All grants will be awarded for three years contingent upon proper implementation of the project.</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endParaRPr>
          </a:p>
          <a:p>
            <a:endParaRPr lang="en-US" dirty="0"/>
          </a:p>
        </p:txBody>
      </p:sp>
      <p:sp>
        <p:nvSpPr>
          <p:cNvPr id="4" name="Slide Number Placeholder 3">
            <a:extLst>
              <a:ext uri="{FF2B5EF4-FFF2-40B4-BE49-F238E27FC236}">
                <a16:creationId xmlns:a16="http://schemas.microsoft.com/office/drawing/2014/main" id="{B478DAAD-5D60-42B7-B9A3-E274081A3E10}"/>
              </a:ext>
            </a:extLst>
          </p:cNvPr>
          <p:cNvSpPr>
            <a:spLocks noGrp="1"/>
          </p:cNvSpPr>
          <p:nvPr>
            <p:ph type="sldNum" idx="12"/>
          </p:nvPr>
        </p:nvSpPr>
        <p:spPr/>
        <p:txBody>
          <a:bodyPr/>
          <a:lstStyle/>
          <a:p>
            <a:fld id="{00000000-1234-1234-1234-123412341234}" type="slidenum">
              <a:rPr lang="en" smtClean="0"/>
              <a:pPr/>
              <a:t>25</a:t>
            </a:fld>
            <a:endParaRPr lang="en" dirty="0"/>
          </a:p>
        </p:txBody>
      </p:sp>
    </p:spTree>
    <p:extLst>
      <p:ext uri="{BB962C8B-B14F-4D97-AF65-F5344CB8AC3E}">
        <p14:creationId xmlns:p14="http://schemas.microsoft.com/office/powerpoint/2010/main" val="4046170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6AF5C9-E510-4625-80AD-28476AABD61A}"/>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969F13A7-3F6B-4FB8-BAAD-F7B6598F6CC3}"/>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ea typeface="+mn-ea"/>
                <a:cs typeface="+mn-cs"/>
              </a:rPr>
              <a:t>The MDE reserves the right to negotiate grant award amounts with all grantees.</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Recipients will receive funding at 100% for the first and second years and 80% for year three pending congressional appropriations.</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A formal sustainability plan is a requirement of the 21</a:t>
            </a:r>
            <a:r>
              <a:rPr lang="en-US" sz="2000" kern="1200" baseline="30000" dirty="0">
                <a:solidFill>
                  <a:srgbClr val="1F497D"/>
                </a:solidFill>
                <a:ea typeface="+mn-ea"/>
              </a:rPr>
              <a:t>st</a:t>
            </a:r>
            <a:r>
              <a:rPr lang="en-US" sz="2000" kern="1200" dirty="0">
                <a:solidFill>
                  <a:srgbClr val="1F497D"/>
                </a:solidFill>
                <a:ea typeface="+mn-ea"/>
              </a:rPr>
              <a:t> CCLC program. </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endParaRPr>
          </a:p>
          <a:p>
            <a:pPr lvl="0" defTabSz="914400">
              <a:lnSpc>
                <a:spcPct val="100000"/>
              </a:lnSpc>
              <a:spcAft>
                <a:spcPts val="0"/>
              </a:spcAft>
              <a:buClrTx/>
              <a:buSzTx/>
              <a:buFont typeface="Arial" pitchFamily="34" charset="0"/>
              <a:buChar char="•"/>
              <a:tabLst/>
            </a:pPr>
            <a:r>
              <a:rPr lang="en-US" sz="2000" kern="1200" dirty="0">
                <a:solidFill>
                  <a:srgbClr val="1F497D"/>
                </a:solidFill>
                <a:ea typeface="+mn-ea"/>
              </a:rPr>
              <a:t>The MDE will collect all unobligated 21</a:t>
            </a:r>
            <a:r>
              <a:rPr lang="en-US" sz="2000" kern="1200" baseline="30000" dirty="0">
                <a:solidFill>
                  <a:srgbClr val="1F497D"/>
                </a:solidFill>
                <a:ea typeface="+mn-ea"/>
              </a:rPr>
              <a:t>st</a:t>
            </a:r>
            <a:r>
              <a:rPr lang="en-US" sz="2000" kern="1200" dirty="0">
                <a:solidFill>
                  <a:srgbClr val="1F497D"/>
                </a:solidFill>
                <a:ea typeface="+mn-ea"/>
              </a:rPr>
              <a:t> CCLC funds at the end of the initial grant period and redistribute them to other participating sub-grantees.</a:t>
            </a:r>
          </a:p>
          <a:p>
            <a:pPr lvl="0" defTabSz="914400">
              <a:lnSpc>
                <a:spcPct val="100000"/>
              </a:lnSpc>
              <a:spcAft>
                <a:spcPts val="0"/>
              </a:spcAft>
              <a:buClrTx/>
              <a:buSzTx/>
              <a:buFont typeface="Arial" pitchFamily="34" charset="0"/>
              <a:buChar char="•"/>
              <a:tabLst/>
            </a:pPr>
            <a:endParaRPr lang="en-US" sz="20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200" kern="1200" dirty="0">
              <a:solidFill>
                <a:srgbClr val="1F497D"/>
              </a:solidFill>
              <a:ea typeface="+mn-ea"/>
              <a:cs typeface="+mn-cs"/>
            </a:endParaRPr>
          </a:p>
          <a:p>
            <a:pPr>
              <a:lnSpc>
                <a:spcPct val="10000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id="{4487F1E0-632E-4311-BDA1-9917F899DC6C}"/>
              </a:ext>
            </a:extLst>
          </p:cNvPr>
          <p:cNvSpPr>
            <a:spLocks noGrp="1"/>
          </p:cNvSpPr>
          <p:nvPr>
            <p:ph type="sldNum" idx="12"/>
          </p:nvPr>
        </p:nvSpPr>
        <p:spPr/>
        <p:txBody>
          <a:bodyPr/>
          <a:lstStyle/>
          <a:p>
            <a:fld id="{00000000-1234-1234-1234-123412341234}" type="slidenum">
              <a:rPr lang="en" smtClean="0"/>
              <a:pPr/>
              <a:t>26</a:t>
            </a:fld>
            <a:endParaRPr lang="en" dirty="0"/>
          </a:p>
        </p:txBody>
      </p:sp>
    </p:spTree>
    <p:extLst>
      <p:ext uri="{BB962C8B-B14F-4D97-AF65-F5344CB8AC3E}">
        <p14:creationId xmlns:p14="http://schemas.microsoft.com/office/powerpoint/2010/main" val="3097320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534CB8-3AAE-4D19-A92A-4D3C149EE159}"/>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4B73E78C-199D-43D9-93F2-657568C30869}"/>
              </a:ext>
            </a:extLst>
          </p:cNvPr>
          <p:cNvSpPr>
            <a:spLocks noGrp="1"/>
          </p:cNvSpPr>
          <p:nvPr>
            <p:ph type="body" sz="quarter" idx="14"/>
          </p:nvPr>
        </p:nvSpPr>
        <p:spPr/>
        <p:txBody>
          <a:bodyPr numCol="2"/>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Funds can be used for:</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Program implementation</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Personnel and personnel benefits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Staff development and training</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Consultants, subcontractors and evaluators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Classroom equipment, materials, and supplies</a:t>
            </a: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Intervention and remedial activities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Academic enrichment learning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Mathematics and science education activities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Arts and music education</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Entrepreneurial education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Tutoring services and mentoring programs</a:t>
            </a:r>
          </a:p>
          <a:p>
            <a:pPr>
              <a:lnSpc>
                <a:spcPct val="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id="{648D1364-7796-4887-8010-7BFBEECE5EB3}"/>
              </a:ext>
            </a:extLst>
          </p:cNvPr>
          <p:cNvSpPr>
            <a:spLocks noGrp="1"/>
          </p:cNvSpPr>
          <p:nvPr>
            <p:ph type="sldNum" idx="12"/>
          </p:nvPr>
        </p:nvSpPr>
        <p:spPr/>
        <p:txBody>
          <a:bodyPr/>
          <a:lstStyle/>
          <a:p>
            <a:fld id="{00000000-1234-1234-1234-123412341234}" type="slidenum">
              <a:rPr lang="en" smtClean="0"/>
              <a:pPr/>
              <a:t>27</a:t>
            </a:fld>
            <a:endParaRPr lang="en" dirty="0"/>
          </a:p>
        </p:txBody>
      </p:sp>
    </p:spTree>
    <p:extLst>
      <p:ext uri="{BB962C8B-B14F-4D97-AF65-F5344CB8AC3E}">
        <p14:creationId xmlns:p14="http://schemas.microsoft.com/office/powerpoint/2010/main" val="1912180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D5DF4A-5513-4C70-867F-D80901DFBF37}"/>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DD473E29-B8CA-49AC-9DF8-F5521F545AAF}"/>
              </a:ext>
            </a:extLst>
          </p:cNvPr>
          <p:cNvSpPr>
            <a:spLocks noGrp="1"/>
          </p:cNvSpPr>
          <p:nvPr>
            <p:ph type="body" sz="quarter" idx="14"/>
          </p:nvPr>
        </p:nvSpPr>
        <p:spPr/>
        <p:txBody>
          <a:bodyPr numCol="2"/>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Funds can be used for:</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Limited English proficient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Recreational activities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Telecommunications and technology education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Expanded library service hours</a:t>
            </a: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Parental involvement and family literacy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Truant, suspended, or expelled student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Drug and violence prevention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Counseling programs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Character education programs</a:t>
            </a:r>
            <a:endParaRPr lang="en-US" sz="2000" dirty="0">
              <a:latin typeface="+mn-lt"/>
            </a:endParaRPr>
          </a:p>
        </p:txBody>
      </p:sp>
      <p:sp>
        <p:nvSpPr>
          <p:cNvPr id="4" name="Slide Number Placeholder 3">
            <a:extLst>
              <a:ext uri="{FF2B5EF4-FFF2-40B4-BE49-F238E27FC236}">
                <a16:creationId xmlns:a16="http://schemas.microsoft.com/office/drawing/2014/main" id="{8B75E283-FCBA-45C7-910F-4489478E216E}"/>
              </a:ext>
            </a:extLst>
          </p:cNvPr>
          <p:cNvSpPr>
            <a:spLocks noGrp="1"/>
          </p:cNvSpPr>
          <p:nvPr>
            <p:ph type="sldNum" idx="12"/>
          </p:nvPr>
        </p:nvSpPr>
        <p:spPr/>
        <p:txBody>
          <a:bodyPr/>
          <a:lstStyle/>
          <a:p>
            <a:fld id="{00000000-1234-1234-1234-123412341234}" type="slidenum">
              <a:rPr lang="en" smtClean="0"/>
              <a:pPr/>
              <a:t>28</a:t>
            </a:fld>
            <a:endParaRPr lang="en" dirty="0"/>
          </a:p>
        </p:txBody>
      </p:sp>
    </p:spTree>
    <p:extLst>
      <p:ext uri="{BB962C8B-B14F-4D97-AF65-F5344CB8AC3E}">
        <p14:creationId xmlns:p14="http://schemas.microsoft.com/office/powerpoint/2010/main" val="4281261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A516E1-D19B-44BE-8645-6286127F23AE}"/>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404D58A0-34ED-402D-9BF7-C86183F5B0E2}"/>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All applicants’ budgets MUST meet the following requirements: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A maximum of 20% of each year’s budget can be allocated for activities related to the administration of the 21</a:t>
            </a:r>
            <a:r>
              <a:rPr lang="en-US" sz="2000" kern="1200" baseline="30000" dirty="0">
                <a:solidFill>
                  <a:srgbClr val="1F497D"/>
                </a:solidFill>
                <a:latin typeface="+mn-lt"/>
                <a:ea typeface="+mn-ea"/>
                <a:cs typeface="+mn-cs"/>
              </a:rPr>
              <a:t>st</a:t>
            </a:r>
            <a:r>
              <a:rPr lang="en-US" sz="2000" kern="1200" dirty="0">
                <a:solidFill>
                  <a:srgbClr val="1F497D"/>
                </a:solidFill>
                <a:latin typeface="+mn-lt"/>
                <a:ea typeface="+mn-ea"/>
                <a:cs typeface="+mn-cs"/>
              </a:rPr>
              <a:t> CCLC sub grant.  </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Administrative expenses should be within 20% of annual budget, and indirect cost rates are considered administrative expenses for this calculation.</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A maximum 3% of each year’s budget can be allocated for the external evaluator.</a:t>
            </a:r>
          </a:p>
          <a:p>
            <a:pPr lvl="0" defTabSz="914400">
              <a:lnSpc>
                <a:spcPct val="100000"/>
              </a:lnSpc>
              <a:spcAft>
                <a:spcPts val="0"/>
              </a:spcAft>
              <a:buClrTx/>
              <a:buSzTx/>
              <a:buFont typeface="Arial" pitchFamily="34" charset="0"/>
              <a:buChar char="•"/>
              <a:tabLst/>
            </a:pPr>
            <a:r>
              <a:rPr lang="en-US" sz="2000" kern="1200" dirty="0">
                <a:solidFill>
                  <a:srgbClr val="1F497D"/>
                </a:solidFill>
                <a:latin typeface="+mn-lt"/>
                <a:ea typeface="+mn-ea"/>
                <a:cs typeface="+mn-cs"/>
              </a:rPr>
              <a:t>This is a reimbursement only grant.</a:t>
            </a:r>
          </a:p>
          <a:p>
            <a:pPr>
              <a:lnSpc>
                <a:spcPct val="0"/>
              </a:lnSpc>
              <a:spcAft>
                <a:spcPts val="0"/>
              </a:spcAft>
            </a:pPr>
            <a:endParaRPr lang="en-US" sz="2000" dirty="0">
              <a:latin typeface="+mn-lt"/>
            </a:endParaRPr>
          </a:p>
        </p:txBody>
      </p:sp>
      <p:sp>
        <p:nvSpPr>
          <p:cNvPr id="4" name="Slide Number Placeholder 3">
            <a:extLst>
              <a:ext uri="{FF2B5EF4-FFF2-40B4-BE49-F238E27FC236}">
                <a16:creationId xmlns:a16="http://schemas.microsoft.com/office/drawing/2014/main" id="{399AFB46-9921-45CA-9039-A7F6A9AD4A3F}"/>
              </a:ext>
            </a:extLst>
          </p:cNvPr>
          <p:cNvSpPr>
            <a:spLocks noGrp="1"/>
          </p:cNvSpPr>
          <p:nvPr>
            <p:ph type="sldNum" idx="12"/>
          </p:nvPr>
        </p:nvSpPr>
        <p:spPr/>
        <p:txBody>
          <a:bodyPr/>
          <a:lstStyle/>
          <a:p>
            <a:fld id="{00000000-1234-1234-1234-123412341234}" type="slidenum">
              <a:rPr lang="en" smtClean="0"/>
              <a:pPr/>
              <a:t>29</a:t>
            </a:fld>
            <a:endParaRPr lang="en" dirty="0"/>
          </a:p>
        </p:txBody>
      </p:sp>
    </p:spTree>
    <p:extLst>
      <p:ext uri="{BB962C8B-B14F-4D97-AF65-F5344CB8AC3E}">
        <p14:creationId xmlns:p14="http://schemas.microsoft.com/office/powerpoint/2010/main" val="422736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11700" y="42041"/>
            <a:ext cx="8255250" cy="439933"/>
          </a:xfrm>
        </p:spPr>
        <p:txBody>
          <a:bodyPr/>
          <a:lstStyle/>
          <a:p>
            <a:r>
              <a:rPr lang="en-US" sz="2400" dirty="0"/>
              <a:t>State Board of Education Goals  </a:t>
            </a:r>
            <a:r>
              <a:rPr lang="en-US" sz="1200" dirty="0"/>
              <a:t>FIVE-YEAR STRATEGIC PLAN FOR 2016-2020</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3</a:t>
            </a:fld>
            <a:endParaRPr lang="en" dirty="0"/>
          </a:p>
        </p:txBody>
      </p:sp>
      <p:sp>
        <p:nvSpPr>
          <p:cNvPr id="7" name="Text Placeholder 6"/>
          <p:cNvSpPr>
            <a:spLocks noGrp="1"/>
          </p:cNvSpPr>
          <p:nvPr>
            <p:ph type="body" sz="quarter" idx="14"/>
          </p:nvPr>
        </p:nvSpPr>
        <p:spPr>
          <a:xfrm>
            <a:off x="1019504" y="1008993"/>
            <a:ext cx="7461580" cy="3361396"/>
          </a:xfrm>
        </p:spPr>
        <p:txBody>
          <a:bodyPr/>
          <a:lstStyle/>
          <a:p>
            <a:pPr marL="457200" lvl="0">
              <a:spcBef>
                <a:spcPts val="500"/>
              </a:spcBef>
              <a:spcAft>
                <a:spcPts val="600"/>
              </a:spcAft>
              <a:buFont typeface="+mj-lt"/>
              <a:buAutoNum type="arabicPeriod"/>
            </a:pPr>
            <a:r>
              <a:rPr lang="en" sz="1800" dirty="0">
                <a:ea typeface="Open Sans"/>
                <a:cs typeface="Open Sans"/>
                <a:sym typeface="Open Sans"/>
              </a:rPr>
              <a:t>All Students Proficient and Showing Growth in All Assessed Areas</a:t>
            </a:r>
          </a:p>
          <a:p>
            <a:pPr marL="457200" lvl="0">
              <a:spcBef>
                <a:spcPts val="500"/>
              </a:spcBef>
              <a:spcAft>
                <a:spcPts val="600"/>
              </a:spcAft>
              <a:buFont typeface="+mj-lt"/>
              <a:buAutoNum type="arabicPeriod"/>
            </a:pPr>
            <a:r>
              <a:rPr lang="en" sz="1800" dirty="0">
                <a:ea typeface="Open Sans"/>
                <a:cs typeface="Open Sans"/>
                <a:sym typeface="Open Sans"/>
              </a:rPr>
              <a:t>Every Student Graduates from High School and is Ready for College and Career</a:t>
            </a:r>
          </a:p>
          <a:p>
            <a:pPr marL="457200" lvl="0">
              <a:spcBef>
                <a:spcPts val="500"/>
              </a:spcBef>
              <a:spcAft>
                <a:spcPts val="600"/>
              </a:spcAft>
              <a:buFont typeface="+mj-lt"/>
              <a:buAutoNum type="arabicPeriod"/>
            </a:pPr>
            <a:r>
              <a:rPr lang="en" sz="1800" dirty="0">
                <a:ea typeface="Open Sans"/>
                <a:cs typeface="Open Sans"/>
                <a:sym typeface="Open Sans"/>
              </a:rPr>
              <a:t>Every Child Has Access to a High-Quality Early Childhood Program</a:t>
            </a:r>
          </a:p>
          <a:p>
            <a:pPr marL="457200" lvl="0">
              <a:spcBef>
                <a:spcPts val="500"/>
              </a:spcBef>
              <a:spcAft>
                <a:spcPts val="600"/>
              </a:spcAft>
              <a:buFont typeface="+mj-lt"/>
              <a:buAutoNum type="arabicPeriod"/>
            </a:pPr>
            <a:r>
              <a:rPr lang="en" sz="1800" dirty="0">
                <a:ea typeface="Open Sans"/>
                <a:cs typeface="Open Sans"/>
                <a:sym typeface="Open Sans"/>
              </a:rPr>
              <a:t>Every School Has Effective Teachers and Leaders</a:t>
            </a:r>
          </a:p>
          <a:p>
            <a:pPr marL="457200" lvl="0">
              <a:spcBef>
                <a:spcPts val="500"/>
              </a:spcBef>
              <a:spcAft>
                <a:spcPts val="600"/>
              </a:spcAft>
              <a:buFont typeface="+mj-lt"/>
              <a:buAutoNum type="arabicPeriod"/>
            </a:pPr>
            <a:r>
              <a:rPr lang="en" sz="1800" dirty="0">
                <a:ea typeface="Open Sans"/>
                <a:cs typeface="Open Sans"/>
                <a:sym typeface="Open Sans"/>
              </a:rPr>
              <a:t>Every Community Effectively Uses a World-Class Data System to Improve Student Outcomes</a:t>
            </a:r>
            <a:endParaRPr lang="en-US" sz="1800" dirty="0">
              <a:ea typeface="Open Sans"/>
              <a:cs typeface="Open Sans"/>
              <a:sym typeface="Open Sans"/>
            </a:endParaRPr>
          </a:p>
          <a:p>
            <a:pPr marL="457200">
              <a:spcBef>
                <a:spcPts val="500"/>
              </a:spcBef>
              <a:spcAft>
                <a:spcPts val="600"/>
              </a:spcAft>
              <a:buFont typeface="+mj-lt"/>
              <a:buAutoNum type="arabicPeriod"/>
            </a:pPr>
            <a:r>
              <a:rPr lang="en-US" sz="1800" dirty="0"/>
              <a:t>Every School and District is Rated “C” or Higher </a:t>
            </a:r>
          </a:p>
          <a:p>
            <a:pPr>
              <a:tabLst/>
            </a:pPr>
            <a:endParaRPr lang="en-US" dirty="0"/>
          </a:p>
        </p:txBody>
      </p:sp>
    </p:spTree>
    <p:extLst>
      <p:ext uri="{BB962C8B-B14F-4D97-AF65-F5344CB8AC3E}">
        <p14:creationId xmlns:p14="http://schemas.microsoft.com/office/powerpoint/2010/main" val="6841584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35AFF70-5E09-4EB4-9ED6-63129B021ADE}"/>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7AB8E095-DF64-4EB8-A3ED-EBDCD3118CE5}"/>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200" kern="1200" dirty="0">
                <a:solidFill>
                  <a:srgbClr val="1F497D"/>
                </a:solidFill>
                <a:latin typeface="+mn-lt"/>
                <a:ea typeface="+mn-ea"/>
                <a:cs typeface="+mn-cs"/>
              </a:rPr>
              <a:t>Responsibilities of a Fiscal Agent</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Must be adopted by the Local Board of Education for LEAs or the Board of Directors for non-LEAs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Administer the sub grant from award to closeout in accordance with all applicable laws and regulations</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Serve as the organizational representative and point-of-contact for all business management aspects of the award agreement</a:t>
            </a:r>
          </a:p>
          <a:p>
            <a:pPr marL="457200" lvl="1">
              <a:lnSpc>
                <a:spcPct val="100000"/>
              </a:lnSpc>
              <a:spcAft>
                <a:spcPts val="0"/>
              </a:spcAft>
              <a:buClrTx/>
            </a:pPr>
            <a:endParaRPr lang="en-US" sz="2000" dirty="0">
              <a:latin typeface="+mn-lt"/>
            </a:endParaRPr>
          </a:p>
        </p:txBody>
      </p:sp>
      <p:sp>
        <p:nvSpPr>
          <p:cNvPr id="4" name="Slide Number Placeholder 3">
            <a:extLst>
              <a:ext uri="{FF2B5EF4-FFF2-40B4-BE49-F238E27FC236}">
                <a16:creationId xmlns:a16="http://schemas.microsoft.com/office/drawing/2014/main" id="{BD3607D7-C09B-4FB8-8FD7-102BDAAEB54B}"/>
              </a:ext>
            </a:extLst>
          </p:cNvPr>
          <p:cNvSpPr>
            <a:spLocks noGrp="1"/>
          </p:cNvSpPr>
          <p:nvPr>
            <p:ph type="sldNum" idx="12"/>
          </p:nvPr>
        </p:nvSpPr>
        <p:spPr/>
        <p:txBody>
          <a:bodyPr/>
          <a:lstStyle/>
          <a:p>
            <a:fld id="{00000000-1234-1234-1234-123412341234}" type="slidenum">
              <a:rPr lang="en" smtClean="0"/>
              <a:pPr/>
              <a:t>30</a:t>
            </a:fld>
            <a:endParaRPr lang="en" dirty="0"/>
          </a:p>
        </p:txBody>
      </p:sp>
    </p:spTree>
    <p:extLst>
      <p:ext uri="{BB962C8B-B14F-4D97-AF65-F5344CB8AC3E}">
        <p14:creationId xmlns:p14="http://schemas.microsoft.com/office/powerpoint/2010/main" val="4120845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5FF461-AAB0-4B76-8086-BF573B0FB5C6}"/>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74D1FCF8-D96A-4A85-882D-8B249344C6E1}"/>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Responsibilities of a Fiscal Agent</a:t>
            </a:r>
          </a:p>
          <a:p>
            <a:pPr marL="742950" lvl="1" indent="-285750">
              <a:lnSpc>
                <a:spcPct val="100000"/>
              </a:lnSpc>
              <a:spcAft>
                <a:spcPts val="0"/>
              </a:spcAft>
              <a:buClrTx/>
              <a:buFont typeface="Arial" pitchFamily="34" charset="0"/>
              <a:buChar char="–"/>
            </a:pPr>
            <a:r>
              <a:rPr lang="en-US" sz="2000" kern="1200" dirty="0">
                <a:solidFill>
                  <a:srgbClr val="1F497D"/>
                </a:solidFill>
                <a:latin typeface="+mn-lt"/>
                <a:ea typeface="+mn-ea"/>
                <a:cs typeface="+mn-cs"/>
              </a:rPr>
              <a:t>Apply appropriate management controls using management systems, checklists, and records, including, but not limited to:</a:t>
            </a:r>
          </a:p>
          <a:p>
            <a:pPr marL="1143000" lvl="2" indent="-228600">
              <a:lnSpc>
                <a:spcPct val="100000"/>
              </a:lnSpc>
              <a:spcAft>
                <a:spcPts val="0"/>
              </a:spcAft>
              <a:buClrTx/>
              <a:buFont typeface="Arial" pitchFamily="34" charset="0"/>
              <a:buChar char="•"/>
            </a:pPr>
            <a:r>
              <a:rPr lang="en-US" sz="2000" kern="1200" dirty="0">
                <a:solidFill>
                  <a:srgbClr val="1F497D"/>
                </a:solidFill>
                <a:latin typeface="+mn-lt"/>
                <a:ea typeface="+mn-ea"/>
                <a:cs typeface="+mn-cs"/>
              </a:rPr>
              <a:t>Internal controls</a:t>
            </a:r>
          </a:p>
          <a:p>
            <a:pPr marL="1143000" lvl="2" indent="-228600">
              <a:lnSpc>
                <a:spcPct val="100000"/>
              </a:lnSpc>
              <a:spcAft>
                <a:spcPts val="0"/>
              </a:spcAft>
              <a:buClrTx/>
              <a:buFont typeface="Arial" pitchFamily="34" charset="0"/>
              <a:buChar char="•"/>
            </a:pPr>
            <a:r>
              <a:rPr lang="en-US" sz="2000" kern="1200" dirty="0">
                <a:solidFill>
                  <a:srgbClr val="1F497D"/>
                </a:solidFill>
                <a:latin typeface="+mn-lt"/>
                <a:ea typeface="+mn-ea"/>
                <a:cs typeface="+mn-cs"/>
              </a:rPr>
              <a:t>Operating controls</a:t>
            </a:r>
          </a:p>
          <a:p>
            <a:pPr marL="1143000" lvl="2" indent="-228600">
              <a:lnSpc>
                <a:spcPct val="100000"/>
              </a:lnSpc>
              <a:spcAft>
                <a:spcPts val="0"/>
              </a:spcAft>
              <a:buClrTx/>
              <a:buFont typeface="Arial" pitchFamily="34" charset="0"/>
              <a:buChar char="•"/>
            </a:pPr>
            <a:r>
              <a:rPr lang="en-US" sz="2000" kern="1200" dirty="0">
                <a:solidFill>
                  <a:srgbClr val="1F497D"/>
                </a:solidFill>
                <a:latin typeface="+mn-lt"/>
                <a:ea typeface="+mn-ea"/>
                <a:cs typeface="+mn-cs"/>
              </a:rPr>
              <a:t>Accounting controls</a:t>
            </a:r>
          </a:p>
          <a:p>
            <a:pPr marL="1143000" lvl="2" indent="-228600">
              <a:lnSpc>
                <a:spcPct val="100000"/>
              </a:lnSpc>
              <a:spcAft>
                <a:spcPts val="0"/>
              </a:spcAft>
              <a:buClrTx/>
              <a:buFont typeface="Arial" pitchFamily="34" charset="0"/>
              <a:buChar char="•"/>
            </a:pPr>
            <a:r>
              <a:rPr lang="en-US" sz="2000" kern="1200" dirty="0">
                <a:solidFill>
                  <a:srgbClr val="1F497D"/>
                </a:solidFill>
                <a:latin typeface="+mn-lt"/>
                <a:ea typeface="+mn-ea"/>
                <a:cs typeface="+mn-cs"/>
              </a:rPr>
              <a:t>Compliance controls</a:t>
            </a:r>
          </a:p>
          <a:p>
            <a:pPr marL="1143000" lvl="2" indent="-228600">
              <a:lnSpc>
                <a:spcPct val="100000"/>
              </a:lnSpc>
              <a:spcAft>
                <a:spcPts val="0"/>
              </a:spcAft>
              <a:buClrTx/>
              <a:buFont typeface="Arial" pitchFamily="34" charset="0"/>
              <a:buChar char="•"/>
            </a:pPr>
            <a:r>
              <a:rPr lang="en-US" sz="2000" kern="1200" dirty="0">
                <a:solidFill>
                  <a:srgbClr val="1F497D"/>
                </a:solidFill>
                <a:latin typeface="+mn-lt"/>
                <a:ea typeface="+mn-ea"/>
                <a:cs typeface="+mn-cs"/>
              </a:rPr>
              <a:t>Document control system</a:t>
            </a:r>
            <a:endParaRPr lang="en-US" sz="3000" kern="1200" dirty="0">
              <a:solidFill>
                <a:srgbClr val="1F497D"/>
              </a:solidFill>
              <a:latin typeface="+mn-lt"/>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Submit sub grant reimbursement requests no later than the 10</a:t>
            </a:r>
            <a:r>
              <a:rPr lang="en-US" sz="2000" kern="1200" baseline="30000" dirty="0">
                <a:solidFill>
                  <a:srgbClr val="1F497D"/>
                </a:solidFill>
                <a:ea typeface="+mn-ea"/>
              </a:rPr>
              <a:t>th</a:t>
            </a:r>
            <a:r>
              <a:rPr lang="en-US" sz="2000" kern="1200" dirty="0">
                <a:solidFill>
                  <a:srgbClr val="1F497D"/>
                </a:solidFill>
                <a:ea typeface="+mn-ea"/>
              </a:rPr>
              <a:t> of every month </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Eligibility of Expenditures </a:t>
            </a:r>
          </a:p>
          <a:p>
            <a:pPr marL="1143000" lvl="2" indent="-228600">
              <a:lnSpc>
                <a:spcPct val="100000"/>
              </a:lnSpc>
              <a:spcAft>
                <a:spcPts val="0"/>
              </a:spcAft>
              <a:buClrTx/>
              <a:buFont typeface="Arial" pitchFamily="34" charset="0"/>
              <a:buChar char="•"/>
            </a:pPr>
            <a:endParaRPr lang="en-US" sz="2000" kern="1200" dirty="0">
              <a:solidFill>
                <a:srgbClr val="1F497D"/>
              </a:solidFill>
              <a:latin typeface="+mn-lt"/>
              <a:ea typeface="+mn-ea"/>
              <a:cs typeface="+mn-cs"/>
            </a:endParaRPr>
          </a:p>
        </p:txBody>
      </p:sp>
      <p:sp>
        <p:nvSpPr>
          <p:cNvPr id="4" name="Slide Number Placeholder 3">
            <a:extLst>
              <a:ext uri="{FF2B5EF4-FFF2-40B4-BE49-F238E27FC236}">
                <a16:creationId xmlns:a16="http://schemas.microsoft.com/office/drawing/2014/main" id="{9317F7B6-5E0B-40A3-A052-DA3BB9A3B8C0}"/>
              </a:ext>
            </a:extLst>
          </p:cNvPr>
          <p:cNvSpPr>
            <a:spLocks noGrp="1"/>
          </p:cNvSpPr>
          <p:nvPr>
            <p:ph type="sldNum" idx="12"/>
          </p:nvPr>
        </p:nvSpPr>
        <p:spPr/>
        <p:txBody>
          <a:bodyPr/>
          <a:lstStyle/>
          <a:p>
            <a:fld id="{00000000-1234-1234-1234-123412341234}" type="slidenum">
              <a:rPr lang="en" smtClean="0"/>
              <a:pPr/>
              <a:t>31</a:t>
            </a:fld>
            <a:endParaRPr lang="en" dirty="0"/>
          </a:p>
        </p:txBody>
      </p:sp>
    </p:spTree>
    <p:extLst>
      <p:ext uri="{BB962C8B-B14F-4D97-AF65-F5344CB8AC3E}">
        <p14:creationId xmlns:p14="http://schemas.microsoft.com/office/powerpoint/2010/main" val="4181884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983574-4192-4CAB-9966-FA6D2825CA1B}"/>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DFB54A70-6CB2-4383-9E81-573E90558408}"/>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Responsibilities of a Fiscal Agent</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Assemble appropriate staff resources and communicate all compliance requirements and resources of the sub grant</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Keep abreast of changes in policies, procedures or requirements and continue to advise program staff of sub grant requirements</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Request any further “prior approvals” when identified</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Prepare necessary reports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Source Documentation</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Audit trail</a:t>
            </a:r>
          </a:p>
          <a:p>
            <a:endParaRPr lang="en-US" sz="2000" dirty="0">
              <a:latin typeface="+mn-lt"/>
            </a:endParaRPr>
          </a:p>
        </p:txBody>
      </p:sp>
      <p:sp>
        <p:nvSpPr>
          <p:cNvPr id="4" name="Slide Number Placeholder 3">
            <a:extLst>
              <a:ext uri="{FF2B5EF4-FFF2-40B4-BE49-F238E27FC236}">
                <a16:creationId xmlns:a16="http://schemas.microsoft.com/office/drawing/2014/main" id="{1FE5A0C4-5F81-4635-A1EF-7D6B685A4850}"/>
              </a:ext>
            </a:extLst>
          </p:cNvPr>
          <p:cNvSpPr>
            <a:spLocks noGrp="1"/>
          </p:cNvSpPr>
          <p:nvPr>
            <p:ph type="sldNum" idx="12"/>
          </p:nvPr>
        </p:nvSpPr>
        <p:spPr/>
        <p:txBody>
          <a:bodyPr/>
          <a:lstStyle/>
          <a:p>
            <a:fld id="{00000000-1234-1234-1234-123412341234}" type="slidenum">
              <a:rPr lang="en" smtClean="0"/>
              <a:pPr/>
              <a:t>32</a:t>
            </a:fld>
            <a:endParaRPr lang="en" dirty="0"/>
          </a:p>
        </p:txBody>
      </p:sp>
    </p:spTree>
    <p:extLst>
      <p:ext uri="{BB962C8B-B14F-4D97-AF65-F5344CB8AC3E}">
        <p14:creationId xmlns:p14="http://schemas.microsoft.com/office/powerpoint/2010/main" val="3830606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48E6B6-0549-48F7-A957-7ACAD49E3BDC}"/>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327018B2-3DC9-441E-B214-11B594FB9E78}"/>
              </a:ext>
            </a:extLst>
          </p:cNvPr>
          <p:cNvSpPr>
            <a:spLocks noGrp="1"/>
          </p:cNvSpPr>
          <p:nvPr>
            <p:ph type="body" sz="quarter" idx="14"/>
          </p:nvPr>
        </p:nvSpPr>
        <p:spPr/>
        <p:txBody>
          <a:bodyPr>
            <a:normAutofit fontScale="77500" lnSpcReduction="20000"/>
          </a:bodyPr>
          <a:lstStyle/>
          <a:p>
            <a:pPr lvl="0" defTabSz="914400">
              <a:lnSpc>
                <a:spcPct val="100000"/>
              </a:lnSpc>
              <a:spcAft>
                <a:spcPts val="0"/>
              </a:spcAft>
              <a:buClrTx/>
              <a:buSzTx/>
              <a:buFont typeface="Arial" pitchFamily="34" charset="0"/>
              <a:buChar char="•"/>
              <a:tabLst/>
            </a:pPr>
            <a:r>
              <a:rPr lang="en-US" sz="2600" kern="1200" dirty="0">
                <a:solidFill>
                  <a:srgbClr val="1F497D"/>
                </a:solidFill>
                <a:ea typeface="+mn-ea"/>
                <a:cs typeface="+mn-cs"/>
              </a:rPr>
              <a:t>Responsibilities of a Fiscal Agent</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Use feedback from site visits by the MDE to enhance the program, show organizational strength, and demonstrate commitment to the project</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Keep the MDE and the public aware and informed about grant project progress</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Evaluate the extent to which measurable project objectives are being met</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Liquidate all obligations incurred under the award within the set deadline</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Ensure and oversee the performance of final audits and resolution of findings</a:t>
            </a:r>
          </a:p>
          <a:p>
            <a:pPr marL="742950" lvl="1" indent="-285750">
              <a:lnSpc>
                <a:spcPct val="100000"/>
              </a:lnSpc>
              <a:spcAft>
                <a:spcPts val="0"/>
              </a:spcAft>
              <a:buClrTx/>
              <a:buFont typeface="Arial" pitchFamily="34" charset="0"/>
              <a:buChar char="–"/>
            </a:pPr>
            <a:r>
              <a:rPr lang="en-US" sz="2500" kern="1200" dirty="0">
                <a:solidFill>
                  <a:srgbClr val="1F497D"/>
                </a:solidFill>
                <a:ea typeface="+mn-ea"/>
                <a:cs typeface="+mn-cs"/>
              </a:rPr>
              <a:t>Establish adequate system for records retention</a:t>
            </a:r>
          </a:p>
          <a:p>
            <a:endParaRPr lang="en-US" sz="2000" dirty="0">
              <a:latin typeface="+mn-lt"/>
            </a:endParaRPr>
          </a:p>
        </p:txBody>
      </p:sp>
      <p:sp>
        <p:nvSpPr>
          <p:cNvPr id="4" name="Slide Number Placeholder 3">
            <a:extLst>
              <a:ext uri="{FF2B5EF4-FFF2-40B4-BE49-F238E27FC236}">
                <a16:creationId xmlns:a16="http://schemas.microsoft.com/office/drawing/2014/main" id="{065857EA-67A9-4CAF-A84E-AAE735CD0B91}"/>
              </a:ext>
            </a:extLst>
          </p:cNvPr>
          <p:cNvSpPr>
            <a:spLocks noGrp="1"/>
          </p:cNvSpPr>
          <p:nvPr>
            <p:ph type="sldNum" idx="12"/>
          </p:nvPr>
        </p:nvSpPr>
        <p:spPr/>
        <p:txBody>
          <a:bodyPr/>
          <a:lstStyle/>
          <a:p>
            <a:fld id="{00000000-1234-1234-1234-123412341234}" type="slidenum">
              <a:rPr lang="en" smtClean="0"/>
              <a:pPr/>
              <a:t>33</a:t>
            </a:fld>
            <a:endParaRPr lang="en" dirty="0"/>
          </a:p>
        </p:txBody>
      </p:sp>
    </p:spTree>
    <p:extLst>
      <p:ext uri="{BB962C8B-B14F-4D97-AF65-F5344CB8AC3E}">
        <p14:creationId xmlns:p14="http://schemas.microsoft.com/office/powerpoint/2010/main" val="2868115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43849F-B86C-4A5A-8D10-D41983824E3F}"/>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2E7C7F2A-5A71-479D-9D2A-206BDC74AF60}"/>
              </a:ext>
            </a:extLst>
          </p:cNvPr>
          <p:cNvSpPr>
            <a:spLocks noGrp="1"/>
          </p:cNvSpPr>
          <p:nvPr>
            <p:ph type="body" sz="quarter" idx="14"/>
          </p:nvPr>
        </p:nvSpPr>
        <p:spPr/>
        <p:txBody>
          <a:bodyPr>
            <a:normAutofit fontScale="85000" lnSpcReduction="10000"/>
          </a:bodyPr>
          <a:lstStyle/>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Audit</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Include a financial audit from the most recently completed fiscal year</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Current FY17 programs required to include financial audit </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Must be conducted by a certified public accountant or by an accountant certified as qualified to audit local government accounts</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Must be performed in accordance with generally accepted auditing standards (GAAS) </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Financial statements must be prepared in conformity with general accepted accounting principles (GAAP)</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Single Audit Act Amendments of 1996 and 2 C.F.R. Part 200 Subpart F</a:t>
            </a:r>
            <a:endParaRPr lang="en-US" sz="2200" dirty="0">
              <a:latin typeface="+mn-lt"/>
            </a:endParaRPr>
          </a:p>
        </p:txBody>
      </p:sp>
      <p:sp>
        <p:nvSpPr>
          <p:cNvPr id="4" name="Slide Number Placeholder 3">
            <a:extLst>
              <a:ext uri="{FF2B5EF4-FFF2-40B4-BE49-F238E27FC236}">
                <a16:creationId xmlns:a16="http://schemas.microsoft.com/office/drawing/2014/main" id="{C949F0F9-6329-43D6-BDCB-77B535A4A43D}"/>
              </a:ext>
            </a:extLst>
          </p:cNvPr>
          <p:cNvSpPr>
            <a:spLocks noGrp="1"/>
          </p:cNvSpPr>
          <p:nvPr>
            <p:ph type="sldNum" idx="12"/>
          </p:nvPr>
        </p:nvSpPr>
        <p:spPr/>
        <p:txBody>
          <a:bodyPr/>
          <a:lstStyle/>
          <a:p>
            <a:fld id="{00000000-1234-1234-1234-123412341234}" type="slidenum">
              <a:rPr lang="en" smtClean="0"/>
              <a:pPr/>
              <a:t>34</a:t>
            </a:fld>
            <a:endParaRPr lang="en" dirty="0"/>
          </a:p>
        </p:txBody>
      </p:sp>
    </p:spTree>
    <p:extLst>
      <p:ext uri="{BB962C8B-B14F-4D97-AF65-F5344CB8AC3E}">
        <p14:creationId xmlns:p14="http://schemas.microsoft.com/office/powerpoint/2010/main" val="9678190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4AB1C41-01FE-49F0-BC36-652FC2F583AF}"/>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D10DFC81-2C0A-454B-A7B5-80ED04EC9274}"/>
              </a:ext>
            </a:extLst>
          </p:cNvPr>
          <p:cNvSpPr>
            <a:spLocks noGrp="1"/>
          </p:cNvSpPr>
          <p:nvPr>
            <p:ph type="body" sz="quarter" idx="14"/>
          </p:nvPr>
        </p:nvSpPr>
        <p:spPr/>
        <p:txBody>
          <a:bodyPr>
            <a:normAutofit fontScale="77500" lnSpcReduction="20000"/>
          </a:bodyPr>
          <a:lstStyle/>
          <a:p>
            <a:pPr lvl="0" defTabSz="914400">
              <a:lnSpc>
                <a:spcPct val="100000"/>
              </a:lnSpc>
              <a:spcAft>
                <a:spcPts val="0"/>
              </a:spcAft>
              <a:buClrTx/>
              <a:buSzTx/>
              <a:buFont typeface="Arial" pitchFamily="34" charset="0"/>
              <a:buChar char="•"/>
              <a:tabLst/>
            </a:pPr>
            <a:r>
              <a:rPr lang="en-US" sz="2600" kern="1200" dirty="0">
                <a:solidFill>
                  <a:srgbClr val="1F497D"/>
                </a:solidFill>
                <a:latin typeface="+mn-lt"/>
                <a:ea typeface="+mn-ea"/>
                <a:cs typeface="+mn-cs"/>
              </a:rPr>
              <a:t>Program Reports and Evaluation</a:t>
            </a:r>
          </a:p>
          <a:p>
            <a:pPr marL="742950" lvl="1" indent="-285750">
              <a:lnSpc>
                <a:spcPct val="100000"/>
              </a:lnSpc>
              <a:spcAft>
                <a:spcPts val="0"/>
              </a:spcAft>
              <a:buClrTx/>
              <a:buFont typeface="Arial" pitchFamily="34" charset="0"/>
              <a:buChar char="–"/>
            </a:pPr>
            <a:r>
              <a:rPr lang="en-US" sz="2400" kern="1200" dirty="0">
                <a:solidFill>
                  <a:srgbClr val="1F497D"/>
                </a:solidFill>
                <a:latin typeface="+mn-lt"/>
                <a:ea typeface="+mn-ea"/>
                <a:cs typeface="+mn-cs"/>
              </a:rPr>
              <a:t>End-of-year evaluation report required no later than August 15</a:t>
            </a:r>
            <a:r>
              <a:rPr lang="en-US" sz="2400" kern="1200" baseline="30000" dirty="0">
                <a:solidFill>
                  <a:srgbClr val="1F497D"/>
                </a:solidFill>
                <a:latin typeface="+mn-lt"/>
                <a:ea typeface="+mn-ea"/>
                <a:cs typeface="+mn-cs"/>
              </a:rPr>
              <a:t>th</a:t>
            </a:r>
            <a:r>
              <a:rPr lang="en-US" sz="2400" kern="1200" dirty="0">
                <a:solidFill>
                  <a:srgbClr val="1F497D"/>
                </a:solidFill>
                <a:latin typeface="+mn-lt"/>
                <a:ea typeface="+mn-ea"/>
                <a:cs typeface="+mn-cs"/>
              </a:rPr>
              <a:t> of each year</a:t>
            </a:r>
          </a:p>
          <a:p>
            <a:pPr marL="1143000" lvl="2" indent="-228600">
              <a:lnSpc>
                <a:spcPct val="100000"/>
              </a:lnSpc>
              <a:spcAft>
                <a:spcPts val="0"/>
              </a:spcAft>
              <a:buClrTx/>
              <a:buFont typeface="Arial" pitchFamily="34" charset="0"/>
              <a:buChar char="•"/>
            </a:pPr>
            <a:r>
              <a:rPr lang="en-US" sz="2400" kern="1200" dirty="0">
                <a:solidFill>
                  <a:srgbClr val="1F497D"/>
                </a:solidFill>
                <a:latin typeface="+mn-lt"/>
                <a:ea typeface="+mn-ea"/>
                <a:cs typeface="+mn-cs"/>
              </a:rPr>
              <a:t>Program’s ongoing planning, design, and implementation</a:t>
            </a:r>
          </a:p>
          <a:p>
            <a:pPr marL="1143000" lvl="2" indent="-228600">
              <a:lnSpc>
                <a:spcPct val="100000"/>
              </a:lnSpc>
              <a:spcAft>
                <a:spcPts val="0"/>
              </a:spcAft>
              <a:buClrTx/>
              <a:buFont typeface="Arial" pitchFamily="34" charset="0"/>
              <a:buChar char="•"/>
            </a:pPr>
            <a:r>
              <a:rPr lang="en-US" sz="2400" kern="1200" dirty="0">
                <a:solidFill>
                  <a:srgbClr val="1F497D"/>
                </a:solidFill>
                <a:latin typeface="+mn-lt"/>
                <a:ea typeface="+mn-ea"/>
                <a:cs typeface="+mn-cs"/>
              </a:rPr>
              <a:t>Evaluates specific targets that will enable the sub grantee to make informed decisions about changes that the program may need</a:t>
            </a:r>
          </a:p>
          <a:p>
            <a:pPr marL="742950" lvl="1" indent="-285750">
              <a:lnSpc>
                <a:spcPct val="100000"/>
              </a:lnSpc>
              <a:spcAft>
                <a:spcPts val="0"/>
              </a:spcAft>
              <a:buClrTx/>
              <a:buFont typeface="Arial" pitchFamily="34" charset="0"/>
              <a:buChar char="–"/>
            </a:pPr>
            <a:r>
              <a:rPr lang="en-US" sz="2400" kern="1200" dirty="0">
                <a:solidFill>
                  <a:srgbClr val="1F497D"/>
                </a:solidFill>
                <a:latin typeface="+mn-lt"/>
                <a:ea typeface="+mn-ea"/>
                <a:cs typeface="+mn-cs"/>
              </a:rPr>
              <a:t>Required to provide data through the U.S. Department of Education’s 21</a:t>
            </a:r>
            <a:r>
              <a:rPr lang="en-US" sz="2400" kern="1200" baseline="30000" dirty="0">
                <a:solidFill>
                  <a:srgbClr val="1F497D"/>
                </a:solidFill>
                <a:latin typeface="+mn-lt"/>
                <a:ea typeface="+mn-ea"/>
                <a:cs typeface="+mn-cs"/>
              </a:rPr>
              <a:t>st</a:t>
            </a:r>
            <a:r>
              <a:rPr lang="en-US" sz="2400" kern="1200" dirty="0">
                <a:solidFill>
                  <a:srgbClr val="1F497D"/>
                </a:solidFill>
                <a:latin typeface="+mn-lt"/>
                <a:ea typeface="+mn-ea"/>
                <a:cs typeface="+mn-cs"/>
              </a:rPr>
              <a:t> CCLC data collection system (21 APR)</a:t>
            </a:r>
          </a:p>
          <a:p>
            <a:pPr marL="742950" lvl="1" indent="-285750">
              <a:lnSpc>
                <a:spcPct val="100000"/>
              </a:lnSpc>
              <a:spcAft>
                <a:spcPts val="0"/>
              </a:spcAft>
              <a:buClrTx/>
              <a:buFont typeface="Arial" pitchFamily="34" charset="0"/>
              <a:buChar char="–"/>
            </a:pPr>
            <a:r>
              <a:rPr lang="en-US" sz="2400" kern="1200" dirty="0">
                <a:solidFill>
                  <a:srgbClr val="1F497D"/>
                </a:solidFill>
                <a:latin typeface="+mn-lt"/>
                <a:ea typeface="+mn-ea"/>
                <a:cs typeface="+mn-cs"/>
              </a:rPr>
              <a:t>Must undergo a periodic evaluation to assess progress toward achieving its goal</a:t>
            </a:r>
          </a:p>
          <a:p>
            <a:pPr marL="742950" lvl="1" indent="-285750">
              <a:lnSpc>
                <a:spcPct val="100000"/>
              </a:lnSpc>
              <a:spcAft>
                <a:spcPts val="0"/>
              </a:spcAft>
              <a:buClrTx/>
              <a:buFont typeface="Arial" pitchFamily="34" charset="0"/>
              <a:buChar char="–"/>
            </a:pPr>
            <a:r>
              <a:rPr lang="en-US" sz="2400" kern="1200" dirty="0">
                <a:solidFill>
                  <a:srgbClr val="1F497D"/>
                </a:solidFill>
                <a:latin typeface="+mn-lt"/>
                <a:ea typeface="+mn-ea"/>
                <a:cs typeface="+mn-cs"/>
              </a:rPr>
              <a:t>Must be based on the factors included in the </a:t>
            </a:r>
            <a:r>
              <a:rPr lang="en-US" sz="2400" i="1" kern="1200" dirty="0">
                <a:solidFill>
                  <a:srgbClr val="1F497D"/>
                </a:solidFill>
                <a:latin typeface="+mn-lt"/>
                <a:ea typeface="+mn-ea"/>
                <a:cs typeface="+mn-cs"/>
              </a:rPr>
              <a:t>Measures of Effectiveness </a:t>
            </a:r>
            <a:r>
              <a:rPr lang="en-US" sz="2400" kern="1200" dirty="0">
                <a:solidFill>
                  <a:srgbClr val="1F497D"/>
                </a:solidFill>
                <a:latin typeface="+mn-lt"/>
                <a:ea typeface="+mn-ea"/>
                <a:cs typeface="+mn-cs"/>
              </a:rPr>
              <a:t>(Title IV-B, Section 4205)</a:t>
            </a:r>
          </a:p>
          <a:p>
            <a:endParaRPr lang="en-US" dirty="0"/>
          </a:p>
        </p:txBody>
      </p:sp>
      <p:sp>
        <p:nvSpPr>
          <p:cNvPr id="4" name="Slide Number Placeholder 3">
            <a:extLst>
              <a:ext uri="{FF2B5EF4-FFF2-40B4-BE49-F238E27FC236}">
                <a16:creationId xmlns:a16="http://schemas.microsoft.com/office/drawing/2014/main" id="{F5FE99E1-6F4B-4681-88C8-995003499818}"/>
              </a:ext>
            </a:extLst>
          </p:cNvPr>
          <p:cNvSpPr>
            <a:spLocks noGrp="1"/>
          </p:cNvSpPr>
          <p:nvPr>
            <p:ph type="sldNum" idx="12"/>
          </p:nvPr>
        </p:nvSpPr>
        <p:spPr/>
        <p:txBody>
          <a:bodyPr/>
          <a:lstStyle/>
          <a:p>
            <a:fld id="{00000000-1234-1234-1234-123412341234}" type="slidenum">
              <a:rPr lang="en" smtClean="0"/>
              <a:pPr/>
              <a:t>35</a:t>
            </a:fld>
            <a:endParaRPr lang="en" dirty="0"/>
          </a:p>
        </p:txBody>
      </p:sp>
    </p:spTree>
    <p:extLst>
      <p:ext uri="{BB962C8B-B14F-4D97-AF65-F5344CB8AC3E}">
        <p14:creationId xmlns:p14="http://schemas.microsoft.com/office/powerpoint/2010/main" val="3379077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AB6917-7DF6-4D71-8F63-44C4EFC9451E}"/>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E53C4CED-2994-42A8-9255-DF53FACF6318}"/>
              </a:ext>
            </a:extLst>
          </p:cNvPr>
          <p:cNvSpPr>
            <a:spLocks noGrp="1"/>
          </p:cNvSpPr>
          <p:nvPr>
            <p:ph type="body" sz="quarter" idx="14"/>
          </p:nvPr>
        </p:nvSpPr>
        <p:spPr/>
        <p:txBody>
          <a:bodyPr>
            <a:noAutofit/>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Program Reports and Evaluation</a:t>
            </a: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All programs or activities shall:</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Be based upon an assessment of objective data regarding the need for before and after school (or summer recess) programs and activities in the schools and communities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Be based upon an established set of performance measures aimed at ensuring the availability of high-quality academic achievement opportunities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Be based upon evidence-based research that the program or activity will help students meet the challenging State academic standards and any local academic standards</a:t>
            </a:r>
          </a:p>
          <a:p>
            <a:endParaRPr lang="en-US" sz="2000" dirty="0">
              <a:latin typeface="+mn-lt"/>
            </a:endParaRPr>
          </a:p>
        </p:txBody>
      </p:sp>
      <p:sp>
        <p:nvSpPr>
          <p:cNvPr id="4" name="Slide Number Placeholder 3">
            <a:extLst>
              <a:ext uri="{FF2B5EF4-FFF2-40B4-BE49-F238E27FC236}">
                <a16:creationId xmlns:a16="http://schemas.microsoft.com/office/drawing/2014/main" id="{6C8D60CC-6DE1-4218-A48D-BE054C6C2F4C}"/>
              </a:ext>
            </a:extLst>
          </p:cNvPr>
          <p:cNvSpPr>
            <a:spLocks noGrp="1"/>
          </p:cNvSpPr>
          <p:nvPr>
            <p:ph type="sldNum" idx="12"/>
          </p:nvPr>
        </p:nvSpPr>
        <p:spPr/>
        <p:txBody>
          <a:bodyPr/>
          <a:lstStyle/>
          <a:p>
            <a:fld id="{00000000-1234-1234-1234-123412341234}" type="slidenum">
              <a:rPr lang="en" smtClean="0"/>
              <a:pPr/>
              <a:t>36</a:t>
            </a:fld>
            <a:endParaRPr lang="en" dirty="0"/>
          </a:p>
        </p:txBody>
      </p:sp>
    </p:spTree>
    <p:extLst>
      <p:ext uri="{BB962C8B-B14F-4D97-AF65-F5344CB8AC3E}">
        <p14:creationId xmlns:p14="http://schemas.microsoft.com/office/powerpoint/2010/main" val="255917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BFB88A6-D981-46E3-B934-593C3E4C603D}"/>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0ADCEF42-FACE-4796-BA49-877337E934DF}"/>
              </a:ext>
            </a:extLst>
          </p:cNvPr>
          <p:cNvSpPr>
            <a:spLocks noGrp="1"/>
          </p:cNvSpPr>
          <p:nvPr>
            <p:ph type="body" sz="quarter" idx="14"/>
          </p:nvPr>
        </p:nvSpPr>
        <p:spPr>
          <a:xfrm>
            <a:off x="415636" y="1152525"/>
            <a:ext cx="8294915" cy="3217863"/>
          </a:xfrm>
        </p:spPr>
        <p:txBody>
          <a:bodyPr>
            <a:noAutofit/>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Program Reports and Evaluation</a:t>
            </a:r>
          </a:p>
          <a:p>
            <a:pPr marL="742950" lvl="1" indent="-285750">
              <a:lnSpc>
                <a:spcPct val="100000"/>
              </a:lnSpc>
              <a:spcAft>
                <a:spcPts val="0"/>
              </a:spcAft>
              <a:buClrTx/>
              <a:buFont typeface="Arial" pitchFamily="34" charset="0"/>
              <a:buChar char="–"/>
            </a:pPr>
            <a:r>
              <a:rPr lang="en-US" sz="1900" kern="1200" dirty="0">
                <a:solidFill>
                  <a:srgbClr val="1F497D"/>
                </a:solidFill>
                <a:ea typeface="+mn-ea"/>
              </a:rPr>
              <a:t>All programs or activities shall:</a:t>
            </a:r>
          </a:p>
          <a:p>
            <a:pPr marL="1143000" lvl="2" indent="-228600">
              <a:lnSpc>
                <a:spcPct val="100000"/>
              </a:lnSpc>
              <a:spcAft>
                <a:spcPts val="0"/>
              </a:spcAft>
              <a:buClrTx/>
              <a:buFont typeface="Arial" pitchFamily="34" charset="0"/>
              <a:buChar char="•"/>
            </a:pPr>
            <a:r>
              <a:rPr lang="en-US" sz="1900" kern="1200" dirty="0">
                <a:solidFill>
                  <a:srgbClr val="1F497D"/>
                </a:solidFill>
                <a:ea typeface="+mn-ea"/>
              </a:rPr>
              <a:t>Ensure that measures of student success align with the regular academic program and the academic needs of participating students and include performance indicators and measures</a:t>
            </a:r>
          </a:p>
          <a:p>
            <a:pPr marL="1143000" lvl="2" indent="-228600">
              <a:lnSpc>
                <a:spcPct val="100000"/>
              </a:lnSpc>
              <a:spcAft>
                <a:spcPts val="0"/>
              </a:spcAft>
              <a:buClrTx/>
              <a:buFont typeface="Arial" pitchFamily="34" charset="0"/>
              <a:buChar char="•"/>
            </a:pPr>
            <a:r>
              <a:rPr lang="en-US" sz="1900" kern="1200" dirty="0">
                <a:solidFill>
                  <a:srgbClr val="1F497D"/>
                </a:solidFill>
                <a:ea typeface="+mn-ea"/>
              </a:rPr>
              <a:t>Collect the necessary data necessary for the measures of student success</a:t>
            </a:r>
          </a:p>
          <a:p>
            <a:pPr marL="742950" lvl="1" indent="-285750">
              <a:lnSpc>
                <a:spcPct val="100000"/>
              </a:lnSpc>
              <a:spcAft>
                <a:spcPts val="0"/>
              </a:spcAft>
              <a:buClrTx/>
              <a:buFont typeface="Arial" pitchFamily="34" charset="0"/>
              <a:buChar char="–"/>
            </a:pPr>
            <a:r>
              <a:rPr lang="en-US" sz="1900" kern="1200" dirty="0">
                <a:solidFill>
                  <a:srgbClr val="1F497D"/>
                </a:solidFill>
                <a:ea typeface="+mn-ea"/>
              </a:rPr>
              <a:t>The results of the evaluation must be:</a:t>
            </a:r>
          </a:p>
          <a:p>
            <a:pPr marL="1143000" lvl="2" indent="-228600">
              <a:lnSpc>
                <a:spcPct val="100000"/>
              </a:lnSpc>
              <a:spcAft>
                <a:spcPts val="0"/>
              </a:spcAft>
              <a:buClrTx/>
              <a:buFont typeface="Arial" pitchFamily="34" charset="0"/>
              <a:buChar char="•"/>
            </a:pPr>
            <a:r>
              <a:rPr lang="en-US" sz="1900" kern="1200" dirty="0">
                <a:solidFill>
                  <a:srgbClr val="1F497D"/>
                </a:solidFill>
                <a:ea typeface="+mn-ea"/>
              </a:rPr>
              <a:t>Used to refine, improve, and strengthen the program and to refine the performance measures</a:t>
            </a:r>
          </a:p>
          <a:p>
            <a:pPr marL="1143000" lvl="2" indent="-228600">
              <a:lnSpc>
                <a:spcPct val="100000"/>
              </a:lnSpc>
              <a:spcAft>
                <a:spcPts val="0"/>
              </a:spcAft>
              <a:buClrTx/>
              <a:buFont typeface="Arial" pitchFamily="34" charset="0"/>
              <a:buChar char="•"/>
            </a:pPr>
            <a:r>
              <a:rPr lang="en-US" sz="1900" kern="1200" dirty="0">
                <a:solidFill>
                  <a:srgbClr val="1F497D"/>
                </a:solidFill>
                <a:ea typeface="+mn-ea"/>
              </a:rPr>
              <a:t>Made available to the public upon request</a:t>
            </a:r>
          </a:p>
          <a:p>
            <a:pPr marL="1143000" lvl="2" indent="-228600">
              <a:lnSpc>
                <a:spcPct val="100000"/>
              </a:lnSpc>
              <a:spcAft>
                <a:spcPts val="0"/>
              </a:spcAft>
              <a:buClrTx/>
              <a:buFont typeface="Arial" pitchFamily="34" charset="0"/>
              <a:buChar char="•"/>
            </a:pPr>
            <a:r>
              <a:rPr lang="en-US" sz="1900" kern="1200" dirty="0">
                <a:solidFill>
                  <a:srgbClr val="1F497D"/>
                </a:solidFill>
                <a:ea typeface="+mn-ea"/>
              </a:rPr>
              <a:t>Used by the MDE to determine whether a sub grant is eligible to be renewed</a:t>
            </a:r>
          </a:p>
          <a:p>
            <a:pPr marL="1143000" lvl="2" indent="-228600">
              <a:lnSpc>
                <a:spcPct val="100000"/>
              </a:lnSpc>
              <a:spcAft>
                <a:spcPts val="0"/>
              </a:spcAft>
              <a:buClrTx/>
              <a:buFont typeface="Arial" pitchFamily="34" charset="0"/>
              <a:buChar char="•"/>
            </a:pPr>
            <a:endParaRPr lang="en-US" sz="2000" kern="1200" dirty="0">
              <a:solidFill>
                <a:srgbClr val="1F497D"/>
              </a:solidFill>
              <a:ea typeface="+mn-ea"/>
            </a:endParaRPr>
          </a:p>
          <a:p>
            <a:pPr lvl="0" defTabSz="914400">
              <a:lnSpc>
                <a:spcPct val="100000"/>
              </a:lnSpc>
              <a:spcAft>
                <a:spcPts val="0"/>
              </a:spcAft>
              <a:buClrTx/>
              <a:buSzTx/>
              <a:buFont typeface="Arial" pitchFamily="34" charset="0"/>
              <a:buChar char="•"/>
              <a:tabLst/>
            </a:pPr>
            <a:endParaRPr lang="en-US" sz="800" kern="1200" dirty="0">
              <a:solidFill>
                <a:srgbClr val="1F497D"/>
              </a:solidFill>
              <a:ea typeface="+mn-ea"/>
              <a:cs typeface="+mn-cs"/>
            </a:endParaRPr>
          </a:p>
          <a:p>
            <a:endParaRPr lang="en-US" sz="2000" dirty="0">
              <a:latin typeface="+mn-lt"/>
            </a:endParaRPr>
          </a:p>
        </p:txBody>
      </p:sp>
      <p:sp>
        <p:nvSpPr>
          <p:cNvPr id="4" name="Slide Number Placeholder 3">
            <a:extLst>
              <a:ext uri="{FF2B5EF4-FFF2-40B4-BE49-F238E27FC236}">
                <a16:creationId xmlns:a16="http://schemas.microsoft.com/office/drawing/2014/main" id="{AEBCCB71-F4F7-481B-8EA4-B0C70F408221}"/>
              </a:ext>
            </a:extLst>
          </p:cNvPr>
          <p:cNvSpPr>
            <a:spLocks noGrp="1"/>
          </p:cNvSpPr>
          <p:nvPr>
            <p:ph type="sldNum" idx="12"/>
          </p:nvPr>
        </p:nvSpPr>
        <p:spPr/>
        <p:txBody>
          <a:bodyPr/>
          <a:lstStyle/>
          <a:p>
            <a:fld id="{00000000-1234-1234-1234-123412341234}" type="slidenum">
              <a:rPr lang="en" smtClean="0"/>
              <a:pPr/>
              <a:t>37</a:t>
            </a:fld>
            <a:endParaRPr lang="en" dirty="0"/>
          </a:p>
        </p:txBody>
      </p:sp>
    </p:spTree>
    <p:extLst>
      <p:ext uri="{BB962C8B-B14F-4D97-AF65-F5344CB8AC3E}">
        <p14:creationId xmlns:p14="http://schemas.microsoft.com/office/powerpoint/2010/main" val="9466244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EC7FAF-8FBE-439D-B983-171D0E234606}"/>
              </a:ext>
            </a:extLst>
          </p:cNvPr>
          <p:cNvSpPr>
            <a:spLocks noGrp="1"/>
          </p:cNvSpPr>
          <p:nvPr>
            <p:ph type="body" sz="quarter" idx="13"/>
          </p:nvPr>
        </p:nvSpPr>
        <p:spPr/>
        <p:txBody>
          <a:bodyPr/>
          <a:lstStyle/>
          <a:p>
            <a:r>
              <a:rPr lang="en-US" dirty="0"/>
              <a:t>Application Details</a:t>
            </a:r>
          </a:p>
        </p:txBody>
      </p:sp>
      <p:sp>
        <p:nvSpPr>
          <p:cNvPr id="3" name="Text Placeholder 2">
            <a:extLst>
              <a:ext uri="{FF2B5EF4-FFF2-40B4-BE49-F238E27FC236}">
                <a16:creationId xmlns:a16="http://schemas.microsoft.com/office/drawing/2014/main" id="{B5EA31F0-C5C2-4B92-8568-8627CF50E0F1}"/>
              </a:ext>
            </a:extLst>
          </p:cNvPr>
          <p:cNvSpPr>
            <a:spLocks noGrp="1"/>
          </p:cNvSpPr>
          <p:nvPr>
            <p:ph type="body" sz="quarter" idx="14"/>
          </p:nvPr>
        </p:nvSpPr>
        <p:spPr/>
        <p:txBody>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rPr>
              <a:t>Equitable Participation of Private, Non-Public School Students</a:t>
            </a: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Must provide equitable services to eligible private, non-public schools students and their families</a:t>
            </a: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Must conduct timely and meaningful consultation with private and non-public school officials during the design and development of the 21</a:t>
            </a:r>
            <a:r>
              <a:rPr lang="en-US" sz="2000" kern="1200" baseline="30000" dirty="0">
                <a:solidFill>
                  <a:srgbClr val="1F497D"/>
                </a:solidFill>
                <a:ea typeface="+mn-ea"/>
              </a:rPr>
              <a:t>st</a:t>
            </a:r>
            <a:r>
              <a:rPr lang="en-US" sz="2000" kern="1200" dirty="0">
                <a:solidFill>
                  <a:srgbClr val="1F497D"/>
                </a:solidFill>
                <a:ea typeface="+mn-ea"/>
              </a:rPr>
              <a:t> CCLC program</a:t>
            </a: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Private schools may apply for this grant and are likewise held to the standard requirements of equitable participation and timely and meaningful consultation</a:t>
            </a:r>
          </a:p>
          <a:p>
            <a:endParaRPr lang="en-US" dirty="0"/>
          </a:p>
        </p:txBody>
      </p:sp>
      <p:sp>
        <p:nvSpPr>
          <p:cNvPr id="4" name="Slide Number Placeholder 3">
            <a:extLst>
              <a:ext uri="{FF2B5EF4-FFF2-40B4-BE49-F238E27FC236}">
                <a16:creationId xmlns:a16="http://schemas.microsoft.com/office/drawing/2014/main" id="{899BC8E4-2F99-4571-BEFE-C1B169DE80E4}"/>
              </a:ext>
            </a:extLst>
          </p:cNvPr>
          <p:cNvSpPr>
            <a:spLocks noGrp="1"/>
          </p:cNvSpPr>
          <p:nvPr>
            <p:ph type="sldNum" idx="12"/>
          </p:nvPr>
        </p:nvSpPr>
        <p:spPr/>
        <p:txBody>
          <a:bodyPr/>
          <a:lstStyle/>
          <a:p>
            <a:fld id="{00000000-1234-1234-1234-123412341234}" type="slidenum">
              <a:rPr lang="en" smtClean="0"/>
              <a:pPr/>
              <a:t>38</a:t>
            </a:fld>
            <a:endParaRPr lang="en" dirty="0"/>
          </a:p>
        </p:txBody>
      </p:sp>
    </p:spTree>
    <p:extLst>
      <p:ext uri="{BB962C8B-B14F-4D97-AF65-F5344CB8AC3E}">
        <p14:creationId xmlns:p14="http://schemas.microsoft.com/office/powerpoint/2010/main" val="39248056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1496930-2940-4E82-9071-1772B6C92D88}"/>
              </a:ext>
            </a:extLst>
          </p:cNvPr>
          <p:cNvSpPr>
            <a:spLocks noGrp="1"/>
          </p:cNvSpPr>
          <p:nvPr>
            <p:ph type="body" sz="quarter" idx="13"/>
          </p:nvPr>
        </p:nvSpPr>
        <p:spPr/>
        <p:txBody>
          <a:bodyPr/>
          <a:lstStyle/>
          <a:p>
            <a:r>
              <a:rPr lang="en-US" sz="4400" dirty="0"/>
              <a:t>&amp; </a:t>
            </a:r>
            <a:r>
              <a:rPr lang="en-US" sz="3200" dirty="0"/>
              <a:t>SELECTION PROCESS</a:t>
            </a:r>
            <a:endParaRPr lang="en-US" sz="4400" dirty="0"/>
          </a:p>
        </p:txBody>
      </p:sp>
      <p:sp>
        <p:nvSpPr>
          <p:cNvPr id="3" name="Text Placeholder 2">
            <a:extLst>
              <a:ext uri="{FF2B5EF4-FFF2-40B4-BE49-F238E27FC236}">
                <a16:creationId xmlns:a16="http://schemas.microsoft.com/office/drawing/2014/main" id="{2EDE6D65-1894-4BD4-9E2B-0B434A7F899F}"/>
              </a:ext>
            </a:extLst>
          </p:cNvPr>
          <p:cNvSpPr>
            <a:spLocks noGrp="1"/>
          </p:cNvSpPr>
          <p:nvPr>
            <p:ph type="body" sz="quarter" idx="14"/>
          </p:nvPr>
        </p:nvSpPr>
        <p:spPr/>
        <p:txBody>
          <a:bodyPr/>
          <a:lstStyle/>
          <a:p>
            <a:r>
              <a:rPr lang="en-US" sz="4000" dirty="0"/>
              <a:t>APPLICATION</a:t>
            </a:r>
            <a:r>
              <a:rPr lang="en-US" sz="3600" dirty="0"/>
              <a:t> REVIEW</a:t>
            </a:r>
          </a:p>
        </p:txBody>
      </p:sp>
      <p:sp>
        <p:nvSpPr>
          <p:cNvPr id="4" name="Text Placeholder 3">
            <a:extLst>
              <a:ext uri="{FF2B5EF4-FFF2-40B4-BE49-F238E27FC236}">
                <a16:creationId xmlns:a16="http://schemas.microsoft.com/office/drawing/2014/main" id="{A018847B-47B7-493E-A8DB-2DC1CCDBE2B2}"/>
              </a:ext>
            </a:extLst>
          </p:cNvPr>
          <p:cNvSpPr>
            <a:spLocks noGrp="1"/>
          </p:cNvSpPr>
          <p:nvPr>
            <p:ph type="body" sz="quarter" idx="15"/>
          </p:nvPr>
        </p:nvSpPr>
        <p:spPr/>
        <p:txBody>
          <a:bodyPr/>
          <a:lstStyle/>
          <a:p>
            <a:endParaRPr lang="en-US" dirty="0"/>
          </a:p>
        </p:txBody>
      </p:sp>
      <p:sp>
        <p:nvSpPr>
          <p:cNvPr id="5" name="Slide Number Placeholder 4">
            <a:extLst>
              <a:ext uri="{FF2B5EF4-FFF2-40B4-BE49-F238E27FC236}">
                <a16:creationId xmlns:a16="http://schemas.microsoft.com/office/drawing/2014/main" id="{C3882047-FF8D-49F6-B8F2-5A935ECDB48B}"/>
              </a:ext>
            </a:extLst>
          </p:cNvPr>
          <p:cNvSpPr>
            <a:spLocks noGrp="1"/>
          </p:cNvSpPr>
          <p:nvPr>
            <p:ph type="sldNum" idx="12"/>
          </p:nvPr>
        </p:nvSpPr>
        <p:spPr/>
        <p:txBody>
          <a:bodyPr/>
          <a:lstStyle/>
          <a:p>
            <a:fld id="{00000000-1234-1234-1234-123412341234}" type="slidenum">
              <a:rPr lang="en" smtClean="0"/>
              <a:pPr/>
              <a:t>39</a:t>
            </a:fld>
            <a:endParaRPr lang="en" dirty="0"/>
          </a:p>
        </p:txBody>
      </p:sp>
    </p:spTree>
    <p:extLst>
      <p:ext uri="{BB962C8B-B14F-4D97-AF65-F5344CB8AC3E}">
        <p14:creationId xmlns:p14="http://schemas.microsoft.com/office/powerpoint/2010/main" val="59078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11700" y="42042"/>
            <a:ext cx="8255250" cy="439933"/>
          </a:xfrm>
        </p:spPr>
        <p:txBody>
          <a:bodyPr/>
          <a:lstStyle/>
          <a:p>
            <a:r>
              <a:rPr lang="en-US" sz="2400" dirty="0"/>
              <a:t>Office of Federal Programs’  </a:t>
            </a:r>
            <a:r>
              <a:rPr lang="en-US" sz="1200" dirty="0"/>
              <a:t>Vision, Mission, and Goals</a:t>
            </a:r>
          </a:p>
        </p:txBody>
      </p:sp>
      <p:sp>
        <p:nvSpPr>
          <p:cNvPr id="4" name="Slide Number Placeholder 3"/>
          <p:cNvSpPr>
            <a:spLocks noGrp="1"/>
          </p:cNvSpPr>
          <p:nvPr>
            <p:ph type="sldNum" idx="12"/>
          </p:nvPr>
        </p:nvSpPr>
        <p:spPr>
          <a:xfrm>
            <a:off x="8481083" y="4899419"/>
            <a:ext cx="548700" cy="233671"/>
          </a:xfrm>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00000000-1234-1234-1234-123412341234}" type="slidenum">
              <a:rPr kumimoji="0" lang="en" sz="1050" b="0" i="0" u="none" strike="noStrike" kern="120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 sz="1050" b="0" i="0" u="none" strike="noStrike" kern="1200" cap="none" spc="0" normalizeH="0" baseline="0" noProof="0" dirty="0">
              <a:ln>
                <a:noFill/>
              </a:ln>
              <a:solidFill>
                <a:srgbClr val="78909C">
                  <a:lumMod val="50000"/>
                </a:srgbClr>
              </a:solidFill>
              <a:effectLst/>
              <a:uLnTx/>
              <a:uFillTx/>
              <a:latin typeface="Arial"/>
              <a:ea typeface="+mn-ea"/>
              <a:cs typeface="Arial"/>
              <a:sym typeface="Arial"/>
            </a:endParaRPr>
          </a:p>
        </p:txBody>
      </p:sp>
      <p:graphicFrame>
        <p:nvGraphicFramePr>
          <p:cNvPr id="8" name="Content Placeholder 3"/>
          <p:cNvGraphicFramePr>
            <a:graphicFrameLocks/>
          </p:cNvGraphicFramePr>
          <p:nvPr/>
        </p:nvGraphicFramePr>
        <p:xfrm>
          <a:off x="577174" y="702485"/>
          <a:ext cx="7989777" cy="3857650"/>
        </p:xfrm>
        <a:graphic>
          <a:graphicData uri="http://schemas.openxmlformats.org/drawingml/2006/table">
            <a:tbl>
              <a:tblPr firstRow="1" bandRow="1">
                <a:tableStyleId>{08FB837D-C827-4EFA-A057-4D05807E0F7C}</a:tableStyleId>
              </a:tblPr>
              <a:tblGrid>
                <a:gridCol w="2663259">
                  <a:extLst>
                    <a:ext uri="{9D8B030D-6E8A-4147-A177-3AD203B41FA5}">
                      <a16:colId xmlns:a16="http://schemas.microsoft.com/office/drawing/2014/main" val="20000"/>
                    </a:ext>
                  </a:extLst>
                </a:gridCol>
                <a:gridCol w="2663259">
                  <a:extLst>
                    <a:ext uri="{9D8B030D-6E8A-4147-A177-3AD203B41FA5}">
                      <a16:colId xmlns:a16="http://schemas.microsoft.com/office/drawing/2014/main" val="20001"/>
                    </a:ext>
                  </a:extLst>
                </a:gridCol>
                <a:gridCol w="2663259">
                  <a:extLst>
                    <a:ext uri="{9D8B030D-6E8A-4147-A177-3AD203B41FA5}">
                      <a16:colId xmlns:a16="http://schemas.microsoft.com/office/drawing/2014/main" val="20002"/>
                    </a:ext>
                  </a:extLst>
                </a:gridCol>
              </a:tblGrid>
              <a:tr h="1341120">
                <a:tc gridSpan="3">
                  <a:txBody>
                    <a:bodyPr/>
                    <a:lstStyle>
                      <a:lvl1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1pPr>
                      <a:lvl2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2pPr>
                      <a:lvl3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3pPr>
                      <a:lvl4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4pPr>
                      <a:lvl5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5pPr>
                      <a:lvl6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6pPr>
                      <a:lvl7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7pPr>
                      <a:lvl8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8pPr>
                      <a:lvl9pPr marR="0" algn="l" rtl="0" eaLnBrk="1" hangingPunct="1">
                        <a:lnSpc>
                          <a:spcPct val="100000"/>
                        </a:lnSpc>
                        <a:spcBef>
                          <a:spcPts val="0"/>
                        </a:spcBef>
                        <a:spcAft>
                          <a:spcPts val="0"/>
                        </a:spcAft>
                        <a:buNone/>
                        <a:defRPr sz="1400" b="1" i="0" u="none" strike="noStrike" cap="none">
                          <a:solidFill>
                            <a:schemeClr val="lt1"/>
                          </a:solidFill>
                          <a:latin typeface="Georgia" panose="02040502050405020303"/>
                          <a:sym typeface="Arial"/>
                        </a:defRPr>
                      </a:lvl9pPr>
                    </a:lstStyle>
                    <a:p>
                      <a:pPr algn="ctr"/>
                      <a:r>
                        <a:rPr lang="en-US" sz="1800" kern="1200" dirty="0">
                          <a:solidFill>
                            <a:schemeClr val="bg1"/>
                          </a:solidFill>
                          <a:latin typeface="Arial" panose="020B0604020202020204" pitchFamily="34" charset="0"/>
                          <a:cs typeface="Arial" panose="020B0604020202020204" pitchFamily="34" charset="0"/>
                        </a:rPr>
                        <a:t>Vision </a:t>
                      </a:r>
                    </a:p>
                    <a:p>
                      <a:r>
                        <a:rPr lang="en-US" sz="1600" kern="1200" dirty="0">
                          <a:solidFill>
                            <a:schemeClr val="bg1"/>
                          </a:solidFill>
                          <a:latin typeface="Arial" panose="020B0604020202020204" pitchFamily="34" charset="0"/>
                          <a:cs typeface="Arial" panose="020B0604020202020204" pitchFamily="34" charset="0"/>
                        </a:rPr>
                        <a:t>The vision of Mississippi State Board of Education is to create a world-class educational system that gives students the knowledge and skills to be successful in college and the workforce, and to flourish as parents and citizens.</a:t>
                      </a:r>
                    </a:p>
                    <a:p>
                      <a:endParaRPr lang="en-US" sz="1600" b="0" dirty="0">
                        <a:solidFill>
                          <a:schemeClr val="bg1"/>
                        </a:solidFill>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1341120">
                <a:tc gridSpan="3">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Mission </a:t>
                      </a:r>
                    </a:p>
                    <a:p>
                      <a:r>
                        <a:rPr lang="en-US" sz="1600" b="1" kern="1200" dirty="0">
                          <a:solidFill>
                            <a:schemeClr val="bg1"/>
                          </a:solidFill>
                          <a:latin typeface="Arial" panose="020B0604020202020204" pitchFamily="34" charset="0"/>
                          <a:cs typeface="Arial" panose="020B0604020202020204" pitchFamily="34" charset="0"/>
                        </a:rPr>
                        <a:t>In support of this vision, the mission of the Office of Federal Programs (OFP) is to provide leadership in the effective use of federal funds so that all students are prepared to compete in the global community. </a:t>
                      </a:r>
                    </a:p>
                    <a:p>
                      <a:endParaRPr lang="en-US" sz="1600" b="1" dirty="0">
                        <a:solidFill>
                          <a:schemeClr val="bg1"/>
                        </a:solidFill>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1175410">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collaborate across the agency in support of state initiatives</a:t>
                      </a:r>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support district planning and implementation</a:t>
                      </a:r>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tc>
                  <a:txBody>
                    <a:bodyPr/>
                    <a:lstStyle>
                      <a:lvl1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1pPr>
                      <a:lvl2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2pPr>
                      <a:lvl3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3pPr>
                      <a:lvl4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4pPr>
                      <a:lvl5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5pPr>
                      <a:lvl6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6pPr>
                      <a:lvl7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7pPr>
                      <a:lvl8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8pPr>
                      <a:lvl9pPr marR="0" algn="l" rtl="0" eaLnBrk="1" hangingPunct="1">
                        <a:lnSpc>
                          <a:spcPct val="100000"/>
                        </a:lnSpc>
                        <a:spcBef>
                          <a:spcPts val="0"/>
                        </a:spcBef>
                        <a:spcAft>
                          <a:spcPts val="0"/>
                        </a:spcAft>
                        <a:buNone/>
                        <a:defRPr sz="1400" b="0" i="0" u="none" strike="noStrike" cap="none">
                          <a:solidFill>
                            <a:schemeClr val="dk1"/>
                          </a:solidFill>
                          <a:latin typeface="Georgia" panose="02040502050405020303"/>
                          <a:sym typeface="Arial"/>
                        </a:defRPr>
                      </a:lvl9pPr>
                    </a:lstStyle>
                    <a:p>
                      <a:pPr algn="ctr"/>
                      <a:r>
                        <a:rPr lang="en-US" sz="1800" b="1" dirty="0">
                          <a:solidFill>
                            <a:schemeClr val="bg1"/>
                          </a:solidFill>
                          <a:latin typeface="Arial" panose="020B0604020202020204" pitchFamily="34" charset="0"/>
                          <a:cs typeface="Arial" panose="020B0604020202020204" pitchFamily="34" charset="0"/>
                        </a:rPr>
                        <a:t>Goal</a:t>
                      </a:r>
                      <a:r>
                        <a:rPr lang="en-US" sz="1800" b="1" baseline="0" dirty="0">
                          <a:solidFill>
                            <a:schemeClr val="bg1"/>
                          </a:solidFill>
                          <a:latin typeface="Arial" panose="020B0604020202020204" pitchFamily="34" charset="0"/>
                          <a:cs typeface="Arial" panose="020B0604020202020204" pitchFamily="34" charset="0"/>
                        </a:rPr>
                        <a:t>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bg1"/>
                          </a:solidFill>
                          <a:latin typeface="Arial" panose="020B0604020202020204" pitchFamily="34" charset="0"/>
                          <a:cs typeface="Arial" panose="020B0604020202020204" pitchFamily="34" charset="0"/>
                        </a:rPr>
                        <a:t>To evaluate and monitor performance</a:t>
                      </a:r>
                      <a:endParaRPr lang="en-US" sz="1600" b="1" dirty="0">
                        <a:solidFill>
                          <a:schemeClr val="bg1"/>
                        </a:solidFill>
                        <a:latin typeface="Arial" panose="020B0604020202020204" pitchFamily="34" charset="0"/>
                        <a:cs typeface="Arial" panose="020B0604020202020204" pitchFamily="34" charset="0"/>
                      </a:endParaRPr>
                    </a:p>
                    <a:p>
                      <a:pPr algn="l"/>
                      <a:endParaRPr lang="en-US" sz="1600" b="1" dirty="0">
                        <a:solidFill>
                          <a:schemeClr val="bg1"/>
                        </a:solidFill>
                        <a:latin typeface="Arial" panose="020B0604020202020204" pitchFamily="34" charset="0"/>
                        <a:cs typeface="Arial" panose="020B0604020202020204" pitchFamily="34" charset="0"/>
                      </a:endParaRPr>
                    </a:p>
                  </a:txBody>
                  <a:tcPr>
                    <a:solidFill>
                      <a:srgbClr val="0070C0"/>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322955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304977C-37C2-4EF9-B7E0-704CF1651ADF}"/>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F6F484E5-8CC4-4923-BA61-815E6B4DF6A7}"/>
              </a:ext>
            </a:extLst>
          </p:cNvPr>
          <p:cNvSpPr>
            <a:spLocks noGrp="1"/>
          </p:cNvSpPr>
          <p:nvPr>
            <p:ph type="body" sz="quarter" idx="14"/>
          </p:nvPr>
        </p:nvSpPr>
        <p:spPr/>
        <p:txBody>
          <a:bodyPr>
            <a:normAutofit fontScale="92500" lnSpcReduction="10000"/>
          </a:bodyPr>
          <a:lstStyle/>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Phase 1-Review of Application Components</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Review of application to determine if all formatting and submission requirements are met</a:t>
            </a:r>
          </a:p>
          <a:p>
            <a:pPr marL="742950" lvl="1" indent="-285750">
              <a:lnSpc>
                <a:spcPct val="100000"/>
              </a:lnSpc>
              <a:spcAft>
                <a:spcPts val="0"/>
              </a:spcAft>
              <a:buClrTx/>
              <a:buFont typeface="Arial" pitchFamily="34" charset="0"/>
              <a:buChar char="–"/>
            </a:pPr>
            <a:endParaRPr lang="en-US" sz="900" kern="1200" dirty="0">
              <a:solidFill>
                <a:srgbClr val="1F497D"/>
              </a:solidFill>
              <a:ea typeface="+mn-ea"/>
              <a:cs typeface="+mn-cs"/>
            </a:endParaRPr>
          </a:p>
          <a:p>
            <a:pPr lvl="0" defTabSz="914400">
              <a:lnSpc>
                <a:spcPct val="100000"/>
              </a:lnSpc>
              <a:spcAft>
                <a:spcPts val="0"/>
              </a:spcAft>
              <a:buClrTx/>
              <a:buSzTx/>
              <a:buFont typeface="Arial" pitchFamily="34" charset="0"/>
              <a:buChar char="•"/>
              <a:tabLst/>
            </a:pPr>
            <a:r>
              <a:rPr lang="en-US" kern="1200" dirty="0">
                <a:solidFill>
                  <a:srgbClr val="1F497D"/>
                </a:solidFill>
                <a:ea typeface="+mn-ea"/>
                <a:cs typeface="+mn-cs"/>
              </a:rPr>
              <a:t>Phase 2-Reader Review and Scoring</a:t>
            </a:r>
          </a:p>
          <a:p>
            <a:pPr marL="742950" lvl="1" indent="-285750">
              <a:lnSpc>
                <a:spcPct val="100000"/>
              </a:lnSpc>
              <a:spcAft>
                <a:spcPts val="0"/>
              </a:spcAft>
              <a:buClrTx/>
              <a:buFont typeface="Arial" pitchFamily="34" charset="0"/>
              <a:buChar char="–"/>
            </a:pPr>
            <a:r>
              <a:rPr lang="en-US" sz="2200" kern="1200" dirty="0">
                <a:solidFill>
                  <a:srgbClr val="1F497D"/>
                </a:solidFill>
                <a:ea typeface="+mn-ea"/>
                <a:cs typeface="+mn-cs"/>
              </a:rPr>
              <a:t>A MDE authorized Peer Review Committee will evaluate and score each application based on the following:</a:t>
            </a:r>
          </a:p>
          <a:p>
            <a:pPr marL="1143000" lvl="2" indent="-228600">
              <a:lnSpc>
                <a:spcPct val="100000"/>
              </a:lnSpc>
              <a:spcAft>
                <a:spcPts val="0"/>
              </a:spcAft>
              <a:buClrTx/>
              <a:buFont typeface="Arial" pitchFamily="34" charset="0"/>
              <a:buChar char="•"/>
            </a:pPr>
            <a:r>
              <a:rPr lang="en-US" sz="2200" kern="1200" dirty="0">
                <a:solidFill>
                  <a:srgbClr val="1F497D"/>
                </a:solidFill>
                <a:ea typeface="+mn-ea"/>
                <a:cs typeface="+mn-cs"/>
              </a:rPr>
              <a:t>Quality of the proposed activities</a:t>
            </a:r>
          </a:p>
          <a:p>
            <a:pPr marL="1143000" lvl="2" indent="-228600">
              <a:lnSpc>
                <a:spcPct val="100000"/>
              </a:lnSpc>
              <a:spcAft>
                <a:spcPts val="0"/>
              </a:spcAft>
              <a:buClrTx/>
              <a:buFont typeface="Arial" pitchFamily="34" charset="0"/>
              <a:buChar char="•"/>
            </a:pPr>
            <a:r>
              <a:rPr lang="en-US" sz="2200" kern="1200" dirty="0">
                <a:solidFill>
                  <a:srgbClr val="1F497D"/>
                </a:solidFill>
                <a:ea typeface="+mn-ea"/>
                <a:cs typeface="+mn-cs"/>
              </a:rPr>
              <a:t>Evidence provided to demonstrate the capacity of the applicant to implement the proposed program</a:t>
            </a:r>
          </a:p>
          <a:p>
            <a:pPr marL="1143000" lvl="2" indent="-228600">
              <a:lnSpc>
                <a:spcPct val="100000"/>
              </a:lnSpc>
              <a:spcAft>
                <a:spcPts val="0"/>
              </a:spcAft>
              <a:buClrTx/>
              <a:buFont typeface="Arial" pitchFamily="34" charset="0"/>
              <a:buChar char="•"/>
            </a:pPr>
            <a:r>
              <a:rPr lang="en-US" sz="2200" kern="1200" dirty="0">
                <a:solidFill>
                  <a:srgbClr val="1F497D"/>
                </a:solidFill>
                <a:ea typeface="+mn-ea"/>
                <a:cs typeface="+mn-cs"/>
              </a:rPr>
              <a:t>Program Abstract</a:t>
            </a:r>
          </a:p>
          <a:p>
            <a:endParaRPr lang="en-US" sz="2000" dirty="0">
              <a:latin typeface="+mn-lt"/>
            </a:endParaRPr>
          </a:p>
        </p:txBody>
      </p:sp>
      <p:sp>
        <p:nvSpPr>
          <p:cNvPr id="4" name="Slide Number Placeholder 3">
            <a:extLst>
              <a:ext uri="{FF2B5EF4-FFF2-40B4-BE49-F238E27FC236}">
                <a16:creationId xmlns:a16="http://schemas.microsoft.com/office/drawing/2014/main" id="{493C778E-5066-4A68-8ACB-30169AB836E8}"/>
              </a:ext>
            </a:extLst>
          </p:cNvPr>
          <p:cNvSpPr>
            <a:spLocks noGrp="1"/>
          </p:cNvSpPr>
          <p:nvPr>
            <p:ph type="sldNum" idx="12"/>
          </p:nvPr>
        </p:nvSpPr>
        <p:spPr/>
        <p:txBody>
          <a:bodyPr/>
          <a:lstStyle/>
          <a:p>
            <a:fld id="{00000000-1234-1234-1234-123412341234}" type="slidenum">
              <a:rPr lang="en" smtClean="0"/>
              <a:pPr/>
              <a:t>40</a:t>
            </a:fld>
            <a:endParaRPr lang="en" dirty="0"/>
          </a:p>
        </p:txBody>
      </p:sp>
    </p:spTree>
    <p:extLst>
      <p:ext uri="{BB962C8B-B14F-4D97-AF65-F5344CB8AC3E}">
        <p14:creationId xmlns:p14="http://schemas.microsoft.com/office/powerpoint/2010/main" val="9829793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7A30A15-0AD9-404B-AD5A-69496B0910C4}"/>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6F348745-9DCA-4F0B-8F06-A117537BAAA0}"/>
              </a:ext>
            </a:extLst>
          </p:cNvPr>
          <p:cNvSpPr>
            <a:spLocks noGrp="1"/>
          </p:cNvSpPr>
          <p:nvPr>
            <p:ph type="body" sz="quarter" idx="14"/>
          </p:nvPr>
        </p:nvSpPr>
        <p:spPr/>
        <p:txBody>
          <a:bodyPr>
            <a:noAutofit/>
          </a:bodyPr>
          <a:lstStyle/>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Phase 2 Reader Review and Scoring (continued)</a:t>
            </a:r>
          </a:p>
          <a:p>
            <a:pPr marL="457200" lvl="1">
              <a:lnSpc>
                <a:spcPct val="100000"/>
              </a:lnSpc>
              <a:spcAft>
                <a:spcPts val="0"/>
              </a:spcAft>
              <a:buClrTx/>
            </a:pPr>
            <a:endParaRPr lang="en-US" sz="700" kern="1200" dirty="0">
              <a:solidFill>
                <a:srgbClr val="1F497D"/>
              </a:solidFill>
              <a:ea typeface="+mn-ea"/>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Needs Assessment (20 Total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The Process (4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Specific Needs (10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Program Focus (6 Points)</a:t>
            </a:r>
          </a:p>
          <a:p>
            <a:pPr marL="1371600" lvl="2">
              <a:lnSpc>
                <a:spcPct val="100000"/>
              </a:lnSpc>
              <a:spcBef>
                <a:spcPct val="20000"/>
              </a:spcBef>
              <a:spcAft>
                <a:spcPts val="0"/>
              </a:spcAft>
              <a:buClrTx/>
            </a:pPr>
            <a:endParaRPr lang="en-US" sz="7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Budget (10 Total points)</a:t>
            </a:r>
          </a:p>
          <a:p>
            <a:endParaRPr lang="en-US" sz="2000" dirty="0">
              <a:latin typeface="+mn-lt"/>
            </a:endParaRPr>
          </a:p>
        </p:txBody>
      </p:sp>
      <p:sp>
        <p:nvSpPr>
          <p:cNvPr id="4" name="Slide Number Placeholder 3">
            <a:extLst>
              <a:ext uri="{FF2B5EF4-FFF2-40B4-BE49-F238E27FC236}">
                <a16:creationId xmlns:a16="http://schemas.microsoft.com/office/drawing/2014/main" id="{22E1F7C3-9F96-48DC-B3CD-4F04C7181A0F}"/>
              </a:ext>
            </a:extLst>
          </p:cNvPr>
          <p:cNvSpPr>
            <a:spLocks noGrp="1"/>
          </p:cNvSpPr>
          <p:nvPr>
            <p:ph type="sldNum" idx="12"/>
          </p:nvPr>
        </p:nvSpPr>
        <p:spPr/>
        <p:txBody>
          <a:bodyPr/>
          <a:lstStyle/>
          <a:p>
            <a:fld id="{00000000-1234-1234-1234-123412341234}" type="slidenum">
              <a:rPr lang="en" smtClean="0"/>
              <a:pPr/>
              <a:t>41</a:t>
            </a:fld>
            <a:endParaRPr lang="en" dirty="0"/>
          </a:p>
        </p:txBody>
      </p:sp>
    </p:spTree>
    <p:extLst>
      <p:ext uri="{BB962C8B-B14F-4D97-AF65-F5344CB8AC3E}">
        <p14:creationId xmlns:p14="http://schemas.microsoft.com/office/powerpoint/2010/main" val="883925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C2A741-EEE1-4726-99AC-AF387D8BE474}"/>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4BD6C052-AA58-4E31-8702-E1EAE8151045}"/>
              </a:ext>
            </a:extLst>
          </p:cNvPr>
          <p:cNvSpPr>
            <a:spLocks noGrp="1"/>
          </p:cNvSpPr>
          <p:nvPr>
            <p:ph type="body" sz="quarter" idx="14"/>
          </p:nvPr>
        </p:nvSpPr>
        <p:spPr/>
        <p:txBody>
          <a:bodyPr>
            <a:noAutofit/>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cs typeface="+mn-cs"/>
              </a:rPr>
              <a:t>Phase 2 Reader Review and Scoring (continued)</a:t>
            </a:r>
          </a:p>
          <a:p>
            <a:pPr marL="457200" lvl="1">
              <a:lnSpc>
                <a:spcPct val="100000"/>
              </a:lnSpc>
              <a:spcAft>
                <a:spcPts val="0"/>
              </a:spcAft>
              <a:buClrTx/>
            </a:pPr>
            <a:endParaRPr lang="en-US" sz="700" kern="1200" dirty="0">
              <a:solidFill>
                <a:srgbClr val="1F497D"/>
              </a:solidFill>
              <a:ea typeface="+mn-ea"/>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Program Plan and Implementation (60 Total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Program Plan (20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Quality Contact Time (5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Recruitment and Retention (6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Staffing and Professional Development (6 Points)</a:t>
            </a:r>
          </a:p>
          <a:p>
            <a:endParaRPr lang="en-US" dirty="0"/>
          </a:p>
        </p:txBody>
      </p:sp>
      <p:sp>
        <p:nvSpPr>
          <p:cNvPr id="4" name="Slide Number Placeholder 3">
            <a:extLst>
              <a:ext uri="{FF2B5EF4-FFF2-40B4-BE49-F238E27FC236}">
                <a16:creationId xmlns:a16="http://schemas.microsoft.com/office/drawing/2014/main" id="{FC998F05-C5B3-4A4F-97E6-0BFE4267A9E1}"/>
              </a:ext>
            </a:extLst>
          </p:cNvPr>
          <p:cNvSpPr>
            <a:spLocks noGrp="1"/>
          </p:cNvSpPr>
          <p:nvPr>
            <p:ph type="sldNum" idx="12"/>
          </p:nvPr>
        </p:nvSpPr>
        <p:spPr/>
        <p:txBody>
          <a:bodyPr/>
          <a:lstStyle/>
          <a:p>
            <a:fld id="{00000000-1234-1234-1234-123412341234}" type="slidenum">
              <a:rPr lang="en" smtClean="0"/>
              <a:pPr/>
              <a:t>42</a:t>
            </a:fld>
            <a:endParaRPr lang="en" dirty="0"/>
          </a:p>
        </p:txBody>
      </p:sp>
    </p:spTree>
    <p:extLst>
      <p:ext uri="{BB962C8B-B14F-4D97-AF65-F5344CB8AC3E}">
        <p14:creationId xmlns:p14="http://schemas.microsoft.com/office/powerpoint/2010/main" val="12831366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7D4942-7342-48DE-AF9F-C62B8815EF50}"/>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9CEAEB00-236D-41D9-AA52-D276AB6D9CCC}"/>
              </a:ext>
            </a:extLst>
          </p:cNvPr>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Phase 2 Reader Review and Scoring (continued)</a:t>
            </a:r>
          </a:p>
          <a:p>
            <a:pPr marL="457200" lvl="1">
              <a:lnSpc>
                <a:spcPct val="100000"/>
              </a:lnSpc>
              <a:spcAft>
                <a:spcPts val="0"/>
              </a:spcAft>
              <a:buClrTx/>
            </a:pPr>
            <a:endParaRPr lang="en-US" sz="700" kern="1200" dirty="0">
              <a:solidFill>
                <a:srgbClr val="1F497D"/>
              </a:solidFill>
              <a:ea typeface="+mn-ea"/>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Program Plan and Implementation (60 Total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Advisory Council and Operating Partnership (5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Collaboration and Communication (6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Student Safety and Transportation (6 Points)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rPr>
              <a:t>Sustainability Plan (6 Points)</a:t>
            </a:r>
          </a:p>
          <a:p>
            <a:pPr marL="914400" lvl="2">
              <a:lnSpc>
                <a:spcPct val="100000"/>
              </a:lnSpc>
              <a:spcAft>
                <a:spcPts val="0"/>
              </a:spcAft>
              <a:buClrTx/>
            </a:pPr>
            <a:endParaRPr lang="en-US" sz="700" kern="1200" dirty="0">
              <a:solidFill>
                <a:srgbClr val="1F497D"/>
              </a:solidFill>
              <a:ea typeface="+mn-ea"/>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rPr>
              <a:t>Evaluation (10 Total Points)</a:t>
            </a:r>
          </a:p>
          <a:p>
            <a:endParaRPr lang="en-US" dirty="0"/>
          </a:p>
        </p:txBody>
      </p:sp>
      <p:sp>
        <p:nvSpPr>
          <p:cNvPr id="4" name="Slide Number Placeholder 3">
            <a:extLst>
              <a:ext uri="{FF2B5EF4-FFF2-40B4-BE49-F238E27FC236}">
                <a16:creationId xmlns:a16="http://schemas.microsoft.com/office/drawing/2014/main" id="{6C1E030F-6373-48C0-B82C-767C74AC1386}"/>
              </a:ext>
            </a:extLst>
          </p:cNvPr>
          <p:cNvSpPr>
            <a:spLocks noGrp="1"/>
          </p:cNvSpPr>
          <p:nvPr>
            <p:ph type="sldNum" idx="12"/>
          </p:nvPr>
        </p:nvSpPr>
        <p:spPr/>
        <p:txBody>
          <a:bodyPr/>
          <a:lstStyle/>
          <a:p>
            <a:fld id="{00000000-1234-1234-1234-123412341234}" type="slidenum">
              <a:rPr lang="en" smtClean="0"/>
              <a:pPr/>
              <a:t>43</a:t>
            </a:fld>
            <a:endParaRPr lang="en" dirty="0"/>
          </a:p>
        </p:txBody>
      </p:sp>
    </p:spTree>
    <p:extLst>
      <p:ext uri="{BB962C8B-B14F-4D97-AF65-F5344CB8AC3E}">
        <p14:creationId xmlns:p14="http://schemas.microsoft.com/office/powerpoint/2010/main" val="13403689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A10A72-912E-416E-BDA2-3501766582FA}"/>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87DAB9E6-B229-4EBD-8DF8-FE122D6D6798}"/>
              </a:ext>
            </a:extLst>
          </p:cNvPr>
          <p:cNvSpPr>
            <a:spLocks noGrp="1"/>
          </p:cNvSpPr>
          <p:nvPr>
            <p:ph type="body" sz="quarter" idx="14"/>
          </p:nvPr>
        </p:nvSpPr>
        <p:spPr/>
        <p:txBody>
          <a:bodyPr>
            <a:normAutofit fontScale="85000" lnSpcReduction="20000"/>
          </a:bodyPr>
          <a:lstStyle/>
          <a:p>
            <a:pPr marL="0" lvl="0" indent="0" defTabSz="914400">
              <a:lnSpc>
                <a:spcPct val="100000"/>
              </a:lnSpc>
              <a:spcAft>
                <a:spcPts val="0"/>
              </a:spcAft>
              <a:buClrTx/>
              <a:buSzTx/>
              <a:buNone/>
              <a:tabLst/>
            </a:pPr>
            <a:r>
              <a:rPr lang="en-US" sz="2200" kern="1200" dirty="0">
                <a:solidFill>
                  <a:srgbClr val="1F497D"/>
                </a:solidFill>
                <a:ea typeface="+mn-ea"/>
                <a:cs typeface="+mn-cs"/>
              </a:rPr>
              <a:t>Evaluation</a:t>
            </a:r>
          </a:p>
          <a:p>
            <a:pPr lvl="0" defTabSz="914400">
              <a:lnSpc>
                <a:spcPct val="100000"/>
              </a:lnSpc>
              <a:spcAft>
                <a:spcPts val="0"/>
              </a:spcAft>
              <a:buClrTx/>
              <a:buSzTx/>
              <a:buFont typeface="Arial" pitchFamily="34" charset="0"/>
              <a:buChar char="•"/>
              <a:tabLst/>
            </a:pPr>
            <a:r>
              <a:rPr lang="en-US" sz="2200" kern="1200" dirty="0">
                <a:solidFill>
                  <a:srgbClr val="1F497D"/>
                </a:solidFill>
                <a:ea typeface="+mn-ea"/>
                <a:cs typeface="+mn-cs"/>
              </a:rPr>
              <a:t>Expected Reporting Outcomes-Formative Evaluation Requirement</a:t>
            </a:r>
          </a:p>
          <a:p>
            <a:pPr lvl="0" defTabSz="914400">
              <a:lnSpc>
                <a:spcPct val="100000"/>
              </a:lnSpc>
              <a:spcAft>
                <a:spcPts val="0"/>
              </a:spcAft>
              <a:buClrTx/>
              <a:buSzTx/>
              <a:buFont typeface="Arial" pitchFamily="34" charset="0"/>
              <a:buChar char="•"/>
              <a:tabLst/>
            </a:pPr>
            <a:endParaRPr lang="en-US" sz="7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All programs MUST indicate how each activity satisfies the measures of effectiveness.</a:t>
            </a:r>
          </a:p>
          <a:p>
            <a:pPr marL="742950" lvl="1" indent="-285750">
              <a:lnSpc>
                <a:spcPct val="100000"/>
              </a:lnSpc>
              <a:spcAft>
                <a:spcPts val="0"/>
              </a:spcAft>
              <a:buClrTx/>
              <a:buFont typeface="Arial" pitchFamily="34" charset="0"/>
              <a:buChar char="–"/>
            </a:pPr>
            <a:endParaRPr lang="en-US" sz="700" kern="1200" dirty="0">
              <a:solidFill>
                <a:srgbClr val="1F497D"/>
              </a:solidFill>
              <a:ea typeface="+mn-ea"/>
              <a:cs typeface="+mn-cs"/>
            </a:endParaRPr>
          </a:p>
          <a:p>
            <a:pPr marL="742950" lvl="1" indent="-285750">
              <a:lnSpc>
                <a:spcPct val="100000"/>
              </a:lnSpc>
              <a:spcAft>
                <a:spcPts val="0"/>
              </a:spcAft>
              <a:buClrTx/>
              <a:buFont typeface="Arial" pitchFamily="34" charset="0"/>
              <a:buChar char="–"/>
            </a:pPr>
            <a:r>
              <a:rPr lang="en-US" sz="2000" kern="1200" dirty="0">
                <a:solidFill>
                  <a:srgbClr val="1F497D"/>
                </a:solidFill>
                <a:ea typeface="+mn-ea"/>
                <a:cs typeface="+mn-cs"/>
              </a:rPr>
              <a:t>Programs must be based upon the following:</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An assessment of objective data regarding the need for before and after school (including summer school programs) programs and activities in schools and communities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An established set of performance measures aimed at ensuring quality academic enrichment opportunities</a:t>
            </a:r>
          </a:p>
          <a:p>
            <a:pPr marL="1143000" lvl="2" indent="-228600">
              <a:lnSpc>
                <a:spcPct val="100000"/>
              </a:lnSpc>
              <a:spcAft>
                <a:spcPts val="0"/>
              </a:spcAft>
              <a:buClrTx/>
              <a:buFont typeface="Arial" pitchFamily="34" charset="0"/>
              <a:buChar char="•"/>
            </a:pPr>
            <a:r>
              <a:rPr lang="en-US" sz="2000" kern="1200" dirty="0">
                <a:solidFill>
                  <a:srgbClr val="1F497D"/>
                </a:solidFill>
                <a:ea typeface="+mn-ea"/>
                <a:cs typeface="+mn-cs"/>
              </a:rPr>
              <a:t>Where appropriate, evidence-based research that provides evidence that the program will help students meet the State academic achievement standards</a:t>
            </a:r>
          </a:p>
          <a:p>
            <a:pPr marL="1143000" lvl="2" indent="-228600">
              <a:lnSpc>
                <a:spcPct val="100000"/>
              </a:lnSpc>
              <a:spcAft>
                <a:spcPts val="0"/>
              </a:spcAft>
              <a:buClrTx/>
              <a:buFont typeface="Arial" pitchFamily="34" charset="0"/>
              <a:buChar char="•"/>
            </a:pPr>
            <a:endParaRPr lang="en-US" sz="2000" kern="1200" dirty="0">
              <a:solidFill>
                <a:srgbClr val="1F497D"/>
              </a:solidFill>
              <a:ea typeface="+mn-ea"/>
              <a:cs typeface="+mn-cs"/>
            </a:endParaRPr>
          </a:p>
          <a:p>
            <a:pPr marL="1143000" lvl="2" indent="-228600">
              <a:lnSpc>
                <a:spcPct val="100000"/>
              </a:lnSpc>
              <a:spcAft>
                <a:spcPts val="0"/>
              </a:spcAft>
              <a:buClrTx/>
              <a:buFont typeface="Arial" pitchFamily="34" charset="0"/>
              <a:buChar char="•"/>
            </a:pPr>
            <a:endParaRPr lang="en-US" sz="2000" kern="1200" dirty="0">
              <a:solidFill>
                <a:srgbClr val="1F497D"/>
              </a:solidFill>
              <a:ea typeface="+mn-ea"/>
              <a:cs typeface="+mn-cs"/>
            </a:endParaRPr>
          </a:p>
          <a:p>
            <a:endParaRPr lang="en-US" sz="2000" dirty="0">
              <a:latin typeface="+mn-lt"/>
            </a:endParaRPr>
          </a:p>
        </p:txBody>
      </p:sp>
      <p:sp>
        <p:nvSpPr>
          <p:cNvPr id="4" name="Slide Number Placeholder 3">
            <a:extLst>
              <a:ext uri="{FF2B5EF4-FFF2-40B4-BE49-F238E27FC236}">
                <a16:creationId xmlns:a16="http://schemas.microsoft.com/office/drawing/2014/main" id="{F0D3E922-618B-42B3-AEB7-D410DF5E0AAA}"/>
              </a:ext>
            </a:extLst>
          </p:cNvPr>
          <p:cNvSpPr>
            <a:spLocks noGrp="1"/>
          </p:cNvSpPr>
          <p:nvPr>
            <p:ph type="sldNum" idx="12"/>
          </p:nvPr>
        </p:nvSpPr>
        <p:spPr/>
        <p:txBody>
          <a:bodyPr/>
          <a:lstStyle/>
          <a:p>
            <a:fld id="{00000000-1234-1234-1234-123412341234}" type="slidenum">
              <a:rPr lang="en" smtClean="0"/>
              <a:pPr/>
              <a:t>44</a:t>
            </a:fld>
            <a:endParaRPr lang="en" dirty="0"/>
          </a:p>
        </p:txBody>
      </p:sp>
    </p:spTree>
    <p:extLst>
      <p:ext uri="{BB962C8B-B14F-4D97-AF65-F5344CB8AC3E}">
        <p14:creationId xmlns:p14="http://schemas.microsoft.com/office/powerpoint/2010/main" val="27637431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F35399-7D68-4365-9AFC-CA02A664B390}"/>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43510D3A-930E-48E8-BAE8-55D812BEAC02}"/>
              </a:ext>
            </a:extLst>
          </p:cNvPr>
          <p:cNvSpPr>
            <a:spLocks noGrp="1"/>
          </p:cNvSpPr>
          <p:nvPr>
            <p:ph type="body" sz="quarter" idx="14"/>
          </p:nvPr>
        </p:nvSpPr>
        <p:spPr>
          <a:xfrm>
            <a:off x="415636" y="1152525"/>
            <a:ext cx="8294915" cy="3217863"/>
          </a:xfrm>
        </p:spPr>
        <p:txBody>
          <a:bodyPr/>
          <a:lstStyle/>
          <a:p>
            <a:pPr marL="0" lvl="0" indent="0" defTabSz="914400">
              <a:lnSpc>
                <a:spcPct val="100000"/>
              </a:lnSpc>
              <a:spcAft>
                <a:spcPts val="0"/>
              </a:spcAft>
              <a:buClrTx/>
              <a:buSzTx/>
              <a:buNone/>
              <a:tabLst/>
            </a:pPr>
            <a:r>
              <a:rPr lang="en-US" sz="1800" kern="1200" dirty="0">
                <a:solidFill>
                  <a:srgbClr val="1F497D"/>
                </a:solidFill>
                <a:ea typeface="+mn-ea"/>
                <a:cs typeface="+mn-cs"/>
              </a:rPr>
              <a:t>Evaluation</a:t>
            </a:r>
          </a:p>
          <a:p>
            <a:pPr lvl="0" defTabSz="914400">
              <a:lnSpc>
                <a:spcPct val="100000"/>
              </a:lnSpc>
              <a:spcAft>
                <a:spcPts val="0"/>
              </a:spcAft>
              <a:buClrTx/>
              <a:buSzTx/>
              <a:buFont typeface="Arial" pitchFamily="34" charset="0"/>
              <a:buChar char="•"/>
              <a:tabLst/>
            </a:pPr>
            <a:r>
              <a:rPr lang="en-US" sz="1800" kern="1200" dirty="0">
                <a:solidFill>
                  <a:srgbClr val="1F497D"/>
                </a:solidFill>
                <a:ea typeface="+mn-ea"/>
                <a:cs typeface="+mn-cs"/>
              </a:rPr>
              <a:t>Expected Reporting Outcomes-Formative Evaluation Requirement (continued)</a:t>
            </a:r>
          </a:p>
          <a:p>
            <a:pPr marL="742950" lvl="1" indent="-285750">
              <a:lnSpc>
                <a:spcPct val="100000"/>
              </a:lnSpc>
              <a:spcAft>
                <a:spcPts val="0"/>
              </a:spcAft>
              <a:buClrTx/>
              <a:buFont typeface="Arial" pitchFamily="34" charset="0"/>
              <a:buChar char="–"/>
            </a:pPr>
            <a:r>
              <a:rPr lang="en-US" sz="1800" kern="1200" dirty="0">
                <a:solidFill>
                  <a:srgbClr val="1F497D"/>
                </a:solidFill>
                <a:ea typeface="+mn-ea"/>
                <a:cs typeface="+mn-cs"/>
              </a:rPr>
              <a:t>Must be based on the measures of effectiveness</a:t>
            </a:r>
          </a:p>
          <a:p>
            <a:pPr marL="742950" lvl="1" indent="-285750">
              <a:lnSpc>
                <a:spcPct val="100000"/>
              </a:lnSpc>
              <a:spcAft>
                <a:spcPts val="0"/>
              </a:spcAft>
              <a:buClrTx/>
              <a:buFont typeface="Arial" pitchFamily="34" charset="0"/>
              <a:buChar char="–"/>
            </a:pPr>
            <a:r>
              <a:rPr lang="en-US" sz="1800" kern="1200" dirty="0">
                <a:solidFill>
                  <a:srgbClr val="1F497D"/>
                </a:solidFill>
                <a:ea typeface="+mn-ea"/>
                <a:cs typeface="+mn-cs"/>
              </a:rPr>
              <a:t>Must include quantitative and qualitative data collection</a:t>
            </a:r>
          </a:p>
          <a:p>
            <a:pPr marL="742950" lvl="1" indent="-285750">
              <a:lnSpc>
                <a:spcPct val="100000"/>
              </a:lnSpc>
              <a:spcAft>
                <a:spcPts val="0"/>
              </a:spcAft>
              <a:buClrTx/>
              <a:buFont typeface="Arial" pitchFamily="34" charset="0"/>
              <a:buChar char="–"/>
            </a:pPr>
            <a:r>
              <a:rPr lang="en-US" sz="1800" kern="1200" dirty="0">
                <a:solidFill>
                  <a:srgbClr val="1F497D"/>
                </a:solidFill>
                <a:ea typeface="+mn-ea"/>
                <a:cs typeface="+mn-cs"/>
              </a:rPr>
              <a:t>Must be used to refine, improve, and strengthen program</a:t>
            </a:r>
          </a:p>
          <a:p>
            <a:pPr marL="742950" lvl="1" indent="-285750">
              <a:lnSpc>
                <a:spcPct val="100000"/>
              </a:lnSpc>
              <a:spcAft>
                <a:spcPts val="0"/>
              </a:spcAft>
              <a:buClrTx/>
              <a:buFont typeface="Arial" pitchFamily="34" charset="0"/>
              <a:buChar char="–"/>
            </a:pPr>
            <a:r>
              <a:rPr lang="en-US" sz="1800" kern="1200" dirty="0">
                <a:solidFill>
                  <a:srgbClr val="1F497D"/>
                </a:solidFill>
                <a:ea typeface="+mn-ea"/>
                <a:cs typeface="+mn-cs"/>
              </a:rPr>
              <a:t>Must be made available to the public upon request</a:t>
            </a:r>
          </a:p>
          <a:p>
            <a:pPr marL="742950" lvl="1" indent="-285750">
              <a:lnSpc>
                <a:spcPct val="100000"/>
              </a:lnSpc>
              <a:spcBef>
                <a:spcPct val="20000"/>
              </a:spcBef>
              <a:spcAft>
                <a:spcPts val="0"/>
              </a:spcAft>
              <a:buClrTx/>
              <a:buFont typeface="Arial" pitchFamily="34" charset="0"/>
              <a:buChar char="–"/>
            </a:pPr>
            <a:r>
              <a:rPr lang="en-US" sz="1800" kern="1200" dirty="0">
                <a:solidFill>
                  <a:srgbClr val="1F497D"/>
                </a:solidFill>
                <a:ea typeface="+mn-ea"/>
              </a:rPr>
              <a:t>Must be documented in written reports by the external evaluators and submitted to the MDE no later than February 1 of each year</a:t>
            </a:r>
          </a:p>
          <a:p>
            <a:pPr marL="742950" lvl="1" indent="-285750">
              <a:lnSpc>
                <a:spcPct val="100000"/>
              </a:lnSpc>
              <a:spcBef>
                <a:spcPct val="20000"/>
              </a:spcBef>
              <a:spcAft>
                <a:spcPts val="0"/>
              </a:spcAft>
              <a:buClrTx/>
              <a:buFont typeface="Arial" pitchFamily="34" charset="0"/>
              <a:buChar char="–"/>
            </a:pPr>
            <a:r>
              <a:rPr lang="en-US" sz="1800" kern="1200" dirty="0">
                <a:solidFill>
                  <a:srgbClr val="1F497D"/>
                </a:solidFill>
                <a:ea typeface="+mn-ea"/>
              </a:rPr>
              <a:t>The following elements must be included at a minimum:</a:t>
            </a:r>
          </a:p>
          <a:p>
            <a:pPr marL="914400" lvl="2">
              <a:lnSpc>
                <a:spcPct val="100000"/>
              </a:lnSpc>
              <a:spcBef>
                <a:spcPct val="20000"/>
              </a:spcBef>
              <a:spcAft>
                <a:spcPts val="0"/>
              </a:spcAft>
              <a:buClrTx/>
            </a:pPr>
            <a:r>
              <a:rPr lang="en-US" sz="1800" kern="1200" dirty="0">
                <a:solidFill>
                  <a:srgbClr val="1F497D"/>
                </a:solidFill>
                <a:ea typeface="+mn-ea"/>
              </a:rPr>
              <a:t>-Student attendance	-Objective assessment</a:t>
            </a:r>
          </a:p>
          <a:p>
            <a:pPr marL="914400" lvl="2">
              <a:lnSpc>
                <a:spcPct val="100000"/>
              </a:lnSpc>
              <a:spcBef>
                <a:spcPct val="20000"/>
              </a:spcBef>
              <a:spcAft>
                <a:spcPts val="0"/>
              </a:spcAft>
              <a:buClrTx/>
            </a:pPr>
            <a:r>
              <a:rPr lang="en-US" sz="1800" kern="1200" dirty="0">
                <a:solidFill>
                  <a:srgbClr val="1F497D"/>
                </a:solidFill>
                <a:ea typeface="+mn-ea"/>
              </a:rPr>
              <a:t>-Program operation	-Recommendations</a:t>
            </a:r>
          </a:p>
          <a:p>
            <a:endParaRPr lang="en-US" sz="2000" dirty="0">
              <a:latin typeface="+mn-lt"/>
            </a:endParaRPr>
          </a:p>
        </p:txBody>
      </p:sp>
      <p:sp>
        <p:nvSpPr>
          <p:cNvPr id="4" name="Slide Number Placeholder 3">
            <a:extLst>
              <a:ext uri="{FF2B5EF4-FFF2-40B4-BE49-F238E27FC236}">
                <a16:creationId xmlns:a16="http://schemas.microsoft.com/office/drawing/2014/main" id="{B7451361-5825-4933-BC61-16F5E0C97798}"/>
              </a:ext>
            </a:extLst>
          </p:cNvPr>
          <p:cNvSpPr>
            <a:spLocks noGrp="1"/>
          </p:cNvSpPr>
          <p:nvPr>
            <p:ph type="sldNum" idx="12"/>
          </p:nvPr>
        </p:nvSpPr>
        <p:spPr/>
        <p:txBody>
          <a:bodyPr/>
          <a:lstStyle/>
          <a:p>
            <a:fld id="{00000000-1234-1234-1234-123412341234}" type="slidenum">
              <a:rPr lang="en" smtClean="0"/>
              <a:pPr/>
              <a:t>45</a:t>
            </a:fld>
            <a:endParaRPr lang="en" dirty="0"/>
          </a:p>
        </p:txBody>
      </p:sp>
    </p:spTree>
    <p:extLst>
      <p:ext uri="{BB962C8B-B14F-4D97-AF65-F5344CB8AC3E}">
        <p14:creationId xmlns:p14="http://schemas.microsoft.com/office/powerpoint/2010/main" val="30312077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624EAB-DF7A-44E9-8AFE-AD815AA92385}"/>
              </a:ext>
            </a:extLst>
          </p:cNvPr>
          <p:cNvSpPr>
            <a:spLocks noGrp="1"/>
          </p:cNvSpPr>
          <p:nvPr>
            <p:ph type="body" sz="quarter" idx="13"/>
          </p:nvPr>
        </p:nvSpPr>
        <p:spPr/>
        <p:txBody>
          <a:bodyPr/>
          <a:lstStyle/>
          <a:p>
            <a:r>
              <a:rPr lang="en-US" sz="3000" dirty="0"/>
              <a:t>Application Review and Selection Process</a:t>
            </a:r>
          </a:p>
        </p:txBody>
      </p:sp>
      <p:sp>
        <p:nvSpPr>
          <p:cNvPr id="3" name="Text Placeholder 2">
            <a:extLst>
              <a:ext uri="{FF2B5EF4-FFF2-40B4-BE49-F238E27FC236}">
                <a16:creationId xmlns:a16="http://schemas.microsoft.com/office/drawing/2014/main" id="{F373DB5E-00CC-44DE-AD22-64949BBDFFFE}"/>
              </a:ext>
            </a:extLst>
          </p:cNvPr>
          <p:cNvSpPr>
            <a:spLocks noGrp="1"/>
          </p:cNvSpPr>
          <p:nvPr>
            <p:ph type="body" sz="quarter" idx="14"/>
          </p:nvPr>
        </p:nvSpPr>
        <p:spPr/>
        <p:txBody>
          <a:bodyPr>
            <a:noAutofit/>
          </a:bodyPr>
          <a:lstStyle/>
          <a:p>
            <a:pPr marL="0" lvl="0" indent="0" defTabSz="914400">
              <a:lnSpc>
                <a:spcPct val="100000"/>
              </a:lnSpc>
              <a:spcBef>
                <a:spcPct val="20000"/>
              </a:spcBef>
              <a:spcAft>
                <a:spcPts val="0"/>
              </a:spcAft>
              <a:buClrTx/>
              <a:buSzTx/>
              <a:buNone/>
              <a:tabLst/>
            </a:pPr>
            <a:r>
              <a:rPr lang="en-US" sz="1600" kern="1200" dirty="0">
                <a:solidFill>
                  <a:srgbClr val="1F497D"/>
                </a:solidFill>
                <a:ea typeface="+mn-ea"/>
                <a:cs typeface="+mn-cs"/>
              </a:rPr>
              <a:t>Evaluation</a:t>
            </a:r>
          </a:p>
          <a:p>
            <a:pPr lvl="0" defTabSz="914400">
              <a:lnSpc>
                <a:spcPct val="100000"/>
              </a:lnSpc>
              <a:spcBef>
                <a:spcPct val="20000"/>
              </a:spcBef>
              <a:spcAft>
                <a:spcPts val="0"/>
              </a:spcAft>
              <a:buClrTx/>
              <a:buSzTx/>
              <a:buFont typeface="Arial" pitchFamily="34" charset="0"/>
              <a:buChar char="•"/>
              <a:tabLst/>
            </a:pPr>
            <a:r>
              <a:rPr lang="en-US" sz="1600" kern="1200" dirty="0">
                <a:solidFill>
                  <a:srgbClr val="1F497D"/>
                </a:solidFill>
                <a:ea typeface="+mn-ea"/>
                <a:cs typeface="+mn-cs"/>
              </a:rPr>
              <a:t>Expected Reporting Outcomes-Summative Evaluation Requirement</a:t>
            </a:r>
          </a:p>
          <a:p>
            <a:pPr marL="742950" lvl="1" indent="-285750">
              <a:lnSpc>
                <a:spcPct val="100000"/>
              </a:lnSpc>
              <a:spcBef>
                <a:spcPct val="20000"/>
              </a:spcBef>
              <a:spcAft>
                <a:spcPts val="0"/>
              </a:spcAft>
              <a:buClrTx/>
              <a:buFont typeface="Arial" pitchFamily="34" charset="0"/>
              <a:buChar char="–"/>
            </a:pPr>
            <a:r>
              <a:rPr lang="en-US" sz="1600" kern="1200" dirty="0">
                <a:solidFill>
                  <a:srgbClr val="1F497D"/>
                </a:solidFill>
                <a:ea typeface="+mn-ea"/>
                <a:cs typeface="+mn-cs"/>
              </a:rPr>
              <a:t>Summative Evaluation Report is required of all 21</a:t>
            </a:r>
            <a:r>
              <a:rPr lang="en-US" sz="1600" kern="1200" baseline="30000" dirty="0">
                <a:solidFill>
                  <a:srgbClr val="1F497D"/>
                </a:solidFill>
                <a:ea typeface="+mn-ea"/>
                <a:cs typeface="+mn-cs"/>
              </a:rPr>
              <a:t>st</a:t>
            </a:r>
            <a:r>
              <a:rPr lang="en-US" sz="1600" kern="1200" dirty="0">
                <a:solidFill>
                  <a:srgbClr val="1F497D"/>
                </a:solidFill>
                <a:ea typeface="+mn-ea"/>
                <a:cs typeface="+mn-cs"/>
              </a:rPr>
              <a:t> CCLC programs</a:t>
            </a:r>
          </a:p>
          <a:p>
            <a:pPr marL="742950" lvl="1" indent="-285750">
              <a:lnSpc>
                <a:spcPct val="100000"/>
              </a:lnSpc>
              <a:spcBef>
                <a:spcPct val="20000"/>
              </a:spcBef>
              <a:spcAft>
                <a:spcPts val="0"/>
              </a:spcAft>
              <a:buClrTx/>
              <a:buFont typeface="Arial" pitchFamily="34" charset="0"/>
              <a:buChar char="–"/>
            </a:pPr>
            <a:r>
              <a:rPr lang="en-US" sz="1600" kern="1200" dirty="0">
                <a:solidFill>
                  <a:srgbClr val="1F497D"/>
                </a:solidFill>
                <a:ea typeface="+mn-ea"/>
                <a:cs typeface="+mn-cs"/>
              </a:rPr>
              <a:t>Must submit an annual summative evaluation report by August 15</a:t>
            </a:r>
          </a:p>
          <a:p>
            <a:pPr marL="742950" lvl="1" indent="-285750">
              <a:lnSpc>
                <a:spcPct val="100000"/>
              </a:lnSpc>
              <a:spcBef>
                <a:spcPct val="20000"/>
              </a:spcBef>
              <a:spcAft>
                <a:spcPts val="0"/>
              </a:spcAft>
              <a:buClrTx/>
              <a:buFont typeface="Arial" pitchFamily="34" charset="0"/>
              <a:buChar char="–"/>
            </a:pPr>
            <a:r>
              <a:rPr lang="en-US" sz="1600" kern="1200" dirty="0">
                <a:solidFill>
                  <a:srgbClr val="1F497D"/>
                </a:solidFill>
                <a:ea typeface="+mn-ea"/>
                <a:cs typeface="+mn-cs"/>
              </a:rPr>
              <a:t>Report MUST provide a detailed summary of the program and progress towards meeting each stated objective</a:t>
            </a:r>
          </a:p>
          <a:p>
            <a:pPr marL="742950" lvl="1" indent="-285750">
              <a:lnSpc>
                <a:spcPct val="100000"/>
              </a:lnSpc>
              <a:spcBef>
                <a:spcPct val="20000"/>
              </a:spcBef>
              <a:spcAft>
                <a:spcPts val="0"/>
              </a:spcAft>
              <a:buClrTx/>
              <a:buFont typeface="Arial" pitchFamily="34" charset="0"/>
              <a:buChar char="–"/>
            </a:pPr>
            <a:r>
              <a:rPr lang="en-US" sz="1600" kern="1200" dirty="0">
                <a:solidFill>
                  <a:srgbClr val="1F497D"/>
                </a:solidFill>
                <a:ea typeface="+mn-ea"/>
                <a:cs typeface="+mn-cs"/>
              </a:rPr>
              <a:t>Must include data collected during the 2017-2018 school year</a:t>
            </a:r>
          </a:p>
          <a:p>
            <a:pPr marL="742950" lvl="1" indent="-285750">
              <a:lnSpc>
                <a:spcPct val="100000"/>
              </a:lnSpc>
              <a:spcBef>
                <a:spcPct val="20000"/>
              </a:spcBef>
              <a:spcAft>
                <a:spcPts val="0"/>
              </a:spcAft>
              <a:buClrTx/>
              <a:buFont typeface="Arial" pitchFamily="34" charset="0"/>
              <a:buChar char="–"/>
            </a:pPr>
            <a:r>
              <a:rPr lang="en-US" sz="1600" kern="1200" dirty="0">
                <a:solidFill>
                  <a:srgbClr val="1F497D"/>
                </a:solidFill>
                <a:ea typeface="+mn-ea"/>
                <a:cs typeface="+mn-cs"/>
              </a:rPr>
              <a:t>Must include, at minimum, the following:</a:t>
            </a:r>
          </a:p>
          <a:p>
            <a:pPr marL="914400" lvl="2">
              <a:lnSpc>
                <a:spcPct val="100000"/>
              </a:lnSpc>
              <a:spcBef>
                <a:spcPct val="20000"/>
              </a:spcBef>
              <a:spcAft>
                <a:spcPts val="0"/>
              </a:spcAft>
              <a:buClrTx/>
            </a:pPr>
            <a:r>
              <a:rPr lang="en-US" kern="1200" dirty="0">
                <a:solidFill>
                  <a:srgbClr val="1F497D"/>
                </a:solidFill>
                <a:ea typeface="+mn-ea"/>
                <a:cs typeface="+mn-cs"/>
              </a:rPr>
              <a:t>-Overview and history		  	-Objective assessment	</a:t>
            </a:r>
          </a:p>
          <a:p>
            <a:pPr marL="914400" lvl="2">
              <a:lnSpc>
                <a:spcPct val="100000"/>
              </a:lnSpc>
              <a:spcBef>
                <a:spcPct val="20000"/>
              </a:spcBef>
              <a:spcAft>
                <a:spcPts val="0"/>
              </a:spcAft>
              <a:buClrTx/>
            </a:pPr>
            <a:r>
              <a:rPr lang="en-US" kern="1200" dirty="0">
                <a:solidFill>
                  <a:srgbClr val="1F497D"/>
                </a:solidFill>
                <a:ea typeface="+mn-ea"/>
                <a:cs typeface="+mn-cs"/>
              </a:rPr>
              <a:t>-Student attendance and enrollment 	-Other observations (optional)</a:t>
            </a:r>
          </a:p>
          <a:p>
            <a:pPr marL="914400" lvl="2">
              <a:lnSpc>
                <a:spcPct val="100000"/>
              </a:lnSpc>
              <a:spcBef>
                <a:spcPct val="20000"/>
              </a:spcBef>
              <a:spcAft>
                <a:spcPts val="0"/>
              </a:spcAft>
              <a:buClrTx/>
            </a:pPr>
            <a:r>
              <a:rPr lang="en-US" kern="1200" dirty="0">
                <a:solidFill>
                  <a:srgbClr val="1F497D"/>
                </a:solidFill>
                <a:ea typeface="+mn-ea"/>
                <a:cs typeface="+mn-cs"/>
              </a:rPr>
              <a:t>-Program operation		 	 -Progress towards sustainability</a:t>
            </a:r>
          </a:p>
          <a:p>
            <a:pPr marL="914400" lvl="2">
              <a:lnSpc>
                <a:spcPct val="100000"/>
              </a:lnSpc>
              <a:spcBef>
                <a:spcPct val="20000"/>
              </a:spcBef>
              <a:spcAft>
                <a:spcPts val="0"/>
              </a:spcAft>
              <a:buClrTx/>
            </a:pPr>
            <a:r>
              <a:rPr lang="en-US" kern="1200" dirty="0">
                <a:solidFill>
                  <a:srgbClr val="1F497D"/>
                </a:solidFill>
                <a:ea typeface="+mn-ea"/>
                <a:cs typeface="+mn-cs"/>
              </a:rPr>
              <a:t>-Quality of staffing		  	-Overall recommendations</a:t>
            </a:r>
          </a:p>
          <a:p>
            <a:endParaRPr lang="en-US" dirty="0"/>
          </a:p>
        </p:txBody>
      </p:sp>
      <p:sp>
        <p:nvSpPr>
          <p:cNvPr id="4" name="Slide Number Placeholder 3">
            <a:extLst>
              <a:ext uri="{FF2B5EF4-FFF2-40B4-BE49-F238E27FC236}">
                <a16:creationId xmlns:a16="http://schemas.microsoft.com/office/drawing/2014/main" id="{7E27C300-ACC2-45CD-84EB-684561B7D8C5}"/>
              </a:ext>
            </a:extLst>
          </p:cNvPr>
          <p:cNvSpPr>
            <a:spLocks noGrp="1"/>
          </p:cNvSpPr>
          <p:nvPr>
            <p:ph type="sldNum" idx="12"/>
          </p:nvPr>
        </p:nvSpPr>
        <p:spPr/>
        <p:txBody>
          <a:bodyPr/>
          <a:lstStyle/>
          <a:p>
            <a:fld id="{00000000-1234-1234-1234-123412341234}" type="slidenum">
              <a:rPr lang="en" smtClean="0"/>
              <a:pPr/>
              <a:t>46</a:t>
            </a:fld>
            <a:endParaRPr lang="en" dirty="0"/>
          </a:p>
        </p:txBody>
      </p:sp>
    </p:spTree>
    <p:extLst>
      <p:ext uri="{BB962C8B-B14F-4D97-AF65-F5344CB8AC3E}">
        <p14:creationId xmlns:p14="http://schemas.microsoft.com/office/powerpoint/2010/main" val="485688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US" dirty="0"/>
              <a:t>FORMS</a:t>
            </a:r>
            <a:endParaRPr lang="en-US" sz="1400" dirty="0"/>
          </a:p>
        </p:txBody>
      </p:sp>
      <p:sp>
        <p:nvSpPr>
          <p:cNvPr id="3" name="Slide Number Placeholder 2"/>
          <p:cNvSpPr>
            <a:spLocks noGrp="1"/>
          </p:cNvSpPr>
          <p:nvPr>
            <p:ph type="sldNum" idx="12"/>
          </p:nvPr>
        </p:nvSpPr>
        <p:spPr>
          <a:xfrm>
            <a:off x="8481083" y="4899418"/>
            <a:ext cx="548700" cy="233671"/>
          </a:xfrm>
        </p:spPr>
        <p:txBody>
          <a:bodyPr/>
          <a:lstStyle/>
          <a:p>
            <a:fld id="{00000000-1234-1234-1234-123412341234}" type="slidenum">
              <a:rPr lang="en" smtClean="0"/>
              <a:pPr/>
              <a:t>47</a:t>
            </a:fld>
            <a:endParaRPr lang="en" dirty="0"/>
          </a:p>
        </p:txBody>
      </p:sp>
    </p:spTree>
    <p:extLst>
      <p:ext uri="{BB962C8B-B14F-4D97-AF65-F5344CB8AC3E}">
        <p14:creationId xmlns:p14="http://schemas.microsoft.com/office/powerpoint/2010/main" val="1812680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Farrah Nicholson</a:t>
            </a:r>
          </a:p>
        </p:txBody>
      </p:sp>
      <p:sp>
        <p:nvSpPr>
          <p:cNvPr id="7" name="Text Placeholder 6"/>
          <p:cNvSpPr>
            <a:spLocks noGrp="1"/>
          </p:cNvSpPr>
          <p:nvPr>
            <p:ph type="body" sz="quarter" idx="14"/>
          </p:nvPr>
        </p:nvSpPr>
        <p:spPr/>
        <p:txBody>
          <a:bodyPr/>
          <a:lstStyle/>
          <a:p>
            <a:r>
              <a:rPr lang="en-US" dirty="0"/>
              <a:t>Office Director</a:t>
            </a:r>
          </a:p>
          <a:p>
            <a:r>
              <a:rPr lang="en-US" dirty="0"/>
              <a:t>fnicholson@mdek12.org</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48</a:t>
            </a:fld>
            <a:endParaRPr lang="en" dirty="0"/>
          </a:p>
        </p:txBody>
      </p:sp>
    </p:spTree>
    <p:extLst>
      <p:ext uri="{BB962C8B-B14F-4D97-AF65-F5344CB8AC3E}">
        <p14:creationId xmlns:p14="http://schemas.microsoft.com/office/powerpoint/2010/main" val="1071172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Dr. Sametra D. Brown</a:t>
            </a:r>
          </a:p>
        </p:txBody>
      </p:sp>
      <p:sp>
        <p:nvSpPr>
          <p:cNvPr id="7" name="Text Placeholder 6"/>
          <p:cNvSpPr>
            <a:spLocks noGrp="1"/>
          </p:cNvSpPr>
          <p:nvPr>
            <p:ph type="body" sz="quarter" idx="14"/>
          </p:nvPr>
        </p:nvSpPr>
        <p:spPr/>
        <p:txBody>
          <a:bodyPr/>
          <a:lstStyle/>
          <a:p>
            <a:r>
              <a:rPr lang="en-US" dirty="0"/>
              <a:t>Division Director II</a:t>
            </a:r>
          </a:p>
          <a:p>
            <a:r>
              <a:rPr lang="en-US" dirty="0"/>
              <a:t>schisolm-brown@mdek12.org</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49</a:t>
            </a:fld>
            <a:endParaRPr lang="en" dirty="0"/>
          </a:p>
        </p:txBody>
      </p:sp>
    </p:spTree>
    <p:extLst>
      <p:ext uri="{BB962C8B-B14F-4D97-AF65-F5344CB8AC3E}">
        <p14:creationId xmlns:p14="http://schemas.microsoft.com/office/powerpoint/2010/main" val="222397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27BCCE-AA09-44B3-B1BB-1F30F902CC06}"/>
              </a:ext>
            </a:extLst>
          </p:cNvPr>
          <p:cNvSpPr>
            <a:spLocks noGrp="1"/>
          </p:cNvSpPr>
          <p:nvPr>
            <p:ph type="body" sz="quarter" idx="13"/>
          </p:nvPr>
        </p:nvSpPr>
        <p:spPr/>
        <p:txBody>
          <a:bodyPr/>
          <a:lstStyle/>
          <a:p>
            <a:r>
              <a:rPr lang="en-US" sz="4800" dirty="0"/>
              <a:t>&amp; GOALS</a:t>
            </a:r>
          </a:p>
        </p:txBody>
      </p:sp>
      <p:sp>
        <p:nvSpPr>
          <p:cNvPr id="3" name="Text Placeholder 2">
            <a:extLst>
              <a:ext uri="{FF2B5EF4-FFF2-40B4-BE49-F238E27FC236}">
                <a16:creationId xmlns:a16="http://schemas.microsoft.com/office/drawing/2014/main" id="{C46E6A0F-81C5-4E53-81D0-A44AC18931BC}"/>
              </a:ext>
            </a:extLst>
          </p:cNvPr>
          <p:cNvSpPr>
            <a:spLocks noGrp="1"/>
          </p:cNvSpPr>
          <p:nvPr>
            <p:ph type="body" sz="quarter" idx="14"/>
          </p:nvPr>
        </p:nvSpPr>
        <p:spPr/>
        <p:txBody>
          <a:bodyPr/>
          <a:lstStyle/>
          <a:p>
            <a:r>
              <a:rPr lang="en-US" sz="4000" dirty="0"/>
              <a:t>PROGRAM PURPOSE</a:t>
            </a:r>
          </a:p>
        </p:txBody>
      </p:sp>
      <p:sp>
        <p:nvSpPr>
          <p:cNvPr id="4" name="Text Placeholder 3">
            <a:extLst>
              <a:ext uri="{FF2B5EF4-FFF2-40B4-BE49-F238E27FC236}">
                <a16:creationId xmlns:a16="http://schemas.microsoft.com/office/drawing/2014/main" id="{4A5CFF01-4FAB-4BF3-848B-692EAEFB339F}"/>
              </a:ext>
            </a:extLst>
          </p:cNvPr>
          <p:cNvSpPr>
            <a:spLocks noGrp="1"/>
          </p:cNvSpPr>
          <p:nvPr>
            <p:ph type="body" sz="quarter" idx="15"/>
          </p:nvPr>
        </p:nvSpPr>
        <p:spPr/>
        <p:txBody>
          <a:bodyPr/>
          <a:lstStyle/>
          <a:p>
            <a:endParaRPr lang="en-US" dirty="0"/>
          </a:p>
        </p:txBody>
      </p:sp>
      <p:sp>
        <p:nvSpPr>
          <p:cNvPr id="5" name="Slide Number Placeholder 4">
            <a:extLst>
              <a:ext uri="{FF2B5EF4-FFF2-40B4-BE49-F238E27FC236}">
                <a16:creationId xmlns:a16="http://schemas.microsoft.com/office/drawing/2014/main" id="{709699E0-5DD0-4603-B0F7-6639E5402680}"/>
              </a:ext>
            </a:extLst>
          </p:cNvPr>
          <p:cNvSpPr>
            <a:spLocks noGrp="1"/>
          </p:cNvSpPr>
          <p:nvPr>
            <p:ph type="sldNum" idx="12"/>
          </p:nvPr>
        </p:nvSpPr>
        <p:spPr/>
        <p:txBody>
          <a:bodyPr/>
          <a:lstStyle/>
          <a:p>
            <a:fld id="{00000000-1234-1234-1234-123412341234}" type="slidenum">
              <a:rPr lang="en" smtClean="0"/>
              <a:pPr/>
              <a:t>5</a:t>
            </a:fld>
            <a:endParaRPr lang="en" dirty="0"/>
          </a:p>
        </p:txBody>
      </p:sp>
    </p:spTree>
    <p:extLst>
      <p:ext uri="{BB962C8B-B14F-4D97-AF65-F5344CB8AC3E}">
        <p14:creationId xmlns:p14="http://schemas.microsoft.com/office/powerpoint/2010/main" val="25357299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Questions</a:t>
            </a:r>
          </a:p>
        </p:txBody>
      </p:sp>
      <p:sp>
        <p:nvSpPr>
          <p:cNvPr id="7" name="Text Placeholder 6"/>
          <p:cNvSpPr>
            <a:spLocks noGrp="1"/>
          </p:cNvSpPr>
          <p:nvPr>
            <p:ph type="body" sz="quarter" idx="14"/>
          </p:nvPr>
        </p:nvSpPr>
        <p:spPr/>
        <p:txBody>
          <a:bodyPr/>
          <a:lstStyle/>
          <a:p>
            <a:r>
              <a:rPr lang="en-US" dirty="0"/>
              <a:t>21century@mdek12.org</a:t>
            </a:r>
          </a:p>
          <a:p>
            <a:r>
              <a:rPr lang="en-US" dirty="0"/>
              <a:t>Office Phone:  (601) 359-3499</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50</a:t>
            </a:fld>
            <a:endParaRPr lang="en" dirty="0"/>
          </a:p>
        </p:txBody>
      </p:sp>
    </p:spTree>
    <p:extLst>
      <p:ext uri="{BB962C8B-B14F-4D97-AF65-F5344CB8AC3E}">
        <p14:creationId xmlns:p14="http://schemas.microsoft.com/office/powerpoint/2010/main" val="291130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Program Purpose</a:t>
            </a:r>
          </a:p>
        </p:txBody>
      </p:sp>
      <p:sp>
        <p:nvSpPr>
          <p:cNvPr id="4" name="Slide Number Placeholder 3"/>
          <p:cNvSpPr>
            <a:spLocks noGrp="1"/>
          </p:cNvSpPr>
          <p:nvPr>
            <p:ph type="sldNum" idx="12"/>
          </p:nvPr>
        </p:nvSpPr>
        <p:spPr>
          <a:xfrm>
            <a:off x="8481083" y="4899418"/>
            <a:ext cx="548700" cy="233671"/>
          </a:xfrm>
        </p:spPr>
        <p:txBody>
          <a:bodyPr/>
          <a:lstStyle/>
          <a:p>
            <a:fld id="{00000000-1234-1234-1234-123412341234}" type="slidenum">
              <a:rPr lang="en" smtClean="0"/>
              <a:pPr/>
              <a:t>6</a:t>
            </a:fld>
            <a:endParaRPr lang="en" dirty="0"/>
          </a:p>
        </p:txBody>
      </p:sp>
      <p:sp>
        <p:nvSpPr>
          <p:cNvPr id="7" name="Text Placeholder 6"/>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cs typeface="+mn-cs"/>
              </a:rPr>
              <a:t>Provide opportunities for academic enrichment activities during non school hours or periods when school is not in session</a:t>
            </a:r>
          </a:p>
          <a:p>
            <a:pPr lvl="1">
              <a:lnSpc>
                <a:spcPct val="100000"/>
              </a:lnSpc>
              <a:spcAft>
                <a:spcPts val="0"/>
              </a:spcAft>
            </a:pPr>
            <a:endParaRPr lang="en-US" sz="700" dirty="0">
              <a:latin typeface="+mn-lt"/>
            </a:endParaRPr>
          </a:p>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cs typeface="+mn-cs"/>
              </a:rPr>
              <a:t>Offer families opportunities for active and meaningful engagement in their child’s education, including opportunities for literacy and related educational development		</a:t>
            </a:r>
          </a:p>
          <a:p>
            <a:pPr marL="0" indent="0">
              <a:buNone/>
            </a:pPr>
            <a:endParaRPr lang="en-US" dirty="0"/>
          </a:p>
          <a:p>
            <a:pPr>
              <a:tabLst/>
            </a:pPr>
            <a:endParaRPr lang="en-US" dirty="0"/>
          </a:p>
        </p:txBody>
      </p:sp>
    </p:spTree>
    <p:extLst>
      <p:ext uri="{BB962C8B-B14F-4D97-AF65-F5344CB8AC3E}">
        <p14:creationId xmlns:p14="http://schemas.microsoft.com/office/powerpoint/2010/main" val="190048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1D571CE-7E11-4869-B034-1E8EBA1DFFBF}"/>
              </a:ext>
            </a:extLst>
          </p:cNvPr>
          <p:cNvSpPr>
            <a:spLocks noGrp="1"/>
          </p:cNvSpPr>
          <p:nvPr>
            <p:ph type="body" sz="quarter" idx="13"/>
          </p:nvPr>
        </p:nvSpPr>
        <p:spPr/>
        <p:txBody>
          <a:bodyPr/>
          <a:lstStyle/>
          <a:p>
            <a:r>
              <a:rPr lang="en-US" dirty="0"/>
              <a:t>Program Purpose</a:t>
            </a:r>
          </a:p>
        </p:txBody>
      </p:sp>
      <p:sp>
        <p:nvSpPr>
          <p:cNvPr id="3" name="Text Placeholder 2">
            <a:extLst>
              <a:ext uri="{FF2B5EF4-FFF2-40B4-BE49-F238E27FC236}">
                <a16:creationId xmlns:a16="http://schemas.microsoft.com/office/drawing/2014/main" id="{9B49027B-B335-439F-94EF-27CC5AE2DA18}"/>
              </a:ext>
            </a:extLst>
          </p:cNvPr>
          <p:cNvSpPr>
            <a:spLocks noGrp="1"/>
          </p:cNvSpPr>
          <p:nvPr>
            <p:ph type="body" sz="quarter" idx="14"/>
          </p:nvPr>
        </p:nvSpPr>
        <p:spPr/>
        <p:txBody>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rPr>
              <a:t>Offer students a broad array of additional services, programs and activities that are designed to complement the regular academic program such as:</a:t>
            </a:r>
          </a:p>
          <a:p>
            <a:pPr lvl="1">
              <a:lnSpc>
                <a:spcPct val="100000"/>
              </a:lnSpc>
              <a:spcAft>
                <a:spcPts val="600"/>
              </a:spcAft>
            </a:pPr>
            <a:endParaRPr lang="en-US" sz="2000" dirty="0"/>
          </a:p>
        </p:txBody>
      </p:sp>
      <p:sp>
        <p:nvSpPr>
          <p:cNvPr id="4" name="Slide Number Placeholder 3">
            <a:extLst>
              <a:ext uri="{FF2B5EF4-FFF2-40B4-BE49-F238E27FC236}">
                <a16:creationId xmlns:a16="http://schemas.microsoft.com/office/drawing/2014/main" id="{8459EED3-A45A-404A-AF07-BE183DFE19D7}"/>
              </a:ext>
            </a:extLst>
          </p:cNvPr>
          <p:cNvSpPr>
            <a:spLocks noGrp="1"/>
          </p:cNvSpPr>
          <p:nvPr>
            <p:ph type="sldNum" idx="12"/>
          </p:nvPr>
        </p:nvSpPr>
        <p:spPr/>
        <p:txBody>
          <a:bodyPr/>
          <a:lstStyle/>
          <a:p>
            <a:fld id="{00000000-1234-1234-1234-123412341234}" type="slidenum">
              <a:rPr lang="en" smtClean="0"/>
              <a:pPr/>
              <a:t>7</a:t>
            </a:fld>
            <a:endParaRPr lang="en" dirty="0"/>
          </a:p>
        </p:txBody>
      </p:sp>
      <p:pic>
        <p:nvPicPr>
          <p:cNvPr id="5" name="Picture 4">
            <a:extLst>
              <a:ext uri="{FF2B5EF4-FFF2-40B4-BE49-F238E27FC236}">
                <a16:creationId xmlns:a16="http://schemas.microsoft.com/office/drawing/2014/main" id="{90F91D88-A485-428D-AEA3-E461017F6C7D}"/>
              </a:ext>
            </a:extLst>
          </p:cNvPr>
          <p:cNvPicPr>
            <a:picLocks noChangeAspect="1"/>
          </p:cNvPicPr>
          <p:nvPr/>
        </p:nvPicPr>
        <p:blipFill>
          <a:blip r:embed="rId3"/>
          <a:stretch>
            <a:fillRect/>
          </a:stretch>
        </p:blipFill>
        <p:spPr>
          <a:xfrm>
            <a:off x="2896711" y="2041729"/>
            <a:ext cx="4508813" cy="2730437"/>
          </a:xfrm>
          <a:prstGeom prst="rect">
            <a:avLst/>
          </a:prstGeom>
        </p:spPr>
      </p:pic>
    </p:spTree>
    <p:extLst>
      <p:ext uri="{BB962C8B-B14F-4D97-AF65-F5344CB8AC3E}">
        <p14:creationId xmlns:p14="http://schemas.microsoft.com/office/powerpoint/2010/main" val="2402549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80DB0FA-C008-4C62-9808-CC23D7B91F7A}"/>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id="{8EEDC599-F619-4CA6-A199-FC4A9FA652CC}"/>
              </a:ext>
            </a:extLst>
          </p:cNvPr>
          <p:cNvSpPr>
            <a:spLocks noGrp="1"/>
          </p:cNvSpPr>
          <p:nvPr>
            <p:ph type="body" sz="quarter" idx="14"/>
          </p:nvPr>
        </p:nvSpPr>
        <p:spPr/>
        <p:txBody>
          <a:bodyPr>
            <a:normAutofit/>
          </a:bodyPr>
          <a:lstStyle/>
          <a:p>
            <a:pPr lvl="0" defTabSz="914400">
              <a:lnSpc>
                <a:spcPct val="100000"/>
              </a:lnSpc>
              <a:spcBef>
                <a:spcPct val="20000"/>
              </a:spcBef>
              <a:spcAft>
                <a:spcPts val="0"/>
              </a:spcAft>
              <a:buClrTx/>
              <a:buSzTx/>
              <a:buFont typeface="Arial" pitchFamily="34" charset="0"/>
              <a:buChar char="•"/>
              <a:tabLst/>
            </a:pPr>
            <a:r>
              <a:rPr lang="en-US" sz="2000" kern="1200" dirty="0">
                <a:solidFill>
                  <a:srgbClr val="1F497D"/>
                </a:solidFill>
                <a:ea typeface="+mn-ea"/>
                <a:cs typeface="+mn-cs"/>
              </a:rPr>
              <a:t>Provide opportunities for academic enrichment, including providing tutorial services to help students, particularly students who attend low-performing schools, to meet the challenging State academic standards (Mississippi State Board of Education Goals 1, 2, 3, 4, 5, and 6)</a:t>
            </a:r>
          </a:p>
          <a:p>
            <a:pPr lvl="0" defTabSz="914400">
              <a:lnSpc>
                <a:spcPct val="100000"/>
              </a:lnSpc>
              <a:spcBef>
                <a:spcPct val="20000"/>
              </a:spcBef>
              <a:spcAft>
                <a:spcPts val="0"/>
              </a:spcAft>
              <a:buClrTx/>
              <a:buSzTx/>
              <a:buFont typeface="Arial" pitchFamily="34" charset="0"/>
              <a:buChar char="•"/>
              <a:tabLst/>
            </a:pPr>
            <a:endParaRPr lang="en-US" sz="2900" kern="1200" dirty="0">
              <a:solidFill>
                <a:srgbClr val="1F497D"/>
              </a:solidFill>
              <a:ea typeface="+mn-ea"/>
              <a:cs typeface="+mn-cs"/>
            </a:endParaRPr>
          </a:p>
          <a:p>
            <a:pPr lvl="0" defTabSz="914400">
              <a:lnSpc>
                <a:spcPct val="100000"/>
              </a:lnSpc>
              <a:spcBef>
                <a:spcPct val="20000"/>
              </a:spcBef>
              <a:spcAft>
                <a:spcPts val="0"/>
              </a:spcAft>
              <a:buClrTx/>
              <a:buSzTx/>
              <a:buFont typeface="Arial" pitchFamily="34" charset="0"/>
              <a:buChar char="•"/>
              <a:tabLst/>
            </a:pPr>
            <a:endParaRPr lang="en-US" sz="2900" kern="1200" dirty="0">
              <a:solidFill>
                <a:srgbClr val="1F497D"/>
              </a:solidFill>
              <a:ea typeface="+mn-ea"/>
              <a:cs typeface="+mn-cs"/>
            </a:endParaRPr>
          </a:p>
          <a:p>
            <a:pPr marL="0" indent="0">
              <a:lnSpc>
                <a:spcPct val="100000"/>
              </a:lnSpc>
              <a:spcAft>
                <a:spcPts val="600"/>
              </a:spcAft>
              <a:buNone/>
            </a:pPr>
            <a:endParaRPr lang="en-US" sz="2000" dirty="0">
              <a:latin typeface="+mn-lt"/>
            </a:endParaRPr>
          </a:p>
        </p:txBody>
      </p:sp>
      <p:sp>
        <p:nvSpPr>
          <p:cNvPr id="4" name="Slide Number Placeholder 3">
            <a:extLst>
              <a:ext uri="{FF2B5EF4-FFF2-40B4-BE49-F238E27FC236}">
                <a16:creationId xmlns:a16="http://schemas.microsoft.com/office/drawing/2014/main" id="{5736281C-F30A-4BDB-8BDE-93251F01F55E}"/>
              </a:ext>
            </a:extLst>
          </p:cNvPr>
          <p:cNvSpPr>
            <a:spLocks noGrp="1"/>
          </p:cNvSpPr>
          <p:nvPr>
            <p:ph type="sldNum" idx="12"/>
          </p:nvPr>
        </p:nvSpPr>
        <p:spPr/>
        <p:txBody>
          <a:bodyPr/>
          <a:lstStyle/>
          <a:p>
            <a:fld id="{00000000-1234-1234-1234-123412341234}" type="slidenum">
              <a:rPr lang="en" smtClean="0"/>
              <a:pPr/>
              <a:t>8</a:t>
            </a:fld>
            <a:endParaRPr lang="en" dirty="0"/>
          </a:p>
        </p:txBody>
      </p:sp>
    </p:spTree>
    <p:extLst>
      <p:ext uri="{BB962C8B-B14F-4D97-AF65-F5344CB8AC3E}">
        <p14:creationId xmlns:p14="http://schemas.microsoft.com/office/powerpoint/2010/main" val="27402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4D2079-2EB0-4ED3-BB5F-CE7FAEACC5AC}"/>
              </a:ext>
            </a:extLst>
          </p:cNvPr>
          <p:cNvSpPr>
            <a:spLocks noGrp="1"/>
          </p:cNvSpPr>
          <p:nvPr>
            <p:ph type="body" sz="quarter" idx="13"/>
          </p:nvPr>
        </p:nvSpPr>
        <p:spPr/>
        <p:txBody>
          <a:bodyPr/>
          <a:lstStyle/>
          <a:p>
            <a:r>
              <a:rPr lang="en-US" dirty="0"/>
              <a:t>Program Goals</a:t>
            </a:r>
          </a:p>
        </p:txBody>
      </p:sp>
      <p:sp>
        <p:nvSpPr>
          <p:cNvPr id="3" name="Text Placeholder 2">
            <a:extLst>
              <a:ext uri="{FF2B5EF4-FFF2-40B4-BE49-F238E27FC236}">
                <a16:creationId xmlns:a16="http://schemas.microsoft.com/office/drawing/2014/main" id="{7C176591-B6B7-44BF-A52B-76F298C11FB6}"/>
              </a:ext>
            </a:extLst>
          </p:cNvPr>
          <p:cNvSpPr>
            <a:spLocks noGrp="1"/>
          </p:cNvSpPr>
          <p:nvPr>
            <p:ph type="body" sz="quarter" idx="14"/>
          </p:nvPr>
        </p:nvSpPr>
        <p:spPr/>
        <p:txBody>
          <a:bodyPr>
            <a:noAutofit/>
          </a:bodyPr>
          <a:lstStyle/>
          <a:p>
            <a:pPr>
              <a:spcAft>
                <a:spcPts val="600"/>
              </a:spcAft>
            </a:pPr>
            <a:r>
              <a:rPr lang="en-US" sz="1800" kern="1200" dirty="0">
                <a:solidFill>
                  <a:srgbClr val="1F497D"/>
                </a:solidFill>
              </a:rPr>
              <a:t>Offer students a broad array of additional services, programs, and activities, such as youth development activities, service learning, nutrition and health education, drug and violence prevention programs, counseling programs, arts, music, physical fitness and wellness programs, technology education programs, financial literacy programs, environmental literacy programs, mathematics, science, career and technical programs, internship or apprenticeship programs, and other ties to an in-demand industry sector or occupation for high school students that are designed to reinforce and complement that regular academic program of participating students (Mississippi State Board of Education Goals 1, 2, 3, 4, 5 and 6)</a:t>
            </a:r>
          </a:p>
          <a:p>
            <a:endParaRPr lang="en-US" dirty="0">
              <a:latin typeface="+mn-lt"/>
            </a:endParaRPr>
          </a:p>
        </p:txBody>
      </p:sp>
      <p:sp>
        <p:nvSpPr>
          <p:cNvPr id="4" name="Slide Number Placeholder 3">
            <a:extLst>
              <a:ext uri="{FF2B5EF4-FFF2-40B4-BE49-F238E27FC236}">
                <a16:creationId xmlns:a16="http://schemas.microsoft.com/office/drawing/2014/main" id="{A0499034-5782-4873-9B19-E97C13820C8B}"/>
              </a:ext>
            </a:extLst>
          </p:cNvPr>
          <p:cNvSpPr>
            <a:spLocks noGrp="1"/>
          </p:cNvSpPr>
          <p:nvPr>
            <p:ph type="sldNum" idx="12"/>
          </p:nvPr>
        </p:nvSpPr>
        <p:spPr/>
        <p:txBody>
          <a:bodyPr/>
          <a:lstStyle/>
          <a:p>
            <a:fld id="{00000000-1234-1234-1234-123412341234}" type="slidenum">
              <a:rPr lang="en" smtClean="0"/>
              <a:pPr/>
              <a:t>9</a:t>
            </a:fld>
            <a:endParaRPr lang="en" dirty="0"/>
          </a:p>
        </p:txBody>
      </p:sp>
    </p:spTree>
    <p:extLst>
      <p:ext uri="{BB962C8B-B14F-4D97-AF65-F5344CB8AC3E}">
        <p14:creationId xmlns:p14="http://schemas.microsoft.com/office/powerpoint/2010/main" val="3672595945"/>
      </p:ext>
    </p:extLst>
  </p:cSld>
  <p:clrMapOvr>
    <a:masterClrMapping/>
  </p:clrMapOvr>
</p:sld>
</file>

<file path=ppt/theme/theme1.xml><?xml version="1.0" encoding="utf-8"?>
<a:theme xmlns:a="http://schemas.openxmlformats.org/drawingml/2006/main" name="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2.xml><?xml version="1.0" encoding="utf-8"?>
<a:theme xmlns:a="http://schemas.openxmlformats.org/drawingml/2006/main" name="1_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MDE_blank template</Template>
  <TotalTime>2243</TotalTime>
  <Words>3374</Words>
  <Application>Microsoft Office PowerPoint</Application>
  <PresentationFormat>On-screen Show (16:9)</PresentationFormat>
  <Paragraphs>423</Paragraphs>
  <Slides>50</Slides>
  <Notes>50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50</vt:i4>
      </vt:variant>
    </vt:vector>
  </HeadingPairs>
  <TitlesOfParts>
    <vt:vector size="56" baseType="lpstr">
      <vt:lpstr>Arial</vt:lpstr>
      <vt:lpstr>Calibri</vt:lpstr>
      <vt:lpstr>Georgia</vt:lpstr>
      <vt:lpstr>Times New Roman</vt:lpstr>
      <vt:lpstr>simple-light-2</vt:lpstr>
      <vt:lpstr>1_simple-light-2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Banks</dc:creator>
  <cp:lastModifiedBy>Arthur Goss</cp:lastModifiedBy>
  <cp:revision>76</cp:revision>
  <cp:lastPrinted>2017-08-08T19:22:20Z</cp:lastPrinted>
  <dcterms:created xsi:type="dcterms:W3CDTF">2017-07-07T21:24:14Z</dcterms:created>
  <dcterms:modified xsi:type="dcterms:W3CDTF">2020-02-20T14:22:03Z</dcterms:modified>
</cp:coreProperties>
</file>