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heme/themeOverride2.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heme/themeOverride3.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498" r:id="rId2"/>
    <p:sldId id="499" r:id="rId3"/>
    <p:sldId id="500" r:id="rId4"/>
    <p:sldId id="501" r:id="rId5"/>
    <p:sldId id="502" r:id="rId6"/>
    <p:sldId id="503" r:id="rId7"/>
    <p:sldId id="504" r:id="rId8"/>
    <p:sldId id="505" r:id="rId9"/>
    <p:sldId id="506" r:id="rId10"/>
    <p:sldId id="281" r:id="rId11"/>
    <p:sldId id="507" r:id="rId12"/>
    <p:sldId id="508" r:id="rId13"/>
    <p:sldId id="509" r:id="rId14"/>
    <p:sldId id="510" r:id="rId15"/>
    <p:sldId id="511" r:id="rId16"/>
    <p:sldId id="512" r:id="rId17"/>
    <p:sldId id="513" r:id="rId18"/>
    <p:sldId id="514" r:id="rId19"/>
    <p:sldId id="515" r:id="rId20"/>
    <p:sldId id="516" r:id="rId21"/>
    <p:sldId id="517" r:id="rId22"/>
    <p:sldId id="518" r:id="rId23"/>
    <p:sldId id="519" r:id="rId2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nja Robertson" initials="SR [2]" lastIdx="1" clrIdx="0">
    <p:extLst>
      <p:ext uri="{19B8F6BF-5375-455C-9EA6-DF929625EA0E}">
        <p15:presenceInfo xmlns:p15="http://schemas.microsoft.com/office/powerpoint/2012/main" userId="S::srobertson@mde.k12.ms.us::f2b63c1e-0edb-41be-b605-d8e1474de2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54568" autoAdjust="0"/>
  </p:normalViewPr>
  <p:slideViewPr>
    <p:cSldViewPr snapToGrid="0">
      <p:cViewPr varScale="1">
        <p:scale>
          <a:sx n="60" d="100"/>
          <a:sy n="60" d="100"/>
        </p:scale>
        <p:origin x="18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4109CE13-3E28-47EA-9945-EDD6A7E0B2E0}" type="datetimeFigureOut">
              <a:rPr lang="en-US" smtClean="0"/>
              <a:t>10/10/2019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8F77FD2-C589-43C5-9E60-12E002AD45E5}" type="slidenum">
              <a:rPr lang="en-US" smtClean="0"/>
              <a:t>‹#›</a:t>
            </a:fld>
            <a:endParaRPr lang="en-US"/>
          </a:p>
        </p:txBody>
      </p:sp>
    </p:spTree>
    <p:extLst>
      <p:ext uri="{BB962C8B-B14F-4D97-AF65-F5344CB8AC3E}">
        <p14:creationId xmlns:p14="http://schemas.microsoft.com/office/powerpoint/2010/main" val="331619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template has been developed to allow schools to engage in a deep analysis of student performance in the school through the examination of specific</a:t>
            </a:r>
          </a:p>
          <a:p>
            <a:r>
              <a:rPr lang="en-US" dirty="0"/>
              <a:t>factors that impact outcomes. It will also serve as the tool in which the school can “tell their story” regarding trends that are revealed through this analysis.</a:t>
            </a:r>
          </a:p>
        </p:txBody>
      </p:sp>
      <p:sp>
        <p:nvSpPr>
          <p:cNvPr id="4" name="Slide Number Placeholder 3"/>
          <p:cNvSpPr>
            <a:spLocks noGrp="1"/>
          </p:cNvSpPr>
          <p:nvPr>
            <p:ph type="sldNum" idx="12"/>
          </p:nvPr>
        </p:nvSpPr>
        <p:spPr/>
        <p:txBody>
          <a:bodyPr lIns="91578" tIns="45789" rIns="91578" bIns="45789"/>
          <a:lstStyle/>
          <a:p>
            <a:pPr defTabSz="933237">
              <a:buSzPts val="1200"/>
              <a:defRPr/>
            </a:pPr>
            <a:fld id="{00000000-1234-1234-1234-123412341234}" type="slidenum">
              <a:rPr lang="en-US" kern="0">
                <a:solidFill>
                  <a:srgbClr val="000000"/>
                </a:solidFill>
                <a:latin typeface="Calibri"/>
                <a:ea typeface="Calibri"/>
                <a:cs typeface="Calibri"/>
                <a:sym typeface="Calibri"/>
              </a:rPr>
              <a:pPr defTabSz="933237">
                <a:buSzPts val="1200"/>
                <a:defRPr/>
              </a:pPr>
              <a:t>1</a:t>
            </a:fld>
            <a:endParaRPr lang="en-US" kern="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145562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u="sng" dirty="0">
                <a:solidFill>
                  <a:schemeClr val="dk1"/>
                </a:solidFill>
                <a:latin typeface="Calibri"/>
                <a:cs typeface="Calibri"/>
              </a:rPr>
              <a:t>Slide Guidance:</a:t>
            </a:r>
          </a:p>
          <a:p>
            <a:endParaRPr lang="en-US" i="1" dirty="0"/>
          </a:p>
          <a:p>
            <a:r>
              <a:rPr lang="en-US" i="1" dirty="0"/>
              <a:t>Please address the correlation between student proficiency performance and graduation rates for the school.</a:t>
            </a:r>
          </a:p>
        </p:txBody>
      </p:sp>
      <p:sp>
        <p:nvSpPr>
          <p:cNvPr id="4" name="Slide Number Placeholder 3"/>
          <p:cNvSpPr>
            <a:spLocks noGrp="1"/>
          </p:cNvSpPr>
          <p:nvPr>
            <p:ph type="sldNum" idx="12"/>
          </p:nvPr>
        </p:nvSpPr>
        <p:spPr/>
        <p:txBody>
          <a:bodyPr lIns="91578" tIns="45789" rIns="91578" bIns="45789"/>
          <a:lstStyle/>
          <a:p>
            <a:pPr defTabSz="933237">
              <a:buSzPts val="1200"/>
              <a:defRPr/>
            </a:pPr>
            <a:fld id="{00000000-1234-1234-1234-123412341234}" type="slidenum">
              <a:rPr lang="en-US" kern="0">
                <a:solidFill>
                  <a:srgbClr val="000000"/>
                </a:solidFill>
                <a:latin typeface="Calibri"/>
                <a:ea typeface="Calibri"/>
                <a:cs typeface="Calibri"/>
                <a:sym typeface="Calibri"/>
              </a:rPr>
              <a:pPr defTabSz="933237">
                <a:buSzPts val="1200"/>
                <a:defRPr/>
              </a:pPr>
              <a:t>10</a:t>
            </a:fld>
            <a:endParaRPr lang="en-US" kern="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195842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0: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p10: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a:t>
            </a:r>
          </a:p>
          <a:p>
            <a:pPr marL="183157"/>
            <a:endParaRPr lang="en-US" i="1" dirty="0">
              <a:solidFill>
                <a:schemeClr val="dk1"/>
              </a:solidFill>
              <a:latin typeface="Calibri"/>
              <a:ea typeface="Calibri"/>
              <a:cs typeface="Calibri"/>
              <a:sym typeface="Calibri"/>
            </a:endParaRPr>
          </a:p>
          <a:p>
            <a:pPr marL="183157"/>
            <a:r>
              <a:rPr lang="en-US" i="1" dirty="0">
                <a:solidFill>
                  <a:schemeClr val="dk1"/>
                </a:solidFill>
                <a:latin typeface="Calibri"/>
                <a:ea typeface="Calibri"/>
                <a:cs typeface="Calibri"/>
                <a:sym typeface="Calibri"/>
              </a:rPr>
              <a:t>This slide allows the school to briefly address evidence-based interventions that have been implemented at the school.  The school will provide details on the </a:t>
            </a:r>
          </a:p>
          <a:p>
            <a:pPr marL="183157"/>
            <a:r>
              <a:rPr lang="en-US" i="1" dirty="0">
                <a:solidFill>
                  <a:schemeClr val="dk1"/>
                </a:solidFill>
                <a:latin typeface="Calibri"/>
                <a:ea typeface="Calibri"/>
                <a:cs typeface="Calibri"/>
                <a:sym typeface="Calibri"/>
              </a:rPr>
              <a:t>outcomes from implemented strategies aimed at improving student performance.  The school will also address its effort to ensure that </a:t>
            </a:r>
            <a:r>
              <a:rPr lang="en-US" i="1" u="sng" dirty="0">
                <a:solidFill>
                  <a:schemeClr val="dk1"/>
                </a:solidFill>
                <a:latin typeface="Calibri"/>
                <a:ea typeface="Calibri"/>
                <a:cs typeface="Calibri"/>
                <a:sym typeface="Calibri"/>
              </a:rPr>
              <a:t>all</a:t>
            </a:r>
            <a:r>
              <a:rPr lang="en-US" i="1" dirty="0">
                <a:solidFill>
                  <a:schemeClr val="dk1"/>
                </a:solidFill>
                <a:latin typeface="Calibri"/>
                <a:ea typeface="Calibri"/>
                <a:cs typeface="Calibri"/>
                <a:sym typeface="Calibri"/>
              </a:rPr>
              <a:t> learners’ needs are </a:t>
            </a:r>
          </a:p>
          <a:p>
            <a:pPr marL="183157"/>
            <a:r>
              <a:rPr lang="en-US" i="1" dirty="0">
                <a:solidFill>
                  <a:schemeClr val="dk1"/>
                </a:solidFill>
                <a:latin typeface="Calibri"/>
                <a:ea typeface="Calibri"/>
                <a:cs typeface="Calibri"/>
                <a:sym typeface="Calibri"/>
              </a:rPr>
              <a:t>addressed.  “Equitable practices” refers to the school ensuring that students are receiving “what they need” to have access to rigorous instruction based on MS CCRS </a:t>
            </a:r>
          </a:p>
          <a:p>
            <a:pPr marL="183157"/>
            <a:r>
              <a:rPr lang="en-US" i="1" dirty="0">
                <a:solidFill>
                  <a:schemeClr val="dk1"/>
                </a:solidFill>
                <a:latin typeface="Calibri"/>
                <a:ea typeface="Calibri"/>
                <a:cs typeface="Calibri"/>
                <a:sym typeface="Calibri"/>
              </a:rPr>
              <a:t>with the appropriate supports in place for them.</a:t>
            </a:r>
          </a:p>
          <a:p>
            <a:pPr rtl="0"/>
            <a:endParaRPr lang="en-US" i="1" dirty="0">
              <a:solidFill>
                <a:schemeClr val="dk1"/>
              </a:solidFill>
              <a:latin typeface="Calibri"/>
              <a:ea typeface="Calibri"/>
              <a:cs typeface="Calibri"/>
              <a:sym typeface="Calibri"/>
            </a:endParaRPr>
          </a:p>
          <a:p>
            <a:pPr marL="183157"/>
            <a:r>
              <a:rPr lang="en-US" i="1" dirty="0">
                <a:solidFill>
                  <a:schemeClr val="dk1"/>
                </a:solidFill>
                <a:latin typeface="Calibri"/>
                <a:ea typeface="Calibri"/>
                <a:cs typeface="Calibri"/>
                <a:sym typeface="Calibri"/>
              </a:rPr>
              <a:t>As schools respond to the information in this slide, please note many strategies are supported with supplemental federal dollars.  A good place to start may be school </a:t>
            </a:r>
          </a:p>
          <a:p>
            <a:pPr marL="183157"/>
            <a:r>
              <a:rPr lang="en-US" i="1" dirty="0">
                <a:solidFill>
                  <a:schemeClr val="dk1"/>
                </a:solidFill>
                <a:latin typeface="Calibri"/>
                <a:ea typeface="Calibri"/>
                <a:cs typeface="Calibri"/>
                <a:sym typeface="Calibri"/>
              </a:rPr>
              <a:t>wide Title I and School Improvement plans (if the school is a Title I school).</a:t>
            </a:r>
          </a:p>
          <a:p>
            <a:pPr marL="183157"/>
            <a:endParaRPr lang="en-US" i="1" dirty="0">
              <a:solidFill>
                <a:schemeClr val="dk1"/>
              </a:solidFill>
              <a:latin typeface="Calibri"/>
              <a:ea typeface="Calibri"/>
              <a:cs typeface="Calibri"/>
              <a:sym typeface="Calibri"/>
            </a:endParaRPr>
          </a:p>
          <a:p>
            <a:pPr marL="183157"/>
            <a:r>
              <a:rPr lang="en-US" i="1" dirty="0">
                <a:solidFill>
                  <a:schemeClr val="dk1"/>
                </a:solidFill>
                <a:latin typeface="Calibri"/>
                <a:ea typeface="Calibri"/>
                <a:cs typeface="Calibri"/>
                <a:sym typeface="Calibri"/>
              </a:rPr>
              <a:t>Considerations for reviewing the impact of previous interventions: </a:t>
            </a:r>
          </a:p>
          <a:p>
            <a:pPr marL="183157"/>
            <a:endParaRPr lang="en-US" dirty="0">
              <a:solidFill>
                <a:schemeClr val="dk1"/>
              </a:solidFill>
              <a:latin typeface="Calibri"/>
              <a:ea typeface="Calibri"/>
              <a:cs typeface="Calibri"/>
              <a:sym typeface="Calibri"/>
            </a:endParaRPr>
          </a:p>
          <a:p>
            <a:pPr marL="183157" fontAlgn="base"/>
            <a:r>
              <a:rPr lang="en-US" dirty="0">
                <a:solidFill>
                  <a:schemeClr val="dk1"/>
                </a:solidFill>
                <a:latin typeface="Calibri"/>
                <a:ea typeface="Calibri"/>
                <a:cs typeface="Calibri"/>
                <a:sym typeface="Calibri"/>
              </a:rPr>
              <a:t>What strategies have you previously employed? </a:t>
            </a:r>
          </a:p>
          <a:p>
            <a:pPr marL="183157" fontAlgn="base"/>
            <a:r>
              <a:rPr lang="en-US" dirty="0">
                <a:solidFill>
                  <a:schemeClr val="dk1"/>
                </a:solidFill>
                <a:latin typeface="Calibri"/>
                <a:ea typeface="Calibri"/>
                <a:cs typeface="Calibri"/>
                <a:sym typeface="Calibri"/>
              </a:rPr>
              <a:t>Has one or more strategies been used in each of the prior 3 years?</a:t>
            </a:r>
          </a:p>
          <a:p>
            <a:pPr marL="183157" fontAlgn="base"/>
            <a:r>
              <a:rPr lang="en-US" dirty="0">
                <a:solidFill>
                  <a:schemeClr val="dk1"/>
                </a:solidFill>
                <a:latin typeface="Calibri"/>
                <a:ea typeface="Calibri"/>
                <a:cs typeface="Calibri"/>
                <a:sym typeface="Calibri"/>
              </a:rPr>
              <a:t>How did you track the success of these strategies? </a:t>
            </a:r>
          </a:p>
          <a:p>
            <a:pPr marL="183157" fontAlgn="base"/>
            <a:r>
              <a:rPr lang="en-US" dirty="0">
                <a:solidFill>
                  <a:schemeClr val="dk1"/>
                </a:solidFill>
                <a:latin typeface="Calibri"/>
                <a:ea typeface="Calibri"/>
                <a:cs typeface="Calibri"/>
                <a:sym typeface="Calibri"/>
              </a:rPr>
              <a:t>What were the strengths and weaknesses of previous interventions? </a:t>
            </a:r>
          </a:p>
          <a:p>
            <a:pPr marL="183157" fontAlgn="base"/>
            <a:r>
              <a:rPr lang="en-US" dirty="0">
                <a:solidFill>
                  <a:schemeClr val="dk1"/>
                </a:solidFill>
                <a:latin typeface="Calibri"/>
                <a:ea typeface="Calibri"/>
                <a:cs typeface="Calibri"/>
                <a:sym typeface="Calibri"/>
              </a:rPr>
              <a:t>To what extent have specific programs, interventions, and services improved outcomes?</a:t>
            </a:r>
          </a:p>
          <a:p>
            <a:br>
              <a:rPr lang="en-US" dirty="0"/>
            </a:b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7: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7: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allows the school to briefly identify the top strengths that have been identified through the school’s analysis of the data represented in this presentation in 4 </a:t>
            </a:r>
          </a:p>
          <a:p>
            <a:pPr defTabSz="933237"/>
            <a:r>
              <a:rPr lang="en-US" i="1" dirty="0">
                <a:solidFill>
                  <a:schemeClr val="dk1"/>
                </a:solidFill>
                <a:latin typeface="Calibri"/>
                <a:ea typeface="Calibri"/>
                <a:cs typeface="Calibri"/>
                <a:sym typeface="Calibri"/>
              </a:rPr>
              <a:t>areas: 1) use of instructional resources/materials, 2) student performance, 3) student supports, and 4) fiscal and human resources. </a:t>
            </a:r>
          </a:p>
          <a:p>
            <a:pPr defTabSz="933237"/>
            <a:r>
              <a:rPr lang="en-US" i="1" dirty="0">
                <a:solidFill>
                  <a:schemeClr val="dk1"/>
                </a:solidFill>
                <a:latin typeface="Calibri"/>
                <a:ea typeface="Calibri"/>
                <a:cs typeface="Calibri"/>
                <a:sym typeface="Calibri"/>
              </a:rPr>
              <a:t>Each topic may be addressed on a slide for a total of 4 slides being used to address strengths.</a:t>
            </a:r>
          </a:p>
          <a:p>
            <a:pPr defTabSz="933237"/>
            <a:endParaRPr lang="en-US" i="1" dirty="0">
              <a:solidFill>
                <a:schemeClr val="dk1"/>
              </a:solidFill>
              <a:latin typeface="Calibri"/>
              <a:cs typeface="Calibri"/>
            </a:endParaRPr>
          </a:p>
          <a:p>
            <a:pPr defTabSz="933237"/>
            <a:endParaRPr lang="en-US" i="1" dirty="0">
              <a:solidFill>
                <a:schemeClr val="dk1"/>
              </a:solidFill>
              <a:latin typeface="Calibri"/>
              <a:cs typeface="Calibri"/>
            </a:endParaRPr>
          </a:p>
          <a:p>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8: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3" name="Google Shape;173;p8: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allows the school to briefly identify the most critical gaps that have been identified through the school’s analysis of the data represented in this </a:t>
            </a:r>
          </a:p>
          <a:p>
            <a:pPr defTabSz="933237"/>
            <a:r>
              <a:rPr lang="en-US" i="1" dirty="0">
                <a:solidFill>
                  <a:schemeClr val="dk1"/>
                </a:solidFill>
                <a:latin typeface="Calibri"/>
                <a:ea typeface="Calibri"/>
                <a:cs typeface="Calibri"/>
                <a:sym typeface="Calibri"/>
              </a:rPr>
              <a:t>presentation in 4 areas: 1) use of instructional resources/materials, 2) student performance, 3) student supports, and 4) fiscal and human resources. </a:t>
            </a:r>
          </a:p>
          <a:p>
            <a:pPr defTabSz="933237"/>
            <a:r>
              <a:rPr lang="en-US" i="1" dirty="0">
                <a:solidFill>
                  <a:schemeClr val="dk1"/>
                </a:solidFill>
                <a:latin typeface="Calibri"/>
                <a:ea typeface="Calibri"/>
                <a:cs typeface="Calibri"/>
                <a:sym typeface="Calibri"/>
              </a:rPr>
              <a:t>Each topic may be addressed on a slide for a total of 4 slides being used to address strengths.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4: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14: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allows the school to provide current data based on the interim assessments being administered to support progress monitoring of student performance. </a:t>
            </a:r>
            <a:r>
              <a:rPr lang="en-US" i="1" dirty="0">
                <a:solidFill>
                  <a:schemeClr val="dk1"/>
                </a:solidFill>
                <a:latin typeface="Calibri"/>
                <a:cs typeface="Calibri"/>
              </a:rPr>
              <a:t>If a </a:t>
            </a:r>
          </a:p>
          <a:p>
            <a:pPr defTabSz="933237"/>
            <a:r>
              <a:rPr lang="en-US" i="1" dirty="0">
                <a:solidFill>
                  <a:schemeClr val="dk1"/>
                </a:solidFill>
                <a:latin typeface="Calibri"/>
                <a:cs typeface="Calibri"/>
              </a:rPr>
              <a:t>baseline assessment was administered at the beginning of the year, please include that data, if not, only address 19-20 current interim assessment performance.</a:t>
            </a:r>
          </a:p>
          <a:p>
            <a:endParaRPr dirty="0"/>
          </a:p>
        </p:txBody>
      </p:sp>
    </p:spTree>
    <p:extLst>
      <p:ext uri="{BB962C8B-B14F-4D97-AF65-F5344CB8AC3E}">
        <p14:creationId xmlns:p14="http://schemas.microsoft.com/office/powerpoint/2010/main" val="2576207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5: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9" name="Google Shape;229;p15: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allows the school to provide current analysis of findings based on 2019 MAAP and 1st quarter interim assessment performance.  The school will further </a:t>
            </a:r>
          </a:p>
          <a:p>
            <a:pPr defTabSz="933237"/>
            <a:r>
              <a:rPr lang="en-US" i="1" dirty="0">
                <a:solidFill>
                  <a:schemeClr val="dk1"/>
                </a:solidFill>
                <a:latin typeface="Calibri"/>
                <a:ea typeface="Calibri"/>
                <a:cs typeface="Calibri"/>
                <a:sym typeface="Calibri"/>
              </a:rPr>
              <a:t>address how the analysis informs the actionable strategies that are/will be implemented to ensure “equitable access” to a quality instructional program for all </a:t>
            </a:r>
          </a:p>
          <a:p>
            <a:pPr defTabSz="933237"/>
            <a:r>
              <a:rPr lang="en-US" i="1" dirty="0">
                <a:solidFill>
                  <a:schemeClr val="dk1"/>
                </a:solidFill>
                <a:latin typeface="Calibri"/>
                <a:ea typeface="Calibri"/>
                <a:cs typeface="Calibri"/>
                <a:sym typeface="Calibri"/>
              </a:rPr>
              <a:t>students.  Please be sure to address how the district is addressing academic outcomes of the lowest performing subgroups in the school.</a:t>
            </a:r>
            <a:endParaRPr lang="en-US" i="1" dirty="0">
              <a:solidFill>
                <a:schemeClr val="dk1"/>
              </a:solidFill>
              <a:latin typeface="Calibri"/>
              <a:cs typeface="Calibri"/>
            </a:endParaRPr>
          </a:p>
          <a:p>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6: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6" name="Google Shape;236;p16: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allows the school to develop their plan of action based on the root cause analysis.  The school will address a minimum of 1 </a:t>
            </a:r>
            <a:r>
              <a:rPr lang="en-US" i="1" dirty="0">
                <a:solidFill>
                  <a:schemeClr val="dk1"/>
                </a:solidFill>
                <a:latin typeface="Calibri"/>
                <a:cs typeface="Calibri"/>
              </a:rPr>
              <a:t>Priority Strategy per domain.</a:t>
            </a:r>
          </a:p>
          <a:p>
            <a:pPr defTabSz="933237"/>
            <a:r>
              <a:rPr lang="en-US" i="1" dirty="0">
                <a:solidFill>
                  <a:schemeClr val="dk1"/>
                </a:solidFill>
                <a:latin typeface="Calibri"/>
                <a:cs typeface="Calibri"/>
              </a:rPr>
              <a:t>Based on the analysis (What will you do? What do you expect to happen? Who’s responsible (position, not specific individual)?  What are potential next steps? and </a:t>
            </a:r>
          </a:p>
          <a:p>
            <a:pPr defTabSz="933237"/>
            <a:r>
              <a:rPr lang="en-US" i="1" dirty="0">
                <a:solidFill>
                  <a:schemeClr val="dk1"/>
                </a:solidFill>
                <a:latin typeface="Calibri"/>
                <a:cs typeface="Calibri"/>
              </a:rPr>
              <a:t>When will it be accomplished?)  This is an abbreviated version of the actual action plan that will be completed and approved by the local school board.  A template </a:t>
            </a:r>
          </a:p>
          <a:p>
            <a:pPr defTabSz="933237"/>
            <a:r>
              <a:rPr lang="en-US" i="1" dirty="0">
                <a:solidFill>
                  <a:schemeClr val="dk1"/>
                </a:solidFill>
                <a:latin typeface="Calibri"/>
                <a:cs typeface="Calibri"/>
              </a:rPr>
              <a:t>will </a:t>
            </a:r>
            <a:r>
              <a:rPr lang="en-US" i="1" dirty="0"/>
              <a:t>be provided for the official plan.</a:t>
            </a:r>
            <a:endParaRPr i="1"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1: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p11: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allows the school to examine fiscal resources supporting implementation of the action plan based on the comprehensive needs assessment.  The </a:t>
            </a:r>
          </a:p>
          <a:p>
            <a:pPr indent="-228946" defTabSz="933237">
              <a:buClr>
                <a:srgbClr val="000000"/>
              </a:buClr>
              <a:buSzPts val="1400"/>
              <a:defRPr/>
            </a:pPr>
            <a:r>
              <a:rPr lang="en-US" i="1" dirty="0">
                <a:solidFill>
                  <a:schemeClr val="dk1"/>
                </a:solidFill>
                <a:latin typeface="Calibri"/>
                <a:ea typeface="Calibri"/>
                <a:cs typeface="Calibri"/>
                <a:sym typeface="Calibri"/>
              </a:rPr>
              <a:t>information in this slide should demonstrate alignment to the plan of action in the prior slide. </a:t>
            </a:r>
            <a:r>
              <a:rPr lang="en-US" i="1" dirty="0">
                <a:solidFill>
                  <a:schemeClr val="dk1"/>
                </a:solidFill>
                <a:latin typeface="Calibri"/>
                <a:cs typeface="Calibri"/>
              </a:rPr>
              <a:t>How is the school using remaining FY19 and 2019-20 funds to support </a:t>
            </a:r>
          </a:p>
          <a:p>
            <a:pPr indent="-228946" defTabSz="933237">
              <a:buClr>
                <a:srgbClr val="000000"/>
              </a:buClr>
              <a:buSzPts val="1400"/>
              <a:defRPr/>
            </a:pPr>
            <a:r>
              <a:rPr lang="en-US" i="1" dirty="0">
                <a:solidFill>
                  <a:schemeClr val="dk1"/>
                </a:solidFill>
                <a:latin typeface="Calibri"/>
                <a:cs typeface="Calibri"/>
              </a:rPr>
              <a:t>priority goals identified through this analysis?</a:t>
            </a:r>
          </a:p>
          <a:p>
            <a:pPr defTabSz="933237"/>
            <a:endParaRPr lang="en-US" i="1" dirty="0">
              <a:solidFill>
                <a:schemeClr val="dk1"/>
              </a:solidFill>
              <a:latin typeface="Calibri"/>
              <a:cs typeface="Calibri"/>
            </a:endParaRPr>
          </a:p>
          <a:p>
            <a:endParaRPr lang="en-US" dirty="0"/>
          </a:p>
          <a:p>
            <a:endParaRPr lang="en-US" dirty="0"/>
          </a:p>
          <a:p>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3: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1" name="Google Shape;211;p13: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 </a:t>
            </a:r>
            <a:r>
              <a:rPr lang="en-US" i="1" dirty="0">
                <a:solidFill>
                  <a:schemeClr val="dk1"/>
                </a:solidFill>
                <a:latin typeface="Calibri"/>
                <a:ea typeface="Calibri"/>
                <a:cs typeface="Calibri"/>
                <a:sym typeface="Calibri"/>
              </a:rPr>
              <a:t> If the school did not utilize external providers, please type N/A.</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allows the school to continue the examination of fiscal resources to provide supports as it pertains to the use of external providers to support gaps identified </a:t>
            </a:r>
          </a:p>
          <a:p>
            <a:pPr defTabSz="933237"/>
            <a:r>
              <a:rPr lang="en-US" i="1" dirty="0">
                <a:solidFill>
                  <a:schemeClr val="dk1"/>
                </a:solidFill>
                <a:latin typeface="Calibri"/>
                <a:ea typeface="Calibri"/>
                <a:cs typeface="Calibri"/>
                <a:sym typeface="Calibri"/>
              </a:rPr>
              <a:t>through this analysis.  </a:t>
            </a:r>
            <a:r>
              <a:rPr lang="en-US" i="1" dirty="0">
                <a:solidFill>
                  <a:schemeClr val="dk1"/>
                </a:solidFill>
                <a:latin typeface="Calibri"/>
                <a:cs typeface="Calibri"/>
                <a:sym typeface="Calibri"/>
              </a:rPr>
              <a:t>Please address the focus </a:t>
            </a:r>
            <a:r>
              <a:rPr lang="en-US" i="1" dirty="0">
                <a:solidFill>
                  <a:schemeClr val="dk1"/>
                </a:solidFill>
                <a:latin typeface="Calibri"/>
                <a:cs typeface="Calibri"/>
              </a:rPr>
              <a:t>for the external provider and the expected outcomes as identified in the board approved contract for service.  The </a:t>
            </a:r>
          </a:p>
          <a:p>
            <a:pPr defTabSz="933237"/>
            <a:r>
              <a:rPr lang="en-US" i="1" dirty="0">
                <a:solidFill>
                  <a:schemeClr val="dk1"/>
                </a:solidFill>
                <a:latin typeface="Calibri"/>
                <a:cs typeface="Calibri"/>
              </a:rPr>
              <a:t>school will address the information requested in the table provided on this slide.  Given the investment in these supports, briefly describe the return on investment in </a:t>
            </a:r>
          </a:p>
          <a:p>
            <a:pPr defTabSz="933237"/>
            <a:r>
              <a:rPr lang="en-US" i="1" dirty="0">
                <a:solidFill>
                  <a:schemeClr val="dk1"/>
                </a:solidFill>
                <a:latin typeface="Calibri"/>
                <a:cs typeface="Calibri"/>
              </a:rPr>
              <a:t>terms of improved student performance.</a:t>
            </a:r>
          </a:p>
          <a:p>
            <a:endParaRPr dirty="0"/>
          </a:p>
        </p:txBody>
      </p:sp>
    </p:spTree>
    <p:extLst>
      <p:ext uri="{BB962C8B-B14F-4D97-AF65-F5344CB8AC3E}">
        <p14:creationId xmlns:p14="http://schemas.microsoft.com/office/powerpoint/2010/main" val="2903690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4: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14: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a:t>
            </a:r>
            <a:r>
              <a:rPr lang="en-US" i="1" dirty="0">
                <a:solidFill>
                  <a:schemeClr val="dk1"/>
                </a:solidFill>
                <a:latin typeface="Calibri"/>
                <a:ea typeface="Calibri"/>
                <a:cs typeface="Calibri"/>
                <a:sym typeface="Calibri"/>
              </a:rPr>
              <a:t>  If the school did not utilize regional educational service agencies or other educational service groups, please type N/A.</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allows the school to continue the examination of fiscal resources to provide supports as it pertains to the use of regional educational service agencies to </a:t>
            </a:r>
          </a:p>
          <a:p>
            <a:pPr defTabSz="933237"/>
            <a:r>
              <a:rPr lang="en-US" i="1" dirty="0">
                <a:solidFill>
                  <a:schemeClr val="dk1"/>
                </a:solidFill>
                <a:latin typeface="Calibri"/>
                <a:ea typeface="Calibri"/>
                <a:cs typeface="Calibri"/>
                <a:sym typeface="Calibri"/>
              </a:rPr>
              <a:t>support gaps identified through this analysis.  </a:t>
            </a:r>
            <a:r>
              <a:rPr lang="en-US" i="1" dirty="0">
                <a:solidFill>
                  <a:schemeClr val="dk1"/>
                </a:solidFill>
                <a:latin typeface="Calibri"/>
                <a:cs typeface="Calibri"/>
                <a:sym typeface="Calibri"/>
              </a:rPr>
              <a:t>Please address the focus </a:t>
            </a:r>
            <a:r>
              <a:rPr lang="en-US" i="1" dirty="0">
                <a:solidFill>
                  <a:schemeClr val="dk1"/>
                </a:solidFill>
                <a:latin typeface="Calibri"/>
                <a:cs typeface="Calibri"/>
              </a:rPr>
              <a:t>for the provider and the expected outcomes as identified in the board approved </a:t>
            </a:r>
          </a:p>
          <a:p>
            <a:pPr defTabSz="933237"/>
            <a:r>
              <a:rPr lang="en-US" i="1" dirty="0">
                <a:solidFill>
                  <a:schemeClr val="dk1"/>
                </a:solidFill>
                <a:latin typeface="Calibri"/>
                <a:cs typeface="Calibri"/>
              </a:rPr>
              <a:t>contract for service.  The school will address the information requested in the table provided on this slide.  Given the investment in these supports, briefly describe the </a:t>
            </a:r>
          </a:p>
          <a:p>
            <a:pPr defTabSz="933237"/>
            <a:r>
              <a:rPr lang="en-US" i="1" dirty="0">
                <a:solidFill>
                  <a:schemeClr val="dk1"/>
                </a:solidFill>
                <a:latin typeface="Calibri"/>
                <a:cs typeface="Calibri"/>
              </a:rPr>
              <a:t>return on investment in terms of improved student performance.</a:t>
            </a:r>
          </a:p>
          <a:p>
            <a:endParaRPr dirty="0"/>
          </a:p>
        </p:txBody>
      </p:sp>
    </p:spTree>
    <p:extLst>
      <p:ext uri="{BB962C8B-B14F-4D97-AF65-F5344CB8AC3E}">
        <p14:creationId xmlns:p14="http://schemas.microsoft.com/office/powerpoint/2010/main" val="4234289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a:spLocks noGrp="1" noRot="1" noChangeAspect="1"/>
          </p:cNvSpPr>
          <p:nvPr>
            <p:ph type="sldImg" idx="2"/>
          </p:nvPr>
        </p:nvSpPr>
        <p:spPr>
          <a:xfrm>
            <a:off x="720725" y="1165225"/>
            <a:ext cx="5594350" cy="31464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 name="Google Shape;91;p2: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a:buClr>
                <a:schemeClr val="dk1"/>
              </a:buClr>
              <a:buSzPts val="1100"/>
            </a:pPr>
            <a:endParaRPr dirty="0">
              <a:latin typeface="Arial"/>
              <a:ea typeface="Arial"/>
              <a:cs typeface="Arial"/>
              <a:sym typeface="Arial"/>
            </a:endParaRPr>
          </a:p>
          <a:p>
            <a:pPr marL="467325" indent="-233662"/>
            <a:r>
              <a:rPr lang="en-US" dirty="0"/>
              <a:t>The state goals are provided as part of the presentation template to further contextualize the school’s data.  </a:t>
            </a:r>
            <a:endParaRPr dirty="0"/>
          </a:p>
          <a:p>
            <a:pPr marL="467325" indent="-233662"/>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4: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14: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  </a:t>
            </a:r>
            <a:r>
              <a:rPr lang="en-US" i="1" dirty="0">
                <a:solidFill>
                  <a:schemeClr val="dk1"/>
                </a:solidFill>
                <a:latin typeface="Calibri"/>
                <a:ea typeface="Calibri"/>
                <a:cs typeface="Calibri"/>
                <a:sym typeface="Calibri"/>
              </a:rPr>
              <a:t>If the school did not utilize external providers, regional educational service agencies or other educational service groups, please do not respond to </a:t>
            </a:r>
          </a:p>
          <a:p>
            <a:pPr defTabSz="933237"/>
            <a:r>
              <a:rPr lang="en-US" i="1" dirty="0">
                <a:solidFill>
                  <a:schemeClr val="dk1"/>
                </a:solidFill>
                <a:latin typeface="Calibri"/>
                <a:ea typeface="Calibri"/>
                <a:cs typeface="Calibri"/>
                <a:sym typeface="Calibri"/>
              </a:rPr>
              <a:t>this slide.</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allows the school to respond to the district’s use of fiscal resources to support external providers, regional services agencies by addressing the student </a:t>
            </a:r>
          </a:p>
          <a:p>
            <a:pPr defTabSz="933237"/>
            <a:r>
              <a:rPr lang="en-US" i="1" dirty="0">
                <a:solidFill>
                  <a:schemeClr val="dk1"/>
                </a:solidFill>
                <a:latin typeface="Calibri"/>
                <a:ea typeface="Calibri"/>
                <a:cs typeface="Calibri"/>
                <a:sym typeface="Calibri"/>
              </a:rPr>
              <a:t>performance outcomes and return on investment.</a:t>
            </a:r>
          </a:p>
          <a:p>
            <a:endParaRPr dirty="0"/>
          </a:p>
        </p:txBody>
      </p:sp>
    </p:spTree>
    <p:extLst>
      <p:ext uri="{BB962C8B-B14F-4D97-AF65-F5344CB8AC3E}">
        <p14:creationId xmlns:p14="http://schemas.microsoft.com/office/powerpoint/2010/main" val="22813034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2: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p12: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r>
              <a:rPr lang="en-US" b="1" i="1" u="sng" dirty="0">
                <a:solidFill>
                  <a:schemeClr val="dk1"/>
                </a:solidFill>
                <a:latin typeface="Calibri"/>
                <a:cs typeface="Calibri"/>
                <a:sym typeface="Calibri"/>
              </a:rPr>
              <a:t>Slide Guidance</a:t>
            </a:r>
          </a:p>
          <a:p>
            <a:endParaRPr lang="en-US" dirty="0">
              <a:solidFill>
                <a:schemeClr val="dk1"/>
              </a:solidFill>
              <a:latin typeface="Calibri"/>
              <a:cs typeface="Calibri"/>
              <a:sym typeface="Calibri"/>
            </a:endParaRPr>
          </a:p>
          <a:p>
            <a:r>
              <a:rPr lang="en-US" i="1" dirty="0">
                <a:solidFill>
                  <a:schemeClr val="dk1"/>
                </a:solidFill>
                <a:latin typeface="Calibri"/>
                <a:ea typeface="Calibri"/>
                <a:cs typeface="Calibri"/>
                <a:sym typeface="Calibri"/>
              </a:rPr>
              <a:t>This slide allows the team to respond to </a:t>
            </a:r>
            <a:r>
              <a:rPr lang="en-US" i="1" dirty="0"/>
              <a:t>the support from the district for this school </a:t>
            </a:r>
            <a:r>
              <a:rPr lang="en-US" i="1" dirty="0">
                <a:solidFill>
                  <a:schemeClr val="dk1"/>
                </a:solidFill>
                <a:latin typeface="Calibri"/>
                <a:ea typeface="Calibri"/>
                <a:cs typeface="Calibri"/>
                <a:sym typeface="Calibri"/>
              </a:rPr>
              <a:t>b</a:t>
            </a:r>
            <a:r>
              <a:rPr lang="en-US" i="1" dirty="0"/>
              <a:t>ased on the root cause analysis conducted during this process/review of data/identification of gaps and strengths, planned actions/use of resources  Briefly address how are the supports that will be provided for this school differ from supports provided for other schools to ensure fidelity of implementation of the school’s board approved action plan?</a:t>
            </a:r>
            <a:endParaRPr i="1" dirty="0"/>
          </a:p>
        </p:txBody>
      </p:sp>
    </p:spTree>
    <p:extLst>
      <p:ext uri="{BB962C8B-B14F-4D97-AF65-F5344CB8AC3E}">
        <p14:creationId xmlns:p14="http://schemas.microsoft.com/office/powerpoint/2010/main" val="13434010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7: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p17: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a:t>
            </a:r>
          </a:p>
          <a:p>
            <a:endParaRPr lang="en-US" dirty="0">
              <a:solidFill>
                <a:schemeClr val="dk1"/>
              </a:solidFill>
              <a:latin typeface="Calibri"/>
              <a:cs typeface="Calibri"/>
              <a:sym typeface="Calibri"/>
            </a:endParaRPr>
          </a:p>
          <a:p>
            <a:r>
              <a:rPr lang="en-US" i="1" dirty="0">
                <a:solidFill>
                  <a:schemeClr val="dk1"/>
                </a:solidFill>
                <a:latin typeface="Calibri"/>
                <a:ea typeface="Calibri"/>
                <a:cs typeface="Calibri"/>
                <a:sym typeface="Calibri"/>
              </a:rPr>
              <a:t>This slide allows the team to respond to its plan for sustainability of improved outcomes.  Two slides may be used to briefly describe how improvement efforts will be sustained, the use and impact of MDE resources, and how the MDE may feasibly and effectively support the school with its efforts to improve.</a:t>
            </a:r>
            <a:endParaRPr lang="en-US" b="1" dirty="0">
              <a:solidFill>
                <a:schemeClr val="accent6"/>
              </a:solidFill>
              <a:highlight>
                <a:srgbClr val="FFFF00"/>
              </a:highlight>
              <a:extLst>
                <a:ext uri="http://customooxmlschemas.google.com/">
                  <go:slidesCustomData xmlns:lc="http://schemas.openxmlformats.org/drawingml/2006/lockedCanvas"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7"/>
                </a:ext>
              </a:extLst>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8:notes"/>
          <p:cNvSpPr>
            <a:spLocks noGrp="1" noRot="1" noChangeAspect="1"/>
          </p:cNvSpPr>
          <p:nvPr>
            <p:ph type="sldImg" idx="2"/>
          </p:nvPr>
        </p:nvSpPr>
        <p:spPr>
          <a:xfrm>
            <a:off x="427038" y="706438"/>
            <a:ext cx="6273800" cy="352901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3" name="Google Shape;253;p18: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a:t>
            </a:r>
          </a:p>
          <a:p>
            <a:endParaRPr lang="en-US" dirty="0">
              <a:solidFill>
                <a:schemeClr val="dk1"/>
              </a:solidFill>
              <a:latin typeface="Calibri"/>
              <a:cs typeface="Calibri"/>
              <a:sym typeface="Calibri"/>
            </a:endParaRPr>
          </a:p>
          <a:p>
            <a:r>
              <a:rPr lang="en-US" i="1" dirty="0">
                <a:solidFill>
                  <a:schemeClr val="dk1"/>
                </a:solidFill>
                <a:latin typeface="Calibri"/>
                <a:ea typeface="Calibri"/>
                <a:cs typeface="Calibri"/>
                <a:sym typeface="Calibri"/>
              </a:rPr>
              <a:t>This slide allows the team to be identified.  The name and title of each team member present at the interview will be provided on this slide.</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3:notes"/>
          <p:cNvSpPr>
            <a:spLocks noGrp="1" noRot="1" noChangeAspect="1"/>
          </p:cNvSpPr>
          <p:nvPr>
            <p:ph type="sldImg" idx="2"/>
          </p:nvPr>
        </p:nvSpPr>
        <p:spPr>
          <a:xfrm>
            <a:off x="427038" y="706438"/>
            <a:ext cx="6273800" cy="352901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3: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rtl="0"/>
            <a:r>
              <a:rPr lang="en-US" b="1" i="1" u="sng" dirty="0">
                <a:solidFill>
                  <a:schemeClr val="dk1"/>
                </a:solidFill>
                <a:latin typeface="Calibri"/>
                <a:ea typeface="Calibri"/>
                <a:cs typeface="Calibri"/>
                <a:sym typeface="Calibri"/>
              </a:rPr>
              <a:t>Slide Guidance:</a:t>
            </a:r>
          </a:p>
          <a:p>
            <a:pPr rtl="0"/>
            <a:r>
              <a:rPr lang="en-US" i="1" dirty="0">
                <a:solidFill>
                  <a:schemeClr val="dk1"/>
                </a:solidFill>
                <a:latin typeface="Calibri"/>
                <a:ea typeface="Calibri"/>
                <a:cs typeface="Calibri"/>
                <a:sym typeface="Calibri"/>
              </a:rPr>
              <a:t>This slide will further establish context for the school by allowing the school to provide it’s vision, mission, and goals. Please ensure that the school’s goals are</a:t>
            </a:r>
          </a:p>
          <a:p>
            <a:pPr rtl="0"/>
            <a:r>
              <a:rPr lang="en-US" b="1" i="1" dirty="0">
                <a:solidFill>
                  <a:schemeClr val="dk1"/>
                </a:solidFill>
                <a:latin typeface="Calibri"/>
                <a:ea typeface="Calibri"/>
                <a:cs typeface="Calibri"/>
                <a:sym typeface="Calibri"/>
              </a:rPr>
              <a:t>S</a:t>
            </a:r>
            <a:r>
              <a:rPr lang="en-US" i="1" dirty="0">
                <a:solidFill>
                  <a:schemeClr val="dk1"/>
                </a:solidFill>
                <a:latin typeface="Calibri"/>
                <a:ea typeface="Calibri"/>
                <a:cs typeface="Calibri"/>
                <a:sym typeface="Calibri"/>
              </a:rPr>
              <a:t>pecific, </a:t>
            </a:r>
            <a:r>
              <a:rPr lang="en-US" b="1" i="1" dirty="0">
                <a:solidFill>
                  <a:schemeClr val="dk1"/>
                </a:solidFill>
                <a:latin typeface="Calibri"/>
                <a:ea typeface="Calibri"/>
                <a:cs typeface="Calibri"/>
                <a:sym typeface="Calibri"/>
              </a:rPr>
              <a:t>M</a:t>
            </a:r>
            <a:r>
              <a:rPr lang="en-US" i="1" dirty="0">
                <a:solidFill>
                  <a:schemeClr val="dk1"/>
                </a:solidFill>
                <a:latin typeface="Calibri"/>
                <a:ea typeface="Calibri"/>
                <a:cs typeface="Calibri"/>
                <a:sym typeface="Calibri"/>
              </a:rPr>
              <a:t>easurable, </a:t>
            </a:r>
            <a:r>
              <a:rPr lang="en-US" b="1" i="1" dirty="0">
                <a:solidFill>
                  <a:schemeClr val="dk1"/>
                </a:solidFill>
                <a:latin typeface="Calibri"/>
                <a:ea typeface="Calibri"/>
                <a:cs typeface="Calibri"/>
                <a:sym typeface="Calibri"/>
              </a:rPr>
              <a:t>A</a:t>
            </a:r>
            <a:r>
              <a:rPr lang="en-US" i="1" dirty="0">
                <a:solidFill>
                  <a:schemeClr val="dk1"/>
                </a:solidFill>
                <a:latin typeface="Calibri"/>
                <a:ea typeface="Calibri"/>
                <a:cs typeface="Calibri"/>
                <a:sym typeface="Calibri"/>
              </a:rPr>
              <a:t>ttainable, </a:t>
            </a:r>
            <a:r>
              <a:rPr lang="en-US" b="1" i="1" dirty="0">
                <a:solidFill>
                  <a:schemeClr val="dk1"/>
                </a:solidFill>
                <a:latin typeface="Calibri"/>
                <a:ea typeface="Calibri"/>
                <a:cs typeface="Calibri"/>
                <a:sym typeface="Calibri"/>
              </a:rPr>
              <a:t>R</a:t>
            </a:r>
            <a:r>
              <a:rPr lang="en-US" i="1" dirty="0">
                <a:solidFill>
                  <a:schemeClr val="dk1"/>
                </a:solidFill>
                <a:latin typeface="Calibri"/>
                <a:ea typeface="Calibri"/>
                <a:cs typeface="Calibri"/>
                <a:sym typeface="Calibri"/>
              </a:rPr>
              <a:t>elevant and </a:t>
            </a:r>
            <a:r>
              <a:rPr lang="en-US" b="1" i="1" dirty="0">
                <a:solidFill>
                  <a:schemeClr val="dk1"/>
                </a:solidFill>
                <a:latin typeface="Calibri"/>
                <a:ea typeface="Calibri"/>
                <a:cs typeface="Calibri"/>
                <a:sym typeface="Calibri"/>
              </a:rPr>
              <a:t>T</a:t>
            </a:r>
            <a:r>
              <a:rPr lang="en-US" i="1" dirty="0">
                <a:solidFill>
                  <a:schemeClr val="dk1"/>
                </a:solidFill>
                <a:latin typeface="Calibri"/>
                <a:ea typeface="Calibri"/>
                <a:cs typeface="Calibri"/>
                <a:sym typeface="Calibri"/>
              </a:rPr>
              <a:t>imebound (SMART).</a:t>
            </a:r>
          </a:p>
          <a:p>
            <a:pPr rtl="0"/>
            <a:endParaRPr lang="en-US" i="1" dirty="0">
              <a:solidFill>
                <a:schemeClr val="dk1"/>
              </a:solidFill>
              <a:latin typeface="Calibri"/>
              <a:ea typeface="Calibri"/>
              <a:cs typeface="Calibri"/>
              <a:sym typeface="Calibri"/>
            </a:endParaRPr>
          </a:p>
          <a:p>
            <a:pPr rtl="0"/>
            <a:r>
              <a:rPr lang="en-US" i="1" dirty="0">
                <a:solidFill>
                  <a:schemeClr val="dk1"/>
                </a:solidFill>
                <a:latin typeface="Calibri"/>
                <a:ea typeface="Calibri"/>
                <a:cs typeface="Calibri"/>
                <a:sym typeface="Calibri"/>
              </a:rPr>
              <a:t>Please consider goals in the context of MS Succeeds Goals for ELA, Math, and Graduation Rate.  Creating ambitious but realistic goals in the context of MS </a:t>
            </a:r>
          </a:p>
          <a:p>
            <a:pPr rtl="0"/>
            <a:r>
              <a:rPr lang="en-US" i="1" dirty="0">
                <a:solidFill>
                  <a:schemeClr val="dk1"/>
                </a:solidFill>
                <a:latin typeface="Calibri"/>
                <a:ea typeface="Calibri"/>
                <a:cs typeface="Calibri"/>
                <a:sym typeface="Calibri"/>
              </a:rPr>
              <a:t>Succeeds is important.  ELA and Math Goals for all Subgroups of Students is 70% by 2024-25.  The Graduation Rate goal is 90% by 2024-25.  Are the school’s </a:t>
            </a:r>
          </a:p>
          <a:p>
            <a:pPr rtl="0"/>
            <a:r>
              <a:rPr lang="en-US" i="1" dirty="0">
                <a:solidFill>
                  <a:schemeClr val="dk1"/>
                </a:solidFill>
                <a:latin typeface="Calibri"/>
                <a:ea typeface="Calibri"/>
                <a:cs typeface="Calibri"/>
                <a:sym typeface="Calibri"/>
              </a:rPr>
              <a:t>goals determined with this end goal in mind based on current performance trends.  </a:t>
            </a:r>
            <a:endParaRPr lang="en-US" dirty="0">
              <a:solidFill>
                <a:schemeClr val="dk1"/>
              </a:solidFill>
              <a:latin typeface="Calibri"/>
              <a:ea typeface="Calibri"/>
              <a:cs typeface="Calibri"/>
              <a:sym typeface="Calibri"/>
            </a:endParaRPr>
          </a:p>
          <a:p>
            <a:br>
              <a:rPr lang="en-US" dirty="0"/>
            </a:br>
            <a:br>
              <a:rPr lang="en-US" dirty="0"/>
            </a:b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4: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p4: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ea typeface="Calibri"/>
                <a:cs typeface="Calibri"/>
                <a:sym typeface="Calibri"/>
              </a:rPr>
              <a:t>Slide Guidance: </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continues to establish context for the school by allowing the school to provide a data snapshot of the school.  The school will address attendance trends of </a:t>
            </a:r>
          </a:p>
          <a:p>
            <a:pPr defTabSz="933237"/>
            <a:r>
              <a:rPr lang="en-US" i="1" dirty="0">
                <a:solidFill>
                  <a:schemeClr val="dk1"/>
                </a:solidFill>
                <a:latin typeface="Calibri"/>
                <a:ea typeface="Calibri"/>
                <a:cs typeface="Calibri"/>
                <a:sym typeface="Calibri"/>
              </a:rPr>
              <a:t>students and teachers. In the table, identify improvements with green text and decreases with red text.  </a:t>
            </a:r>
          </a:p>
          <a:p>
            <a:pPr defTabSz="933237"/>
            <a:endParaRPr lang="en-US" i="1" dirty="0">
              <a:solidFill>
                <a:schemeClr val="dk1"/>
              </a:solidFill>
              <a:latin typeface="Calibri"/>
              <a:cs typeface="Calibri"/>
            </a:endParaRPr>
          </a:p>
          <a:p>
            <a:endParaRPr lang="en-US" dirty="0"/>
          </a:p>
          <a:p>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4: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p4: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ea typeface="Calibri"/>
                <a:cs typeface="Calibri"/>
                <a:sym typeface="Calibri"/>
              </a:rPr>
              <a:t>Slide Guidance: </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continues to establish context for the school by allowing the school to provide a data snapshot of the school.  The school will address attendance trends of </a:t>
            </a:r>
          </a:p>
          <a:p>
            <a:pPr defTabSz="933237"/>
            <a:r>
              <a:rPr lang="en-US" i="1" dirty="0">
                <a:solidFill>
                  <a:schemeClr val="dk1"/>
                </a:solidFill>
                <a:latin typeface="Calibri"/>
                <a:ea typeface="Calibri"/>
                <a:cs typeface="Calibri"/>
                <a:sym typeface="Calibri"/>
              </a:rPr>
              <a:t>students and teachers. Provide analysis details that align to the data from the prior slide.</a:t>
            </a:r>
          </a:p>
          <a:p>
            <a:pPr defTabSz="933237"/>
            <a:endParaRPr lang="en-US" i="1" dirty="0">
              <a:solidFill>
                <a:schemeClr val="dk1"/>
              </a:solidFill>
              <a:latin typeface="Calibri"/>
              <a:cs typeface="Calibri"/>
            </a:endParaRPr>
          </a:p>
          <a:p>
            <a:endParaRPr lang="en-US" dirty="0"/>
          </a:p>
          <a:p>
            <a:endParaRPr dirty="0"/>
          </a:p>
        </p:txBody>
      </p:sp>
    </p:spTree>
    <p:extLst>
      <p:ext uri="{BB962C8B-B14F-4D97-AF65-F5344CB8AC3E}">
        <p14:creationId xmlns:p14="http://schemas.microsoft.com/office/powerpoint/2010/main" val="147968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5: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p5: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ea typeface="Calibri"/>
                <a:cs typeface="Calibri"/>
                <a:sym typeface="Calibri"/>
              </a:rPr>
              <a:t>Slide Guidance: </a:t>
            </a:r>
          </a:p>
          <a:p>
            <a:endParaRPr lang="en-US" i="1" dirty="0">
              <a:solidFill>
                <a:schemeClr val="dk1"/>
              </a:solidFill>
              <a:latin typeface="Calibri"/>
              <a:ea typeface="Calibri"/>
              <a:cs typeface="Calibri"/>
              <a:sym typeface="Calibri"/>
            </a:endParaRPr>
          </a:p>
          <a:p>
            <a:r>
              <a:rPr lang="en-US" i="1" dirty="0">
                <a:solidFill>
                  <a:schemeClr val="dk1"/>
                </a:solidFill>
                <a:latin typeface="Calibri"/>
                <a:ea typeface="Calibri"/>
                <a:cs typeface="Calibri"/>
                <a:sym typeface="Calibri"/>
              </a:rPr>
              <a:t>This slide continues to establish context for the school by allowing the school to provide a data snapshot of the school. In the table, identify improvements with </a:t>
            </a:r>
            <a:r>
              <a:rPr lang="en-US" i="1" dirty="0">
                <a:solidFill>
                  <a:srgbClr val="00B050"/>
                </a:solidFill>
                <a:latin typeface="Calibri"/>
                <a:ea typeface="Calibri"/>
                <a:cs typeface="Calibri"/>
                <a:sym typeface="Calibri"/>
              </a:rPr>
              <a:t>green </a:t>
            </a:r>
          </a:p>
          <a:p>
            <a:r>
              <a:rPr lang="en-US" i="1" dirty="0">
                <a:solidFill>
                  <a:srgbClr val="00B050"/>
                </a:solidFill>
                <a:latin typeface="Calibri"/>
                <a:ea typeface="Calibri"/>
                <a:cs typeface="Calibri"/>
                <a:sym typeface="Calibri"/>
              </a:rPr>
              <a:t>text </a:t>
            </a:r>
            <a:r>
              <a:rPr lang="en-US" i="1" dirty="0">
                <a:solidFill>
                  <a:schemeClr val="dk1"/>
                </a:solidFill>
                <a:latin typeface="Calibri"/>
                <a:ea typeface="Calibri"/>
                <a:cs typeface="Calibri"/>
                <a:sym typeface="Calibri"/>
              </a:rPr>
              <a:t>and decreases with red text. The school will address personnel trends.  The school will address items identified in “AREA” column.  In the row for teacher ratings,</a:t>
            </a:r>
          </a:p>
          <a:p>
            <a:r>
              <a:rPr lang="en-US" i="1" dirty="0">
                <a:solidFill>
                  <a:schemeClr val="dk1"/>
                </a:solidFill>
                <a:latin typeface="Calibri"/>
                <a:ea typeface="Calibri"/>
                <a:cs typeface="Calibri"/>
                <a:sym typeface="Calibri"/>
              </a:rPr>
              <a:t>please provide the percent of teachers with a rating of 3 or above.  In the row for Accountability Rating and Score, please provide the school’s rating and</a:t>
            </a:r>
          </a:p>
          <a:p>
            <a:r>
              <a:rPr lang="en-US" i="1" dirty="0">
                <a:solidFill>
                  <a:schemeClr val="dk1"/>
                </a:solidFill>
                <a:latin typeface="Calibri"/>
                <a:ea typeface="Calibri"/>
                <a:cs typeface="Calibri"/>
                <a:sym typeface="Calibri"/>
              </a:rPr>
              <a:t>accountability score for each of the years (for example, F – 258).  </a:t>
            </a:r>
            <a:endParaRPr lang="en-US" dirty="0"/>
          </a:p>
          <a:p>
            <a:endParaRPr dirty="0"/>
          </a:p>
        </p:txBody>
      </p:sp>
    </p:spTree>
    <p:extLst>
      <p:ext uri="{BB962C8B-B14F-4D97-AF65-F5344CB8AC3E}">
        <p14:creationId xmlns:p14="http://schemas.microsoft.com/office/powerpoint/2010/main" val="1417250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6: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p6: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ea typeface="Calibri"/>
                <a:cs typeface="Calibri"/>
                <a:sym typeface="Calibri"/>
              </a:rPr>
              <a:t>Slide Guidance:</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continues to establish context for the school by allowing the school to provide a data snapshot of the school.  The school will address personnel trends of </a:t>
            </a:r>
          </a:p>
          <a:p>
            <a:pPr defTabSz="933237"/>
            <a:r>
              <a:rPr lang="en-US" i="1" dirty="0">
                <a:solidFill>
                  <a:schemeClr val="dk1"/>
                </a:solidFill>
                <a:latin typeface="Calibri"/>
                <a:ea typeface="Calibri"/>
                <a:cs typeface="Calibri"/>
                <a:sym typeface="Calibri"/>
              </a:rPr>
              <a:t>associated with staffing. Provide analysis details that align to the data from the prior slide.</a:t>
            </a:r>
          </a:p>
          <a:p>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5: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p5: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indent="-228946" defTabSz="933237">
              <a:buClr>
                <a:srgbClr val="000000"/>
              </a:buClr>
              <a:buSzPts val="1400"/>
              <a:defRPr/>
            </a:pPr>
            <a:r>
              <a:rPr lang="en-US" b="1" i="1" u="sng" dirty="0">
                <a:solidFill>
                  <a:schemeClr val="dk1"/>
                </a:solidFill>
                <a:latin typeface="Calibri"/>
                <a:ea typeface="Calibri"/>
                <a:cs typeface="Calibri"/>
                <a:sym typeface="Calibri"/>
              </a:rPr>
              <a:t>Slide Guidance:  </a:t>
            </a:r>
            <a:r>
              <a:rPr lang="en-US" i="1" dirty="0">
                <a:solidFill>
                  <a:schemeClr val="dk1"/>
                </a:solidFill>
                <a:latin typeface="Calibri"/>
                <a:ea typeface="Calibri"/>
                <a:cs typeface="Calibri"/>
                <a:sym typeface="Calibri"/>
              </a:rPr>
              <a:t>If the requested student performance data on this slide does not apply, you may delete this slide.</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continues to establish context for the school by allowing the school to provide a data snapshot of the school’s student performance data from MAAP. In the </a:t>
            </a:r>
          </a:p>
          <a:p>
            <a:pPr defTabSz="933237"/>
            <a:r>
              <a:rPr lang="en-US" i="1" dirty="0">
                <a:solidFill>
                  <a:schemeClr val="dk1"/>
                </a:solidFill>
                <a:latin typeface="Calibri"/>
                <a:ea typeface="Calibri"/>
                <a:cs typeface="Calibri"/>
                <a:sym typeface="Calibri"/>
              </a:rPr>
              <a:t>table, identify improvements with green text and decreases with red text. For any area that does not apply you may place “N/A” in the space. </a:t>
            </a:r>
          </a:p>
          <a:p>
            <a:pPr defTabSz="933237"/>
            <a:r>
              <a:rPr lang="en-US" i="1" dirty="0">
                <a:solidFill>
                  <a:schemeClr val="dk1"/>
                </a:solidFill>
                <a:latin typeface="Calibri"/>
                <a:ea typeface="Calibri"/>
                <a:cs typeface="Calibri"/>
                <a:sym typeface="Calibri"/>
              </a:rPr>
              <a:t>Please provide overall proficiency for the school. </a:t>
            </a:r>
            <a:endParaRPr lang="en-US" i="1" dirty="0">
              <a:solidFill>
                <a:schemeClr val="dk1"/>
              </a:solidFill>
              <a:latin typeface="Calibri"/>
              <a:cs typeface="Calibri"/>
            </a:endParaRPr>
          </a:p>
          <a:p>
            <a:endParaRPr dirty="0"/>
          </a:p>
        </p:txBody>
      </p:sp>
    </p:spTree>
    <p:extLst>
      <p:ext uri="{BB962C8B-B14F-4D97-AF65-F5344CB8AC3E}">
        <p14:creationId xmlns:p14="http://schemas.microsoft.com/office/powerpoint/2010/main" val="1679331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5: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p5: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ea typeface="Calibri"/>
                <a:cs typeface="Calibri"/>
                <a:sym typeface="Calibri"/>
              </a:rPr>
              <a:t>Slide Guidance:  </a:t>
            </a:r>
            <a:r>
              <a:rPr lang="en-US" i="1" dirty="0">
                <a:solidFill>
                  <a:schemeClr val="dk1"/>
                </a:solidFill>
                <a:latin typeface="Calibri"/>
                <a:ea typeface="Calibri"/>
                <a:cs typeface="Calibri"/>
                <a:sym typeface="Calibri"/>
              </a:rPr>
              <a:t>If the requested student performance data on this slide does not apply, you may delete this slide.</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continues to establish context for the school by allowing the school to provide a data snapshot of the school’s student performance data from MAAP. In the </a:t>
            </a:r>
          </a:p>
          <a:p>
            <a:pPr defTabSz="933237"/>
            <a:r>
              <a:rPr lang="en-US" i="1" dirty="0">
                <a:solidFill>
                  <a:schemeClr val="dk1"/>
                </a:solidFill>
                <a:latin typeface="Calibri"/>
                <a:ea typeface="Calibri"/>
                <a:cs typeface="Calibri"/>
                <a:sym typeface="Calibri"/>
              </a:rPr>
              <a:t>table, identify improvements with green text and decreases with red text. For any area that does not apply you may place “N/A” in the space.  </a:t>
            </a:r>
          </a:p>
          <a:p>
            <a:pPr defTabSz="933237">
              <a:defRPr/>
            </a:pPr>
            <a:r>
              <a:rPr lang="en-US" i="1" dirty="0">
                <a:solidFill>
                  <a:schemeClr val="dk1"/>
                </a:solidFill>
                <a:latin typeface="Calibri"/>
                <a:ea typeface="Calibri"/>
                <a:cs typeface="Calibri"/>
                <a:sym typeface="Calibri"/>
              </a:rPr>
              <a:t>Please provide overall proficiency for the school. </a:t>
            </a:r>
            <a:endParaRPr lang="en-US" i="1" dirty="0">
              <a:solidFill>
                <a:schemeClr val="dk1"/>
              </a:solidFill>
              <a:latin typeface="Calibri"/>
              <a:cs typeface="Calibri"/>
            </a:endParaRPr>
          </a:p>
          <a:p>
            <a:pPr defTabSz="933237"/>
            <a:endParaRPr lang="en-US" i="1" dirty="0">
              <a:solidFill>
                <a:schemeClr val="dk1"/>
              </a:solidFill>
              <a:latin typeface="Calibri"/>
              <a:cs typeface="Calibri"/>
            </a:endParaRPr>
          </a:p>
          <a:p>
            <a:endParaRPr lang="en-US" dirty="0"/>
          </a:p>
          <a:p>
            <a:endParaRPr dirty="0"/>
          </a:p>
        </p:txBody>
      </p:sp>
    </p:spTree>
    <p:extLst>
      <p:ext uri="{BB962C8B-B14F-4D97-AF65-F5344CB8AC3E}">
        <p14:creationId xmlns:p14="http://schemas.microsoft.com/office/powerpoint/2010/main" val="6979496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Shape 9"/>
        <p:cNvGrpSpPr/>
        <p:nvPr/>
      </p:nvGrpSpPr>
      <p:grpSpPr>
        <a:xfrm>
          <a:off x="0" y="0"/>
          <a:ext cx="0" cy="0"/>
          <a:chOff x="0" y="0"/>
          <a:chExt cx="0" cy="0"/>
        </a:xfrm>
      </p:grpSpPr>
      <p:sp>
        <p:nvSpPr>
          <p:cNvPr id="5" name="Shape 54"/>
          <p:cNvSpPr/>
          <p:nvPr userDrawn="1"/>
        </p:nvSpPr>
        <p:spPr>
          <a:xfrm>
            <a:off x="0" y="2644130"/>
            <a:ext cx="6773600" cy="965196"/>
          </a:xfrm>
          <a:prstGeom prst="rect">
            <a:avLst/>
          </a:prstGeom>
          <a:solidFill>
            <a:schemeClr val="accent3"/>
          </a:solidFill>
          <a:ln>
            <a:noFill/>
          </a:ln>
        </p:spPr>
        <p:txBody>
          <a:bodyPr lIns="121900" tIns="121900" rIns="121900" bIns="121900" anchor="ctr" anchorCtr="0">
            <a:noAutofit/>
          </a:bodyPr>
          <a:lstStyle/>
          <a:p>
            <a:pPr lvl="0">
              <a:spcBef>
                <a:spcPts val="0"/>
              </a:spcBef>
              <a:buNone/>
            </a:pPr>
            <a:endParaRPr sz="2400">
              <a:solidFill>
                <a:srgbClr val="00B0F0"/>
              </a:solidFill>
            </a:endParaRPr>
          </a:p>
        </p:txBody>
      </p:sp>
      <p:sp>
        <p:nvSpPr>
          <p:cNvPr id="8" name="Shape 59"/>
          <p:cNvSpPr/>
          <p:nvPr userDrawn="1"/>
        </p:nvSpPr>
        <p:spPr>
          <a:xfrm>
            <a:off x="0" y="3742027"/>
            <a:ext cx="6217920" cy="1328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pic>
        <p:nvPicPr>
          <p:cNvPr id="9" name="Shape 61"/>
          <p:cNvPicPr preferRelativeResize="0"/>
          <p:nvPr userDrawn="1"/>
        </p:nvPicPr>
        <p:blipFill>
          <a:blip r:embed="rId2">
            <a:alphaModFix/>
          </a:blip>
          <a:stretch>
            <a:fillRect/>
          </a:stretch>
        </p:blipFill>
        <p:spPr>
          <a:xfrm>
            <a:off x="600267" y="5012165"/>
            <a:ext cx="2841133" cy="1372200"/>
          </a:xfrm>
          <a:prstGeom prst="rect">
            <a:avLst/>
          </a:prstGeom>
          <a:noFill/>
          <a:ln>
            <a:noFill/>
          </a:ln>
        </p:spPr>
      </p:pic>
      <p:sp>
        <p:nvSpPr>
          <p:cNvPr id="3" name="Text Placeholder 2"/>
          <p:cNvSpPr>
            <a:spLocks noGrp="1" noChangeAspect="1"/>
          </p:cNvSpPr>
          <p:nvPr>
            <p:ph type="body" sz="quarter" idx="10" hasCustomPrompt="1"/>
          </p:nvPr>
        </p:nvSpPr>
        <p:spPr>
          <a:xfrm>
            <a:off x="550333" y="654051"/>
            <a:ext cx="8800700" cy="1904468"/>
          </a:xfrm>
        </p:spPr>
        <p:txBody>
          <a:bodyPr anchor="b"/>
          <a:lstStyle>
            <a:lvl1pPr>
              <a:lnSpc>
                <a:spcPct val="100000"/>
              </a:lnSpc>
              <a:spcAft>
                <a:spcPts val="0"/>
              </a:spcAft>
              <a:defRPr sz="6667" b="1">
                <a:solidFill>
                  <a:srgbClr val="0070C0"/>
                </a:solidFill>
              </a:defRPr>
            </a:lvl1pPr>
          </a:lstStyle>
          <a:p>
            <a:pPr lvl="0"/>
            <a:r>
              <a:rPr lang="en-US" dirty="0"/>
              <a:t>HEADING</a:t>
            </a:r>
          </a:p>
        </p:txBody>
      </p:sp>
      <p:sp>
        <p:nvSpPr>
          <p:cNvPr id="16" name="Text Placeholder 15"/>
          <p:cNvSpPr>
            <a:spLocks noGrp="1" noChangeAspect="1"/>
          </p:cNvSpPr>
          <p:nvPr>
            <p:ph type="body" sz="quarter" idx="11" hasCustomPrompt="1"/>
          </p:nvPr>
        </p:nvSpPr>
        <p:spPr>
          <a:xfrm>
            <a:off x="550333" y="2732617"/>
            <a:ext cx="6157384" cy="810683"/>
          </a:xfrm>
        </p:spPr>
        <p:txBody>
          <a:bodyPr anchor="ctr"/>
          <a:lstStyle>
            <a:lvl1pPr rtl="0">
              <a:spcBef>
                <a:spcPts val="0"/>
              </a:spcBef>
              <a:buNone/>
              <a:defRPr lang="en" sz="2400" dirty="0">
                <a:solidFill>
                  <a:srgbClr val="FFFFFF"/>
                </a:solidFill>
                <a:ea typeface="Open Sans"/>
                <a:cs typeface="Open Sans"/>
                <a:sym typeface="Open Sans"/>
              </a:defRPr>
            </a:lvl1pPr>
          </a:lstStyle>
          <a:p>
            <a:pPr lvl="0" rtl="0">
              <a:spcBef>
                <a:spcPts val="0"/>
              </a:spcBef>
              <a:buNone/>
            </a:pPr>
            <a:r>
              <a:rPr lang="en-US" sz="2667" dirty="0">
                <a:solidFill>
                  <a:srgbClr val="FFFFFF"/>
                </a:solidFill>
                <a:latin typeface="+mn-lt"/>
                <a:ea typeface="Open Sans"/>
                <a:cs typeface="Open Sans"/>
                <a:sym typeface="Open Sans"/>
              </a:rPr>
              <a:t>SUBHEAD</a:t>
            </a:r>
            <a:endParaRPr lang="en" sz="2667" dirty="0">
              <a:solidFill>
                <a:srgbClr val="FFFFFF"/>
              </a:solidFill>
              <a:latin typeface="+mn-lt"/>
              <a:ea typeface="Open Sans"/>
              <a:cs typeface="Open Sans"/>
              <a:sym typeface="Open Sans"/>
            </a:endParaRPr>
          </a:p>
        </p:txBody>
      </p:sp>
      <p:sp>
        <p:nvSpPr>
          <p:cNvPr id="18" name="Text Placeholder 17"/>
          <p:cNvSpPr>
            <a:spLocks noGrp="1" noChangeAspect="1"/>
          </p:cNvSpPr>
          <p:nvPr>
            <p:ph type="body" sz="quarter" idx="12" hasCustomPrompt="1"/>
          </p:nvPr>
        </p:nvSpPr>
        <p:spPr>
          <a:xfrm>
            <a:off x="550333" y="3874828"/>
            <a:ext cx="5444067" cy="665424"/>
          </a:xfrm>
        </p:spPr>
        <p:txBody>
          <a:bodyPr anchor="t"/>
          <a:lstStyle>
            <a:lvl1pPr algn="l">
              <a:spcBef>
                <a:spcPts val="0"/>
              </a:spcBef>
              <a:buNone/>
              <a:defRPr lang="en" sz="2400" dirty="0">
                <a:solidFill>
                  <a:schemeClr val="accent3">
                    <a:lumMod val="75000"/>
                  </a:schemeClr>
                </a:solidFill>
                <a:ea typeface="Open Sans"/>
                <a:cs typeface="Open Sans"/>
                <a:sym typeface="Open Sans"/>
              </a:defRPr>
            </a:lvl1pPr>
          </a:lstStyle>
          <a:p>
            <a:pPr lvl="0" algn="l">
              <a:spcBef>
                <a:spcPts val="0"/>
              </a:spcBef>
              <a:buNone/>
            </a:pPr>
            <a:r>
              <a:rPr lang="en-US" sz="2400" dirty="0">
                <a:latin typeface="+mn-lt"/>
                <a:ea typeface="Open Sans"/>
                <a:cs typeface="Open Sans"/>
                <a:sym typeface="Open Sans"/>
              </a:rPr>
              <a:t>Date</a:t>
            </a:r>
            <a:endParaRPr lang="en" sz="2400" dirty="0">
              <a:latin typeface="+mn-lt"/>
              <a:ea typeface="Open Sans"/>
              <a:cs typeface="Open Sans"/>
              <a:sym typeface="Open Sans"/>
            </a:endParaRPr>
          </a:p>
        </p:txBody>
      </p:sp>
      <p:sp>
        <p:nvSpPr>
          <p:cNvPr id="24" name="Text Placeholder 23"/>
          <p:cNvSpPr>
            <a:spLocks noGrp="1"/>
          </p:cNvSpPr>
          <p:nvPr>
            <p:ph type="body" sz="quarter" idx="14" hasCustomPrompt="1"/>
          </p:nvPr>
        </p:nvSpPr>
        <p:spPr>
          <a:xfrm>
            <a:off x="3603548" y="5294201"/>
            <a:ext cx="5934153" cy="403865"/>
          </a:xfrm>
        </p:spPr>
        <p:txBody>
          <a:bodyPr anchor="ctr"/>
          <a:lstStyle>
            <a:lvl1pPr marL="0" marR="0" indent="0" algn="l" defTabSz="1219170" rtl="0" eaLnBrk="1" fontAlgn="auto" latinLnBrk="0" hangingPunct="1">
              <a:lnSpc>
                <a:spcPct val="100000"/>
              </a:lnSpc>
              <a:spcBef>
                <a:spcPts val="0"/>
              </a:spcBef>
              <a:spcAft>
                <a:spcPts val="0"/>
              </a:spcAft>
              <a:buClr>
                <a:schemeClr val="dk2"/>
              </a:buClr>
              <a:buSzPct val="100000"/>
              <a:buFontTx/>
              <a:buNone/>
              <a:tabLst/>
              <a:defRPr lang="en-US" sz="2400" b="1" smtClean="0">
                <a:solidFill>
                  <a:srgbClr val="CC0000"/>
                </a:solidFill>
                <a:ea typeface="Open Sans"/>
                <a:cs typeface="Open Sans"/>
                <a:sym typeface="Open Sans"/>
              </a:defRPr>
            </a:lvl1pPr>
          </a:lstStyle>
          <a:p>
            <a:pPr marL="0" marR="0" lvl="0" indent="0" algn="l" defTabSz="1219170" rtl="0" eaLnBrk="1" fontAlgn="auto" latinLnBrk="0" hangingPunct="1">
              <a:lnSpc>
                <a:spcPct val="115000"/>
              </a:lnSpc>
              <a:spcBef>
                <a:spcPts val="0"/>
              </a:spcBef>
              <a:spcAft>
                <a:spcPts val="2133"/>
              </a:spcAft>
              <a:buClr>
                <a:schemeClr val="dk2"/>
              </a:buClr>
              <a:buSzPct val="100000"/>
              <a:buFontTx/>
              <a:buNone/>
              <a:tabLst/>
              <a:defRPr/>
            </a:pPr>
            <a:r>
              <a:rPr lang="en-US" sz="2667" b="1" dirty="0">
                <a:solidFill>
                  <a:srgbClr val="CC0000"/>
                </a:solidFill>
                <a:latin typeface="+mn-lt"/>
                <a:ea typeface="Open Sans"/>
                <a:cs typeface="Open Sans"/>
                <a:sym typeface="Open Sans"/>
              </a:rPr>
              <a:t>Presenter Name</a:t>
            </a:r>
          </a:p>
        </p:txBody>
      </p:sp>
      <p:sp>
        <p:nvSpPr>
          <p:cNvPr id="7" name="Text Placeholder 6"/>
          <p:cNvSpPr>
            <a:spLocks noGrp="1"/>
          </p:cNvSpPr>
          <p:nvPr>
            <p:ph type="body" sz="quarter" idx="15" hasCustomPrompt="1"/>
          </p:nvPr>
        </p:nvSpPr>
        <p:spPr>
          <a:xfrm>
            <a:off x="3602567" y="5628904"/>
            <a:ext cx="5935133" cy="754963"/>
          </a:xfrm>
        </p:spPr>
        <p:txBody>
          <a:bodyPr/>
          <a:lstStyle>
            <a:lvl1pPr>
              <a:lnSpc>
                <a:spcPct val="100000"/>
              </a:lnSpc>
              <a:spcAft>
                <a:spcPts val="0"/>
              </a:spcAft>
              <a:defRPr sz="1867" baseline="0">
                <a:solidFill>
                  <a:schemeClr val="accent3">
                    <a:lumMod val="50000"/>
                  </a:schemeClr>
                </a:solidFill>
              </a:defRPr>
            </a:lvl1pPr>
          </a:lstStyle>
          <a:p>
            <a:pPr lvl="0"/>
            <a:r>
              <a:rPr lang="en-US" dirty="0"/>
              <a:t>Presenter Title</a:t>
            </a:r>
            <a:br>
              <a:rPr lang="en-US" dirty="0"/>
            </a:br>
            <a:r>
              <a:rPr lang="en-US" dirty="0"/>
              <a:t>Contact Information</a:t>
            </a:r>
          </a:p>
        </p:txBody>
      </p:sp>
    </p:spTree>
    <p:extLst>
      <p:ext uri="{BB962C8B-B14F-4D97-AF65-F5344CB8AC3E}">
        <p14:creationId xmlns:p14="http://schemas.microsoft.com/office/powerpoint/2010/main" val="3431535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p:cSld name="2_Title Slide">
    <p:spTree>
      <p:nvGrpSpPr>
        <p:cNvPr id="1" name="Shape 32"/>
        <p:cNvGrpSpPr/>
        <p:nvPr/>
      </p:nvGrpSpPr>
      <p:grpSpPr>
        <a:xfrm>
          <a:off x="0" y="0"/>
          <a:ext cx="0" cy="0"/>
          <a:chOff x="0" y="0"/>
          <a:chExt cx="0" cy="0"/>
        </a:xfrm>
      </p:grpSpPr>
      <p:sp>
        <p:nvSpPr>
          <p:cNvPr id="33" name="Google Shape;33;p23"/>
          <p:cNvSpPr/>
          <p:nvPr/>
        </p:nvSpPr>
        <p:spPr>
          <a:xfrm>
            <a:off x="0" y="2644131"/>
            <a:ext cx="6773600" cy="965196"/>
          </a:xfrm>
          <a:prstGeom prst="rect">
            <a:avLst/>
          </a:prstGeom>
          <a:solidFill>
            <a:schemeClr val="accent3"/>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rgbClr val="00B0F0"/>
              </a:solidFill>
              <a:latin typeface="Arial"/>
              <a:ea typeface="Arial"/>
              <a:cs typeface="Arial"/>
              <a:sym typeface="Arial"/>
            </a:endParaRPr>
          </a:p>
        </p:txBody>
      </p:sp>
      <p:sp>
        <p:nvSpPr>
          <p:cNvPr id="34" name="Google Shape;34;p23"/>
          <p:cNvSpPr/>
          <p:nvPr/>
        </p:nvSpPr>
        <p:spPr>
          <a:xfrm>
            <a:off x="0" y="3742027"/>
            <a:ext cx="6217920" cy="132800"/>
          </a:xfrm>
          <a:prstGeom prst="rect">
            <a:avLst/>
          </a:prstGeom>
          <a:solidFill>
            <a:srgbClr val="CC00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pic>
        <p:nvPicPr>
          <p:cNvPr id="35" name="Google Shape;35;p23"/>
          <p:cNvPicPr preferRelativeResize="0"/>
          <p:nvPr/>
        </p:nvPicPr>
        <p:blipFill rotWithShape="1">
          <a:blip r:embed="rId2">
            <a:alphaModFix/>
          </a:blip>
          <a:srcRect/>
          <a:stretch/>
        </p:blipFill>
        <p:spPr>
          <a:xfrm>
            <a:off x="600268" y="5012165"/>
            <a:ext cx="2841133" cy="1372200"/>
          </a:xfrm>
          <a:prstGeom prst="rect">
            <a:avLst/>
          </a:prstGeom>
          <a:noFill/>
          <a:ln>
            <a:noFill/>
          </a:ln>
        </p:spPr>
      </p:pic>
      <p:sp>
        <p:nvSpPr>
          <p:cNvPr id="36" name="Google Shape;36;p23"/>
          <p:cNvSpPr txBox="1">
            <a:spLocks noGrp="1"/>
          </p:cNvSpPr>
          <p:nvPr>
            <p:ph type="body" idx="1"/>
          </p:nvPr>
        </p:nvSpPr>
        <p:spPr>
          <a:xfrm>
            <a:off x="550334" y="654051"/>
            <a:ext cx="8800700" cy="1904468"/>
          </a:xfrm>
          <a:prstGeom prst="rect">
            <a:avLst/>
          </a:prstGeom>
          <a:noFill/>
          <a:ln>
            <a:noFill/>
          </a:ln>
        </p:spPr>
        <p:txBody>
          <a:bodyPr spcFirstLastPara="1" wrap="square" lIns="91425" tIns="91425" rIns="91425" bIns="91425" anchor="b" anchorCtr="0">
            <a:noAutofit/>
          </a:bodyPr>
          <a:lstStyle>
            <a:lvl1pPr marL="457189" lvl="0" indent="-228594" algn="l">
              <a:lnSpc>
                <a:spcPct val="100000"/>
              </a:lnSpc>
              <a:spcBef>
                <a:spcPts val="0"/>
              </a:spcBef>
              <a:spcAft>
                <a:spcPts val="0"/>
              </a:spcAft>
              <a:buSzPts val="6667"/>
              <a:buFont typeface="Arial"/>
              <a:buNone/>
              <a:defRPr sz="6667" b="1">
                <a:solidFill>
                  <a:srgbClr val="0070C0"/>
                </a:solidFill>
              </a:defRPr>
            </a:lvl1pPr>
            <a:lvl2pPr marL="914377" lvl="1" indent="-228594" algn="l">
              <a:lnSpc>
                <a:spcPct val="115000"/>
              </a:lnSpc>
              <a:spcBef>
                <a:spcPts val="0"/>
              </a:spcBef>
              <a:spcAft>
                <a:spcPts val="0"/>
              </a:spcAft>
              <a:buSzPts val="1800"/>
              <a:buNone/>
              <a:defRPr/>
            </a:lvl2pPr>
            <a:lvl3pPr marL="1371566" lvl="2" indent="-228594" algn="l">
              <a:lnSpc>
                <a:spcPct val="115000"/>
              </a:lnSpc>
              <a:spcBef>
                <a:spcPts val="1600"/>
              </a:spcBef>
              <a:spcAft>
                <a:spcPts val="0"/>
              </a:spcAft>
              <a:buSzPts val="1800"/>
              <a:buNone/>
              <a:defRPr/>
            </a:lvl3pPr>
            <a:lvl4pPr marL="1828754" lvl="3" indent="-228594" algn="l">
              <a:lnSpc>
                <a:spcPct val="115000"/>
              </a:lnSpc>
              <a:spcBef>
                <a:spcPts val="1600"/>
              </a:spcBef>
              <a:spcAft>
                <a:spcPts val="0"/>
              </a:spcAft>
              <a:buSzPts val="1800"/>
              <a:buNone/>
              <a:defRPr/>
            </a:lvl4pPr>
            <a:lvl5pPr marL="2285943" lvl="4" indent="-228594" algn="l">
              <a:lnSpc>
                <a:spcPct val="115000"/>
              </a:lnSpc>
              <a:spcBef>
                <a:spcPts val="1600"/>
              </a:spcBef>
              <a:spcAft>
                <a:spcPts val="0"/>
              </a:spcAft>
              <a:buSzPts val="1800"/>
              <a:buNone/>
              <a:defRPr/>
            </a:lvl5pPr>
            <a:lvl6pPr marL="2743131" lvl="5" indent="-228594" algn="l">
              <a:lnSpc>
                <a:spcPct val="115000"/>
              </a:lnSpc>
              <a:spcBef>
                <a:spcPts val="1600"/>
              </a:spcBef>
              <a:spcAft>
                <a:spcPts val="0"/>
              </a:spcAft>
              <a:buSzPts val="1800"/>
              <a:buNone/>
              <a:defRPr/>
            </a:lvl6pPr>
            <a:lvl7pPr marL="3200320" lvl="6" indent="-228594" algn="l">
              <a:lnSpc>
                <a:spcPct val="115000"/>
              </a:lnSpc>
              <a:spcBef>
                <a:spcPts val="1600"/>
              </a:spcBef>
              <a:spcAft>
                <a:spcPts val="0"/>
              </a:spcAft>
              <a:buSzPts val="1800"/>
              <a:buNone/>
              <a:defRPr/>
            </a:lvl7pPr>
            <a:lvl8pPr marL="3657509" lvl="7" indent="-228594" algn="l">
              <a:lnSpc>
                <a:spcPct val="115000"/>
              </a:lnSpc>
              <a:spcBef>
                <a:spcPts val="1600"/>
              </a:spcBef>
              <a:spcAft>
                <a:spcPts val="0"/>
              </a:spcAft>
              <a:buSzPts val="1800"/>
              <a:buNone/>
              <a:defRPr/>
            </a:lvl8pPr>
            <a:lvl9pPr marL="4114697" lvl="8" indent="-228594" algn="l">
              <a:lnSpc>
                <a:spcPct val="115000"/>
              </a:lnSpc>
              <a:spcBef>
                <a:spcPts val="1600"/>
              </a:spcBef>
              <a:spcAft>
                <a:spcPts val="1600"/>
              </a:spcAft>
              <a:buSzPts val="1800"/>
              <a:buNone/>
              <a:defRPr/>
            </a:lvl9pPr>
          </a:lstStyle>
          <a:p>
            <a:endParaRPr/>
          </a:p>
        </p:txBody>
      </p:sp>
      <p:sp>
        <p:nvSpPr>
          <p:cNvPr id="37" name="Google Shape;37;p23"/>
          <p:cNvSpPr txBox="1">
            <a:spLocks noGrp="1"/>
          </p:cNvSpPr>
          <p:nvPr>
            <p:ph type="body" idx="2"/>
          </p:nvPr>
        </p:nvSpPr>
        <p:spPr>
          <a:xfrm>
            <a:off x="550333" y="2732617"/>
            <a:ext cx="6157384" cy="810683"/>
          </a:xfrm>
          <a:prstGeom prst="rect">
            <a:avLst/>
          </a:prstGeom>
          <a:noFill/>
          <a:ln>
            <a:noFill/>
          </a:ln>
        </p:spPr>
        <p:txBody>
          <a:bodyPr spcFirstLastPara="1" wrap="square" lIns="91425" tIns="91425" rIns="91425" bIns="91425" anchor="ctr" anchorCtr="0">
            <a:noAutofit/>
          </a:bodyPr>
          <a:lstStyle>
            <a:lvl1pPr marL="457189" lvl="0" indent="-228594" algn="l">
              <a:lnSpc>
                <a:spcPct val="115000"/>
              </a:lnSpc>
              <a:spcBef>
                <a:spcPts val="0"/>
              </a:spcBef>
              <a:spcAft>
                <a:spcPts val="0"/>
              </a:spcAft>
              <a:buSzPts val="2400"/>
              <a:buFont typeface="Arial"/>
              <a:buNone/>
              <a:defRPr sz="2400">
                <a:solidFill>
                  <a:srgbClr val="FFFFFF"/>
                </a:solidFill>
              </a:defRPr>
            </a:lvl1pPr>
            <a:lvl2pPr marL="914377" lvl="1" indent="-228594" algn="l">
              <a:lnSpc>
                <a:spcPct val="115000"/>
              </a:lnSpc>
              <a:spcBef>
                <a:spcPts val="1600"/>
              </a:spcBef>
              <a:spcAft>
                <a:spcPts val="0"/>
              </a:spcAft>
              <a:buSzPts val="1800"/>
              <a:buNone/>
              <a:defRPr/>
            </a:lvl2pPr>
            <a:lvl3pPr marL="1371566" lvl="2" indent="-228594" algn="l">
              <a:lnSpc>
                <a:spcPct val="115000"/>
              </a:lnSpc>
              <a:spcBef>
                <a:spcPts val="1600"/>
              </a:spcBef>
              <a:spcAft>
                <a:spcPts val="0"/>
              </a:spcAft>
              <a:buSzPts val="1800"/>
              <a:buNone/>
              <a:defRPr/>
            </a:lvl3pPr>
            <a:lvl4pPr marL="1828754" lvl="3" indent="-228594" algn="l">
              <a:lnSpc>
                <a:spcPct val="115000"/>
              </a:lnSpc>
              <a:spcBef>
                <a:spcPts val="1600"/>
              </a:spcBef>
              <a:spcAft>
                <a:spcPts val="0"/>
              </a:spcAft>
              <a:buSzPts val="1800"/>
              <a:buNone/>
              <a:defRPr/>
            </a:lvl4pPr>
            <a:lvl5pPr marL="2285943" lvl="4" indent="-228594" algn="l">
              <a:lnSpc>
                <a:spcPct val="115000"/>
              </a:lnSpc>
              <a:spcBef>
                <a:spcPts val="1600"/>
              </a:spcBef>
              <a:spcAft>
                <a:spcPts val="0"/>
              </a:spcAft>
              <a:buSzPts val="1800"/>
              <a:buNone/>
              <a:defRPr/>
            </a:lvl5pPr>
            <a:lvl6pPr marL="2743131" lvl="5" indent="-228594" algn="l">
              <a:lnSpc>
                <a:spcPct val="115000"/>
              </a:lnSpc>
              <a:spcBef>
                <a:spcPts val="1600"/>
              </a:spcBef>
              <a:spcAft>
                <a:spcPts val="0"/>
              </a:spcAft>
              <a:buSzPts val="1800"/>
              <a:buNone/>
              <a:defRPr/>
            </a:lvl6pPr>
            <a:lvl7pPr marL="3200320" lvl="6" indent="-228594" algn="l">
              <a:lnSpc>
                <a:spcPct val="115000"/>
              </a:lnSpc>
              <a:spcBef>
                <a:spcPts val="1600"/>
              </a:spcBef>
              <a:spcAft>
                <a:spcPts val="0"/>
              </a:spcAft>
              <a:buSzPts val="1800"/>
              <a:buNone/>
              <a:defRPr/>
            </a:lvl7pPr>
            <a:lvl8pPr marL="3657509" lvl="7" indent="-228594" algn="l">
              <a:lnSpc>
                <a:spcPct val="115000"/>
              </a:lnSpc>
              <a:spcBef>
                <a:spcPts val="1600"/>
              </a:spcBef>
              <a:spcAft>
                <a:spcPts val="0"/>
              </a:spcAft>
              <a:buSzPts val="1800"/>
              <a:buNone/>
              <a:defRPr/>
            </a:lvl8pPr>
            <a:lvl9pPr marL="4114697" lvl="8" indent="-228594" algn="l">
              <a:lnSpc>
                <a:spcPct val="115000"/>
              </a:lnSpc>
              <a:spcBef>
                <a:spcPts val="1600"/>
              </a:spcBef>
              <a:spcAft>
                <a:spcPts val="1600"/>
              </a:spcAft>
              <a:buSzPts val="1800"/>
              <a:buNone/>
              <a:defRPr/>
            </a:lvl9pPr>
          </a:lstStyle>
          <a:p>
            <a:endParaRPr/>
          </a:p>
        </p:txBody>
      </p:sp>
      <p:sp>
        <p:nvSpPr>
          <p:cNvPr id="38" name="Google Shape;38;p23"/>
          <p:cNvSpPr txBox="1">
            <a:spLocks noGrp="1"/>
          </p:cNvSpPr>
          <p:nvPr>
            <p:ph type="body" idx="3"/>
          </p:nvPr>
        </p:nvSpPr>
        <p:spPr>
          <a:xfrm>
            <a:off x="550333" y="3874828"/>
            <a:ext cx="5444067" cy="665424"/>
          </a:xfrm>
          <a:prstGeom prst="rect">
            <a:avLst/>
          </a:prstGeom>
          <a:noFill/>
          <a:ln>
            <a:noFill/>
          </a:ln>
        </p:spPr>
        <p:txBody>
          <a:bodyPr spcFirstLastPara="1" wrap="square" lIns="91425" tIns="91425" rIns="91425" bIns="91425" anchor="t" anchorCtr="0">
            <a:noAutofit/>
          </a:bodyPr>
          <a:lstStyle>
            <a:lvl1pPr marL="457189" lvl="0" indent="-228594" algn="l">
              <a:lnSpc>
                <a:spcPct val="115000"/>
              </a:lnSpc>
              <a:spcBef>
                <a:spcPts val="0"/>
              </a:spcBef>
              <a:spcAft>
                <a:spcPts val="0"/>
              </a:spcAft>
              <a:buSzPts val="2400"/>
              <a:buFont typeface="Arial"/>
              <a:buNone/>
              <a:defRPr sz="2400">
                <a:solidFill>
                  <a:srgbClr val="576C77"/>
                </a:solidFill>
              </a:defRPr>
            </a:lvl1pPr>
            <a:lvl2pPr marL="914377" lvl="1" indent="-228594" algn="l">
              <a:lnSpc>
                <a:spcPct val="115000"/>
              </a:lnSpc>
              <a:spcBef>
                <a:spcPts val="1600"/>
              </a:spcBef>
              <a:spcAft>
                <a:spcPts val="0"/>
              </a:spcAft>
              <a:buSzPts val="1800"/>
              <a:buNone/>
              <a:defRPr/>
            </a:lvl2pPr>
            <a:lvl3pPr marL="1371566" lvl="2" indent="-228594" algn="l">
              <a:lnSpc>
                <a:spcPct val="115000"/>
              </a:lnSpc>
              <a:spcBef>
                <a:spcPts val="1600"/>
              </a:spcBef>
              <a:spcAft>
                <a:spcPts val="0"/>
              </a:spcAft>
              <a:buSzPts val="1800"/>
              <a:buNone/>
              <a:defRPr/>
            </a:lvl3pPr>
            <a:lvl4pPr marL="1828754" lvl="3" indent="-228594" algn="l">
              <a:lnSpc>
                <a:spcPct val="115000"/>
              </a:lnSpc>
              <a:spcBef>
                <a:spcPts val="1600"/>
              </a:spcBef>
              <a:spcAft>
                <a:spcPts val="0"/>
              </a:spcAft>
              <a:buSzPts val="1800"/>
              <a:buNone/>
              <a:defRPr/>
            </a:lvl4pPr>
            <a:lvl5pPr marL="2285943" lvl="4" indent="-228594" algn="l">
              <a:lnSpc>
                <a:spcPct val="115000"/>
              </a:lnSpc>
              <a:spcBef>
                <a:spcPts val="1600"/>
              </a:spcBef>
              <a:spcAft>
                <a:spcPts val="0"/>
              </a:spcAft>
              <a:buSzPts val="1800"/>
              <a:buNone/>
              <a:defRPr/>
            </a:lvl5pPr>
            <a:lvl6pPr marL="2743131" lvl="5" indent="-228594" algn="l">
              <a:lnSpc>
                <a:spcPct val="115000"/>
              </a:lnSpc>
              <a:spcBef>
                <a:spcPts val="1600"/>
              </a:spcBef>
              <a:spcAft>
                <a:spcPts val="0"/>
              </a:spcAft>
              <a:buSzPts val="1800"/>
              <a:buNone/>
              <a:defRPr/>
            </a:lvl6pPr>
            <a:lvl7pPr marL="3200320" lvl="6" indent="-228594" algn="l">
              <a:lnSpc>
                <a:spcPct val="115000"/>
              </a:lnSpc>
              <a:spcBef>
                <a:spcPts val="1600"/>
              </a:spcBef>
              <a:spcAft>
                <a:spcPts val="0"/>
              </a:spcAft>
              <a:buSzPts val="1800"/>
              <a:buNone/>
              <a:defRPr/>
            </a:lvl7pPr>
            <a:lvl8pPr marL="3657509" lvl="7" indent="-228594" algn="l">
              <a:lnSpc>
                <a:spcPct val="115000"/>
              </a:lnSpc>
              <a:spcBef>
                <a:spcPts val="1600"/>
              </a:spcBef>
              <a:spcAft>
                <a:spcPts val="0"/>
              </a:spcAft>
              <a:buSzPts val="1800"/>
              <a:buNone/>
              <a:defRPr/>
            </a:lvl8pPr>
            <a:lvl9pPr marL="4114697" lvl="8" indent="-228594" algn="l">
              <a:lnSpc>
                <a:spcPct val="115000"/>
              </a:lnSpc>
              <a:spcBef>
                <a:spcPts val="1600"/>
              </a:spcBef>
              <a:spcAft>
                <a:spcPts val="1600"/>
              </a:spcAft>
              <a:buSzPts val="1800"/>
              <a:buNone/>
              <a:defRPr/>
            </a:lvl9pPr>
          </a:lstStyle>
          <a:p>
            <a:endParaRPr/>
          </a:p>
        </p:txBody>
      </p:sp>
      <p:sp>
        <p:nvSpPr>
          <p:cNvPr id="39" name="Google Shape;39;p23"/>
          <p:cNvSpPr txBox="1">
            <a:spLocks noGrp="1"/>
          </p:cNvSpPr>
          <p:nvPr>
            <p:ph type="body" idx="4"/>
          </p:nvPr>
        </p:nvSpPr>
        <p:spPr>
          <a:xfrm>
            <a:off x="3603549" y="5294202"/>
            <a:ext cx="5934153" cy="403865"/>
          </a:xfrm>
          <a:prstGeom prst="rect">
            <a:avLst/>
          </a:prstGeom>
          <a:noFill/>
          <a:ln>
            <a:noFill/>
          </a:ln>
        </p:spPr>
        <p:txBody>
          <a:bodyPr spcFirstLastPara="1" wrap="square" lIns="91425" tIns="91425" rIns="91425" bIns="91425" anchor="ctr" anchorCtr="0">
            <a:noAutofit/>
          </a:bodyPr>
          <a:lstStyle>
            <a:lvl1pPr marL="457189" marR="0" lvl="0" indent="-228594" algn="l">
              <a:lnSpc>
                <a:spcPct val="100000"/>
              </a:lnSpc>
              <a:spcBef>
                <a:spcPts val="0"/>
              </a:spcBef>
              <a:spcAft>
                <a:spcPts val="0"/>
              </a:spcAft>
              <a:buClr>
                <a:schemeClr val="dk2"/>
              </a:buClr>
              <a:buSzPts val="2400"/>
              <a:buFont typeface="Arial"/>
              <a:buNone/>
              <a:defRPr sz="2400" b="1">
                <a:solidFill>
                  <a:srgbClr val="CC0000"/>
                </a:solidFill>
              </a:defRPr>
            </a:lvl1pPr>
            <a:lvl2pPr marL="914377" lvl="1" indent="-228594" algn="l">
              <a:lnSpc>
                <a:spcPct val="115000"/>
              </a:lnSpc>
              <a:spcBef>
                <a:spcPts val="0"/>
              </a:spcBef>
              <a:spcAft>
                <a:spcPts val="0"/>
              </a:spcAft>
              <a:buSzPts val="1800"/>
              <a:buNone/>
              <a:defRPr/>
            </a:lvl2pPr>
            <a:lvl3pPr marL="1371566" lvl="2" indent="-228594" algn="l">
              <a:lnSpc>
                <a:spcPct val="115000"/>
              </a:lnSpc>
              <a:spcBef>
                <a:spcPts val="1600"/>
              </a:spcBef>
              <a:spcAft>
                <a:spcPts val="0"/>
              </a:spcAft>
              <a:buSzPts val="1800"/>
              <a:buNone/>
              <a:defRPr/>
            </a:lvl3pPr>
            <a:lvl4pPr marL="1828754" lvl="3" indent="-228594" algn="l">
              <a:lnSpc>
                <a:spcPct val="115000"/>
              </a:lnSpc>
              <a:spcBef>
                <a:spcPts val="1600"/>
              </a:spcBef>
              <a:spcAft>
                <a:spcPts val="0"/>
              </a:spcAft>
              <a:buSzPts val="1800"/>
              <a:buNone/>
              <a:defRPr/>
            </a:lvl4pPr>
            <a:lvl5pPr marL="2285943" lvl="4" indent="-228594" algn="l">
              <a:lnSpc>
                <a:spcPct val="115000"/>
              </a:lnSpc>
              <a:spcBef>
                <a:spcPts val="1600"/>
              </a:spcBef>
              <a:spcAft>
                <a:spcPts val="0"/>
              </a:spcAft>
              <a:buSzPts val="1800"/>
              <a:buNone/>
              <a:defRPr/>
            </a:lvl5pPr>
            <a:lvl6pPr marL="2743131" lvl="5" indent="-228594" algn="l">
              <a:lnSpc>
                <a:spcPct val="115000"/>
              </a:lnSpc>
              <a:spcBef>
                <a:spcPts val="1600"/>
              </a:spcBef>
              <a:spcAft>
                <a:spcPts val="0"/>
              </a:spcAft>
              <a:buSzPts val="1800"/>
              <a:buNone/>
              <a:defRPr/>
            </a:lvl6pPr>
            <a:lvl7pPr marL="3200320" lvl="6" indent="-228594" algn="l">
              <a:lnSpc>
                <a:spcPct val="115000"/>
              </a:lnSpc>
              <a:spcBef>
                <a:spcPts val="1600"/>
              </a:spcBef>
              <a:spcAft>
                <a:spcPts val="0"/>
              </a:spcAft>
              <a:buSzPts val="1800"/>
              <a:buNone/>
              <a:defRPr/>
            </a:lvl7pPr>
            <a:lvl8pPr marL="3657509" lvl="7" indent="-228594" algn="l">
              <a:lnSpc>
                <a:spcPct val="115000"/>
              </a:lnSpc>
              <a:spcBef>
                <a:spcPts val="1600"/>
              </a:spcBef>
              <a:spcAft>
                <a:spcPts val="0"/>
              </a:spcAft>
              <a:buSzPts val="1800"/>
              <a:buNone/>
              <a:defRPr/>
            </a:lvl8pPr>
            <a:lvl9pPr marL="4114697" lvl="8" indent="-228594" algn="l">
              <a:lnSpc>
                <a:spcPct val="115000"/>
              </a:lnSpc>
              <a:spcBef>
                <a:spcPts val="1600"/>
              </a:spcBef>
              <a:spcAft>
                <a:spcPts val="1600"/>
              </a:spcAft>
              <a:buSzPts val="1800"/>
              <a:buNone/>
              <a:defRPr/>
            </a:lvl9pPr>
          </a:lstStyle>
          <a:p>
            <a:endParaRPr/>
          </a:p>
        </p:txBody>
      </p:sp>
      <p:sp>
        <p:nvSpPr>
          <p:cNvPr id="40" name="Google Shape;40;p23"/>
          <p:cNvSpPr txBox="1">
            <a:spLocks noGrp="1"/>
          </p:cNvSpPr>
          <p:nvPr>
            <p:ph type="body" idx="5"/>
          </p:nvPr>
        </p:nvSpPr>
        <p:spPr>
          <a:xfrm>
            <a:off x="3602568" y="5628905"/>
            <a:ext cx="5935133" cy="754963"/>
          </a:xfrm>
          <a:prstGeom prst="rect">
            <a:avLst/>
          </a:prstGeom>
          <a:noFill/>
          <a:ln>
            <a:noFill/>
          </a:ln>
        </p:spPr>
        <p:txBody>
          <a:bodyPr spcFirstLastPara="1" wrap="square" lIns="91425" tIns="91425" rIns="91425" bIns="91425" anchor="t" anchorCtr="0">
            <a:noAutofit/>
          </a:bodyPr>
          <a:lstStyle>
            <a:lvl1pPr marL="457189" lvl="0" indent="-228594" algn="l">
              <a:lnSpc>
                <a:spcPct val="100000"/>
              </a:lnSpc>
              <a:spcBef>
                <a:spcPts val="0"/>
              </a:spcBef>
              <a:spcAft>
                <a:spcPts val="0"/>
              </a:spcAft>
              <a:buSzPts val="1867"/>
              <a:buFont typeface="Arial"/>
              <a:buNone/>
              <a:defRPr sz="1867">
                <a:solidFill>
                  <a:srgbClr val="3A484F"/>
                </a:solidFill>
              </a:defRPr>
            </a:lvl1pPr>
            <a:lvl2pPr marL="914377" lvl="1" indent="-228594" algn="l">
              <a:lnSpc>
                <a:spcPct val="115000"/>
              </a:lnSpc>
              <a:spcBef>
                <a:spcPts val="0"/>
              </a:spcBef>
              <a:spcAft>
                <a:spcPts val="0"/>
              </a:spcAft>
              <a:buSzPts val="1800"/>
              <a:buNone/>
              <a:defRPr/>
            </a:lvl2pPr>
            <a:lvl3pPr marL="1371566" lvl="2" indent="-228594" algn="l">
              <a:lnSpc>
                <a:spcPct val="115000"/>
              </a:lnSpc>
              <a:spcBef>
                <a:spcPts val="1600"/>
              </a:spcBef>
              <a:spcAft>
                <a:spcPts val="0"/>
              </a:spcAft>
              <a:buSzPts val="1800"/>
              <a:buNone/>
              <a:defRPr/>
            </a:lvl3pPr>
            <a:lvl4pPr marL="1828754" lvl="3" indent="-228594" algn="l">
              <a:lnSpc>
                <a:spcPct val="115000"/>
              </a:lnSpc>
              <a:spcBef>
                <a:spcPts val="1600"/>
              </a:spcBef>
              <a:spcAft>
                <a:spcPts val="0"/>
              </a:spcAft>
              <a:buSzPts val="1800"/>
              <a:buNone/>
              <a:defRPr/>
            </a:lvl4pPr>
            <a:lvl5pPr marL="2285943" lvl="4" indent="-228594" algn="l">
              <a:lnSpc>
                <a:spcPct val="115000"/>
              </a:lnSpc>
              <a:spcBef>
                <a:spcPts val="1600"/>
              </a:spcBef>
              <a:spcAft>
                <a:spcPts val="0"/>
              </a:spcAft>
              <a:buSzPts val="1800"/>
              <a:buNone/>
              <a:defRPr/>
            </a:lvl5pPr>
            <a:lvl6pPr marL="2743131" lvl="5" indent="-228594" algn="l">
              <a:lnSpc>
                <a:spcPct val="115000"/>
              </a:lnSpc>
              <a:spcBef>
                <a:spcPts val="1600"/>
              </a:spcBef>
              <a:spcAft>
                <a:spcPts val="0"/>
              </a:spcAft>
              <a:buSzPts val="1800"/>
              <a:buNone/>
              <a:defRPr/>
            </a:lvl6pPr>
            <a:lvl7pPr marL="3200320" lvl="6" indent="-228594" algn="l">
              <a:lnSpc>
                <a:spcPct val="115000"/>
              </a:lnSpc>
              <a:spcBef>
                <a:spcPts val="1600"/>
              </a:spcBef>
              <a:spcAft>
                <a:spcPts val="0"/>
              </a:spcAft>
              <a:buSzPts val="1800"/>
              <a:buNone/>
              <a:defRPr/>
            </a:lvl7pPr>
            <a:lvl8pPr marL="3657509" lvl="7" indent="-228594" algn="l">
              <a:lnSpc>
                <a:spcPct val="115000"/>
              </a:lnSpc>
              <a:spcBef>
                <a:spcPts val="1600"/>
              </a:spcBef>
              <a:spcAft>
                <a:spcPts val="0"/>
              </a:spcAft>
              <a:buSzPts val="1800"/>
              <a:buNone/>
              <a:defRPr/>
            </a:lvl8pPr>
            <a:lvl9pPr marL="4114697" lvl="8" indent="-228594" algn="l">
              <a:lnSpc>
                <a:spcPct val="115000"/>
              </a:lnSpc>
              <a:spcBef>
                <a:spcPts val="1600"/>
              </a:spcBef>
              <a:spcAft>
                <a:spcPts val="1600"/>
              </a:spcAft>
              <a:buSzPts val="1800"/>
              <a:buNone/>
              <a:defRPr/>
            </a:lvl9pPr>
          </a:lstStyle>
          <a:p>
            <a:endParaRPr/>
          </a:p>
        </p:txBody>
      </p:sp>
    </p:spTree>
    <p:extLst>
      <p:ext uri="{BB962C8B-B14F-4D97-AF65-F5344CB8AC3E}">
        <p14:creationId xmlns:p14="http://schemas.microsoft.com/office/powerpoint/2010/main" val="471781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body">
  <p:cSld name="1_Title and body">
    <p:spTree>
      <p:nvGrpSpPr>
        <p:cNvPr id="1" name="Shape 25"/>
        <p:cNvGrpSpPr/>
        <p:nvPr/>
      </p:nvGrpSpPr>
      <p:grpSpPr>
        <a:xfrm>
          <a:off x="0" y="0"/>
          <a:ext cx="0" cy="0"/>
          <a:chOff x="0" y="0"/>
          <a:chExt cx="0" cy="0"/>
        </a:xfrm>
      </p:grpSpPr>
      <p:sp>
        <p:nvSpPr>
          <p:cNvPr id="26" name="Google Shape;26;p22"/>
          <p:cNvSpPr/>
          <p:nvPr/>
        </p:nvSpPr>
        <p:spPr>
          <a:xfrm>
            <a:off x="0" y="0"/>
            <a:ext cx="11422600" cy="717200"/>
          </a:xfrm>
          <a:prstGeom prst="rect">
            <a:avLst/>
          </a:prstGeom>
          <a:solidFill>
            <a:srgbClr val="CFE2F3"/>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rgbClr val="CCCCCC"/>
              </a:solidFill>
              <a:latin typeface="Arial"/>
              <a:ea typeface="Arial"/>
              <a:cs typeface="Arial"/>
              <a:sym typeface="Arial"/>
            </a:endParaRPr>
          </a:p>
        </p:txBody>
      </p:sp>
      <p:sp>
        <p:nvSpPr>
          <p:cNvPr id="27" name="Google Shape;27;p22"/>
          <p:cNvSpPr/>
          <p:nvPr/>
        </p:nvSpPr>
        <p:spPr>
          <a:xfrm>
            <a:off x="0" y="816305"/>
            <a:ext cx="10119360" cy="51600"/>
          </a:xfrm>
          <a:prstGeom prst="rect">
            <a:avLst/>
          </a:prstGeom>
          <a:solidFill>
            <a:srgbClr val="CC00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pic>
        <p:nvPicPr>
          <p:cNvPr id="28" name="Google Shape;28;p22"/>
          <p:cNvPicPr preferRelativeResize="0"/>
          <p:nvPr/>
        </p:nvPicPr>
        <p:blipFill rotWithShape="1">
          <a:blip r:embed="rId2">
            <a:alphaModFix/>
          </a:blip>
          <a:srcRect/>
          <a:stretch/>
        </p:blipFill>
        <p:spPr>
          <a:xfrm>
            <a:off x="178069" y="6064333"/>
            <a:ext cx="1352599" cy="653267"/>
          </a:xfrm>
          <a:prstGeom prst="rect">
            <a:avLst/>
          </a:prstGeom>
          <a:noFill/>
          <a:ln>
            <a:noFill/>
          </a:ln>
        </p:spPr>
      </p:pic>
      <p:sp>
        <p:nvSpPr>
          <p:cNvPr id="29" name="Google Shape;29;p22"/>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lvl1pPr marL="457189" lvl="0" indent="-228594" algn="l">
              <a:lnSpc>
                <a:spcPct val="115000"/>
              </a:lnSpc>
              <a:spcBef>
                <a:spcPts val="0"/>
              </a:spcBef>
              <a:spcAft>
                <a:spcPts val="0"/>
              </a:spcAft>
              <a:buSzPts val="4267"/>
              <a:buFont typeface="Arial"/>
              <a:buNone/>
              <a:defRPr sz="4267" b="1">
                <a:solidFill>
                  <a:schemeClr val="accent6"/>
                </a:solidFill>
              </a:defRPr>
            </a:lvl1pPr>
            <a:lvl2pPr marL="914377" lvl="1" indent="-228594" algn="l">
              <a:lnSpc>
                <a:spcPct val="115000"/>
              </a:lnSpc>
              <a:spcBef>
                <a:spcPts val="1600"/>
              </a:spcBef>
              <a:spcAft>
                <a:spcPts val="0"/>
              </a:spcAft>
              <a:buSzPts val="1800"/>
              <a:buNone/>
              <a:defRPr/>
            </a:lvl2pPr>
            <a:lvl3pPr marL="1371566" lvl="2" indent="-228594" algn="l">
              <a:lnSpc>
                <a:spcPct val="115000"/>
              </a:lnSpc>
              <a:spcBef>
                <a:spcPts val="1600"/>
              </a:spcBef>
              <a:spcAft>
                <a:spcPts val="0"/>
              </a:spcAft>
              <a:buSzPts val="1800"/>
              <a:buNone/>
              <a:defRPr/>
            </a:lvl3pPr>
            <a:lvl4pPr marL="1828754" lvl="3" indent="-228594" algn="l">
              <a:lnSpc>
                <a:spcPct val="115000"/>
              </a:lnSpc>
              <a:spcBef>
                <a:spcPts val="1600"/>
              </a:spcBef>
              <a:spcAft>
                <a:spcPts val="0"/>
              </a:spcAft>
              <a:buSzPts val="1800"/>
              <a:buNone/>
              <a:defRPr/>
            </a:lvl4pPr>
            <a:lvl5pPr marL="2285943" lvl="4" indent="-228594" algn="l">
              <a:lnSpc>
                <a:spcPct val="115000"/>
              </a:lnSpc>
              <a:spcBef>
                <a:spcPts val="1600"/>
              </a:spcBef>
              <a:spcAft>
                <a:spcPts val="0"/>
              </a:spcAft>
              <a:buSzPts val="1800"/>
              <a:buNone/>
              <a:defRPr/>
            </a:lvl5pPr>
            <a:lvl6pPr marL="2743131" lvl="5" indent="-228594" algn="l">
              <a:lnSpc>
                <a:spcPct val="115000"/>
              </a:lnSpc>
              <a:spcBef>
                <a:spcPts val="1600"/>
              </a:spcBef>
              <a:spcAft>
                <a:spcPts val="0"/>
              </a:spcAft>
              <a:buSzPts val="1800"/>
              <a:buNone/>
              <a:defRPr/>
            </a:lvl6pPr>
            <a:lvl7pPr marL="3200320" lvl="6" indent="-228594" algn="l">
              <a:lnSpc>
                <a:spcPct val="115000"/>
              </a:lnSpc>
              <a:spcBef>
                <a:spcPts val="1600"/>
              </a:spcBef>
              <a:spcAft>
                <a:spcPts val="0"/>
              </a:spcAft>
              <a:buSzPts val="1800"/>
              <a:buNone/>
              <a:defRPr/>
            </a:lvl7pPr>
            <a:lvl8pPr marL="3657509" lvl="7" indent="-228594" algn="l">
              <a:lnSpc>
                <a:spcPct val="115000"/>
              </a:lnSpc>
              <a:spcBef>
                <a:spcPts val="1600"/>
              </a:spcBef>
              <a:spcAft>
                <a:spcPts val="0"/>
              </a:spcAft>
              <a:buSzPts val="1800"/>
              <a:buNone/>
              <a:defRPr/>
            </a:lvl8pPr>
            <a:lvl9pPr marL="4114697" lvl="8" indent="-228594" algn="l">
              <a:lnSpc>
                <a:spcPct val="115000"/>
              </a:lnSpc>
              <a:spcBef>
                <a:spcPts val="1600"/>
              </a:spcBef>
              <a:spcAft>
                <a:spcPts val="1600"/>
              </a:spcAft>
              <a:buSzPts val="1800"/>
              <a:buNone/>
              <a:defRPr/>
            </a:lvl9pPr>
          </a:lstStyle>
          <a:p>
            <a:endParaRPr/>
          </a:p>
        </p:txBody>
      </p:sp>
      <p:sp>
        <p:nvSpPr>
          <p:cNvPr id="30" name="Google Shape;30;p22"/>
          <p:cNvSpPr txBox="1">
            <a:spLocks noGrp="1"/>
          </p:cNvSpPr>
          <p:nvPr>
            <p:ph type="body" idx="2"/>
          </p:nvPr>
        </p:nvSpPr>
        <p:spPr>
          <a:xfrm>
            <a:off x="554183" y="1536702"/>
            <a:ext cx="11059887" cy="4290484"/>
          </a:xfrm>
          <a:prstGeom prst="rect">
            <a:avLst/>
          </a:prstGeom>
          <a:noFill/>
          <a:ln>
            <a:noFill/>
          </a:ln>
        </p:spPr>
        <p:txBody>
          <a:bodyPr spcFirstLastPara="1" wrap="square" lIns="91425" tIns="91425" rIns="91425" bIns="91425" anchor="t" anchorCtr="0">
            <a:noAutofit/>
          </a:bodyPr>
          <a:lstStyle>
            <a:lvl1pPr marL="457189" lvl="0" indent="-431789" algn="l">
              <a:lnSpc>
                <a:spcPct val="115000"/>
              </a:lnSpc>
              <a:spcBef>
                <a:spcPts val="0"/>
              </a:spcBef>
              <a:spcAft>
                <a:spcPts val="0"/>
              </a:spcAft>
              <a:buSzPts val="3200"/>
              <a:buFont typeface="Arial"/>
              <a:buChar char="•"/>
              <a:defRPr sz="3200">
                <a:solidFill>
                  <a:srgbClr val="3A484F"/>
                </a:solidFill>
              </a:defRPr>
            </a:lvl1pPr>
            <a:lvl2pPr marL="914377" lvl="1" indent="-228594" algn="l">
              <a:lnSpc>
                <a:spcPct val="115000"/>
              </a:lnSpc>
              <a:spcBef>
                <a:spcPts val="1600"/>
              </a:spcBef>
              <a:spcAft>
                <a:spcPts val="0"/>
              </a:spcAft>
              <a:buSzPts val="1867"/>
              <a:buFont typeface="Arial"/>
              <a:buNone/>
              <a:defRPr>
                <a:solidFill>
                  <a:srgbClr val="3A484F"/>
                </a:solidFill>
              </a:defRPr>
            </a:lvl2pPr>
            <a:lvl3pPr marL="1371566" lvl="2" indent="-228594" algn="l">
              <a:lnSpc>
                <a:spcPct val="115000"/>
              </a:lnSpc>
              <a:spcBef>
                <a:spcPts val="1600"/>
              </a:spcBef>
              <a:spcAft>
                <a:spcPts val="0"/>
              </a:spcAft>
              <a:buSzPts val="1867"/>
              <a:buFont typeface="Arial"/>
              <a:buNone/>
              <a:defRPr>
                <a:solidFill>
                  <a:srgbClr val="3A484F"/>
                </a:solidFill>
              </a:defRPr>
            </a:lvl3pPr>
            <a:lvl4pPr marL="1828754" lvl="3" indent="-228594" algn="l">
              <a:lnSpc>
                <a:spcPct val="115000"/>
              </a:lnSpc>
              <a:spcBef>
                <a:spcPts val="1600"/>
              </a:spcBef>
              <a:spcAft>
                <a:spcPts val="0"/>
              </a:spcAft>
              <a:buSzPts val="1867"/>
              <a:buFont typeface="Arial"/>
              <a:buNone/>
              <a:defRPr>
                <a:solidFill>
                  <a:srgbClr val="3A484F"/>
                </a:solidFill>
              </a:defRPr>
            </a:lvl4pPr>
            <a:lvl5pPr marL="2285943" lvl="4" indent="-228594" algn="l">
              <a:lnSpc>
                <a:spcPct val="115000"/>
              </a:lnSpc>
              <a:spcBef>
                <a:spcPts val="1600"/>
              </a:spcBef>
              <a:spcAft>
                <a:spcPts val="0"/>
              </a:spcAft>
              <a:buSzPts val="1867"/>
              <a:buFont typeface="Arial"/>
              <a:buNone/>
              <a:defRPr>
                <a:solidFill>
                  <a:srgbClr val="3A484F"/>
                </a:solidFill>
              </a:defRPr>
            </a:lvl5pPr>
            <a:lvl6pPr marL="2743131" lvl="5" indent="-228594" algn="l">
              <a:lnSpc>
                <a:spcPct val="115000"/>
              </a:lnSpc>
              <a:spcBef>
                <a:spcPts val="1600"/>
              </a:spcBef>
              <a:spcAft>
                <a:spcPts val="0"/>
              </a:spcAft>
              <a:buSzPts val="1800"/>
              <a:buNone/>
              <a:defRPr/>
            </a:lvl6pPr>
            <a:lvl7pPr marL="3200320" lvl="6" indent="-228594" algn="l">
              <a:lnSpc>
                <a:spcPct val="115000"/>
              </a:lnSpc>
              <a:spcBef>
                <a:spcPts val="1600"/>
              </a:spcBef>
              <a:spcAft>
                <a:spcPts val="0"/>
              </a:spcAft>
              <a:buSzPts val="1800"/>
              <a:buNone/>
              <a:defRPr/>
            </a:lvl7pPr>
            <a:lvl8pPr marL="3657509" lvl="7" indent="-228594" algn="l">
              <a:lnSpc>
                <a:spcPct val="115000"/>
              </a:lnSpc>
              <a:spcBef>
                <a:spcPts val="1600"/>
              </a:spcBef>
              <a:spcAft>
                <a:spcPts val="0"/>
              </a:spcAft>
              <a:buSzPts val="1800"/>
              <a:buNone/>
              <a:defRPr/>
            </a:lvl8pPr>
            <a:lvl9pPr marL="4114697" lvl="8" indent="-228594" algn="l">
              <a:lnSpc>
                <a:spcPct val="115000"/>
              </a:lnSpc>
              <a:spcBef>
                <a:spcPts val="1600"/>
              </a:spcBef>
              <a:spcAft>
                <a:spcPts val="1600"/>
              </a:spcAft>
              <a:buSzPts val="1800"/>
              <a:buNone/>
              <a:defRPr/>
            </a:lvl9pPr>
          </a:lstStyle>
          <a:p>
            <a:endParaRPr/>
          </a:p>
        </p:txBody>
      </p:sp>
      <p:sp>
        <p:nvSpPr>
          <p:cNvPr id="31" name="Google Shape;31;p22"/>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617269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p:cSld name="1_Section Header">
    <p:spTree>
      <p:nvGrpSpPr>
        <p:cNvPr id="1" name="Shape 13"/>
        <p:cNvGrpSpPr/>
        <p:nvPr/>
      </p:nvGrpSpPr>
      <p:grpSpPr>
        <a:xfrm>
          <a:off x="0" y="0"/>
          <a:ext cx="0" cy="0"/>
          <a:chOff x="0" y="0"/>
          <a:chExt cx="0" cy="0"/>
        </a:xfrm>
      </p:grpSpPr>
      <p:sp>
        <p:nvSpPr>
          <p:cNvPr id="14" name="Google Shape;14;p20"/>
          <p:cNvSpPr/>
          <p:nvPr/>
        </p:nvSpPr>
        <p:spPr>
          <a:xfrm>
            <a:off x="0" y="2270071"/>
            <a:ext cx="8005880" cy="1139200"/>
          </a:xfrm>
          <a:prstGeom prst="rect">
            <a:avLst/>
          </a:prstGeom>
          <a:solidFill>
            <a:schemeClr val="accent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15" name="Google Shape;15;p20"/>
          <p:cNvSpPr/>
          <p:nvPr/>
        </p:nvSpPr>
        <p:spPr>
          <a:xfrm>
            <a:off x="0" y="3541971"/>
            <a:ext cx="6773600" cy="132800"/>
          </a:xfrm>
          <a:prstGeom prst="rect">
            <a:avLst/>
          </a:prstGeom>
          <a:solidFill>
            <a:srgbClr val="CC00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pic>
        <p:nvPicPr>
          <p:cNvPr id="16" name="Google Shape;16;p20"/>
          <p:cNvPicPr preferRelativeResize="0"/>
          <p:nvPr/>
        </p:nvPicPr>
        <p:blipFill rotWithShape="1">
          <a:blip r:embed="rId2">
            <a:alphaModFix/>
          </a:blip>
          <a:srcRect/>
          <a:stretch/>
        </p:blipFill>
        <p:spPr>
          <a:xfrm>
            <a:off x="178069" y="6064333"/>
            <a:ext cx="1352599" cy="653267"/>
          </a:xfrm>
          <a:prstGeom prst="rect">
            <a:avLst/>
          </a:prstGeom>
          <a:noFill/>
          <a:ln>
            <a:noFill/>
          </a:ln>
        </p:spPr>
      </p:pic>
      <p:sp>
        <p:nvSpPr>
          <p:cNvPr id="17" name="Google Shape;17;p20"/>
          <p:cNvSpPr txBox="1">
            <a:spLocks noGrp="1"/>
          </p:cNvSpPr>
          <p:nvPr>
            <p:ph type="body" idx="1"/>
          </p:nvPr>
        </p:nvSpPr>
        <p:spPr>
          <a:xfrm>
            <a:off x="535519" y="2269067"/>
            <a:ext cx="7469716" cy="1140884"/>
          </a:xfrm>
          <a:prstGeom prst="rect">
            <a:avLst/>
          </a:prstGeom>
          <a:noFill/>
          <a:ln>
            <a:noFill/>
          </a:ln>
        </p:spPr>
        <p:txBody>
          <a:bodyPr spcFirstLastPara="1" wrap="square" lIns="91425" tIns="91425" rIns="91425" bIns="91425" anchor="ctr" anchorCtr="0">
            <a:noAutofit/>
          </a:bodyPr>
          <a:lstStyle>
            <a:lvl1pPr marL="457189" marR="0" lvl="0" indent="-228594" algn="l">
              <a:lnSpc>
                <a:spcPct val="100000"/>
              </a:lnSpc>
              <a:spcBef>
                <a:spcPts val="0"/>
              </a:spcBef>
              <a:spcAft>
                <a:spcPts val="0"/>
              </a:spcAft>
              <a:buClr>
                <a:schemeClr val="dk2"/>
              </a:buClr>
              <a:buSzPts val="7200"/>
              <a:buFont typeface="Arial"/>
              <a:buNone/>
              <a:defRPr sz="7200" b="1">
                <a:solidFill>
                  <a:srgbClr val="FFFFFF"/>
                </a:solidFill>
              </a:defRPr>
            </a:lvl1pPr>
            <a:lvl2pPr marL="914377" lvl="1" indent="-228594" algn="l">
              <a:lnSpc>
                <a:spcPct val="115000"/>
              </a:lnSpc>
              <a:spcBef>
                <a:spcPts val="2133"/>
              </a:spcBef>
              <a:spcAft>
                <a:spcPts val="0"/>
              </a:spcAft>
              <a:buSzPts val="1800"/>
              <a:buNone/>
              <a:defRPr/>
            </a:lvl2pPr>
            <a:lvl3pPr marL="1371566" lvl="2" indent="-228594" algn="l">
              <a:lnSpc>
                <a:spcPct val="115000"/>
              </a:lnSpc>
              <a:spcBef>
                <a:spcPts val="1600"/>
              </a:spcBef>
              <a:spcAft>
                <a:spcPts val="0"/>
              </a:spcAft>
              <a:buSzPts val="1800"/>
              <a:buNone/>
              <a:defRPr/>
            </a:lvl3pPr>
            <a:lvl4pPr marL="1828754" lvl="3" indent="-228594" algn="l">
              <a:lnSpc>
                <a:spcPct val="115000"/>
              </a:lnSpc>
              <a:spcBef>
                <a:spcPts val="1600"/>
              </a:spcBef>
              <a:spcAft>
                <a:spcPts val="0"/>
              </a:spcAft>
              <a:buSzPts val="1800"/>
              <a:buNone/>
              <a:defRPr/>
            </a:lvl4pPr>
            <a:lvl5pPr marL="2285943" lvl="4" indent="-228594" algn="l">
              <a:lnSpc>
                <a:spcPct val="115000"/>
              </a:lnSpc>
              <a:spcBef>
                <a:spcPts val="1600"/>
              </a:spcBef>
              <a:spcAft>
                <a:spcPts val="0"/>
              </a:spcAft>
              <a:buSzPts val="1800"/>
              <a:buNone/>
              <a:defRPr/>
            </a:lvl5pPr>
            <a:lvl6pPr marL="2743131" lvl="5" indent="-228594" algn="l">
              <a:lnSpc>
                <a:spcPct val="115000"/>
              </a:lnSpc>
              <a:spcBef>
                <a:spcPts val="1600"/>
              </a:spcBef>
              <a:spcAft>
                <a:spcPts val="0"/>
              </a:spcAft>
              <a:buSzPts val="1800"/>
              <a:buNone/>
              <a:defRPr/>
            </a:lvl6pPr>
            <a:lvl7pPr marL="3200320" lvl="6" indent="-228594" algn="l">
              <a:lnSpc>
                <a:spcPct val="115000"/>
              </a:lnSpc>
              <a:spcBef>
                <a:spcPts val="1600"/>
              </a:spcBef>
              <a:spcAft>
                <a:spcPts val="0"/>
              </a:spcAft>
              <a:buSzPts val="1800"/>
              <a:buNone/>
              <a:defRPr/>
            </a:lvl7pPr>
            <a:lvl8pPr marL="3657509" lvl="7" indent="-228594" algn="l">
              <a:lnSpc>
                <a:spcPct val="115000"/>
              </a:lnSpc>
              <a:spcBef>
                <a:spcPts val="1600"/>
              </a:spcBef>
              <a:spcAft>
                <a:spcPts val="0"/>
              </a:spcAft>
              <a:buSzPts val="1800"/>
              <a:buNone/>
              <a:defRPr/>
            </a:lvl8pPr>
            <a:lvl9pPr marL="4114697" lvl="8" indent="-228594" algn="l">
              <a:lnSpc>
                <a:spcPct val="115000"/>
              </a:lnSpc>
              <a:spcBef>
                <a:spcPts val="1600"/>
              </a:spcBef>
              <a:spcAft>
                <a:spcPts val="1600"/>
              </a:spcAft>
              <a:buSzPts val="1800"/>
              <a:buNone/>
              <a:defRPr/>
            </a:lvl9pPr>
          </a:lstStyle>
          <a:p>
            <a:endParaRPr/>
          </a:p>
        </p:txBody>
      </p:sp>
      <p:sp>
        <p:nvSpPr>
          <p:cNvPr id="18" name="Google Shape;18;p20"/>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567885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Vision &amp; Mission">
    <p:spTree>
      <p:nvGrpSpPr>
        <p:cNvPr id="1" name="Shape 25"/>
        <p:cNvGrpSpPr/>
        <p:nvPr/>
      </p:nvGrpSpPr>
      <p:grpSpPr>
        <a:xfrm>
          <a:off x="0" y="0"/>
          <a:ext cx="0" cy="0"/>
          <a:chOff x="0" y="0"/>
          <a:chExt cx="0" cy="0"/>
        </a:xfrm>
      </p:grpSpPr>
      <p:sp>
        <p:nvSpPr>
          <p:cNvPr id="18" name="Shape 85"/>
          <p:cNvSpPr/>
          <p:nvPr userDrawn="1"/>
        </p:nvSpPr>
        <p:spPr>
          <a:xfrm>
            <a:off x="0" y="0"/>
            <a:ext cx="11422600" cy="717200"/>
          </a:xfrm>
          <a:prstGeom prst="rect">
            <a:avLst/>
          </a:prstGeom>
          <a:solidFill>
            <a:srgbClr val="CFE2F3"/>
          </a:solidFill>
          <a:ln>
            <a:noFill/>
          </a:ln>
        </p:spPr>
        <p:txBody>
          <a:bodyPr lIns="121900" tIns="121900" rIns="121900" bIns="121900" anchor="ctr" anchorCtr="0">
            <a:noAutofit/>
          </a:bodyPr>
          <a:lstStyle/>
          <a:p>
            <a:pPr lvl="0">
              <a:spcBef>
                <a:spcPts val="0"/>
              </a:spcBef>
              <a:buNone/>
            </a:pPr>
            <a:endParaRPr sz="2400">
              <a:solidFill>
                <a:srgbClr val="CCCCCC"/>
              </a:solidFill>
            </a:endParaRPr>
          </a:p>
        </p:txBody>
      </p:sp>
      <p:sp>
        <p:nvSpPr>
          <p:cNvPr id="19" name="Shape 86"/>
          <p:cNvSpPr/>
          <p:nvPr userDrawn="1"/>
        </p:nvSpPr>
        <p:spPr>
          <a:xfrm>
            <a:off x="0" y="81630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grpSp>
        <p:nvGrpSpPr>
          <p:cNvPr id="4" name="Group 3"/>
          <p:cNvGrpSpPr/>
          <p:nvPr userDrawn="1"/>
        </p:nvGrpSpPr>
        <p:grpSpPr>
          <a:xfrm>
            <a:off x="2413067" y="1457430"/>
            <a:ext cx="7948800" cy="1950329"/>
            <a:chOff x="1809800" y="1012003"/>
            <a:chExt cx="5961600" cy="1462747"/>
          </a:xfrm>
        </p:grpSpPr>
        <p:sp>
          <p:nvSpPr>
            <p:cNvPr id="5" name="Shape 72"/>
            <p:cNvSpPr txBox="1"/>
            <p:nvPr/>
          </p:nvSpPr>
          <p:spPr>
            <a:xfrm>
              <a:off x="1809800" y="1354550"/>
              <a:ext cx="5961600" cy="1120200"/>
            </a:xfrm>
            <a:prstGeom prst="rect">
              <a:avLst/>
            </a:prstGeom>
            <a:noFill/>
            <a:ln>
              <a:noFill/>
            </a:ln>
          </p:spPr>
          <p:txBody>
            <a:bodyPr lIns="91425" tIns="91425" rIns="91425" bIns="91425" anchor="t" anchorCtr="0">
              <a:noAutofit/>
            </a:bodyPr>
            <a:lstStyle/>
            <a:p>
              <a:pPr lvl="0" rtl="0">
                <a:lnSpc>
                  <a:spcPct val="115000"/>
                </a:lnSpc>
                <a:spcBef>
                  <a:spcPts val="667"/>
                </a:spcBef>
                <a:buNone/>
              </a:pPr>
              <a:r>
                <a:rPr lang="en" sz="2133" dirty="0">
                  <a:solidFill>
                    <a:schemeClr val="accent3">
                      <a:lumMod val="50000"/>
                    </a:schemeClr>
                  </a:solidFill>
                  <a:latin typeface="Arial" charset="0"/>
                  <a:ea typeface="Arial" charset="0"/>
                  <a:cs typeface="Arial" charset="0"/>
                  <a:sym typeface="Open Sans"/>
                </a:rPr>
                <a:t>To create a world-class educational system that gives students the knowledge and skills to be successful in college and the workforce, and to flourish as parents and citizens</a:t>
              </a:r>
            </a:p>
          </p:txBody>
        </p:sp>
        <p:sp>
          <p:nvSpPr>
            <p:cNvPr id="6" name="Shape 73"/>
            <p:cNvSpPr txBox="1"/>
            <p:nvPr/>
          </p:nvSpPr>
          <p:spPr>
            <a:xfrm>
              <a:off x="1809800" y="1012003"/>
              <a:ext cx="1260900" cy="280200"/>
            </a:xfrm>
            <a:prstGeom prst="rect">
              <a:avLst/>
            </a:prstGeom>
            <a:noFill/>
            <a:ln>
              <a:noFill/>
            </a:ln>
          </p:spPr>
          <p:txBody>
            <a:bodyPr lIns="91425" tIns="91425" rIns="91425" bIns="91425" anchor="t" anchorCtr="0">
              <a:noAutofit/>
            </a:bodyPr>
            <a:lstStyle/>
            <a:p>
              <a:pPr lvl="0">
                <a:spcBef>
                  <a:spcPts val="0"/>
                </a:spcBef>
                <a:buNone/>
              </a:pPr>
              <a:r>
                <a:rPr lang="en" sz="2667" b="1" dirty="0">
                  <a:solidFill>
                    <a:srgbClr val="0070C0"/>
                  </a:solidFill>
                  <a:latin typeface="Arial" charset="0"/>
                  <a:ea typeface="Arial" charset="0"/>
                  <a:cs typeface="Arial" charset="0"/>
                  <a:sym typeface="Open Sans"/>
                </a:rPr>
                <a:t>VISION</a:t>
              </a:r>
              <a:endParaRPr lang="en" sz="2400" b="1" dirty="0">
                <a:solidFill>
                  <a:srgbClr val="0070C0"/>
                </a:solidFill>
                <a:latin typeface="Arial" charset="0"/>
                <a:ea typeface="Arial" charset="0"/>
                <a:cs typeface="Arial" charset="0"/>
                <a:sym typeface="Open Sans"/>
              </a:endParaRPr>
            </a:p>
          </p:txBody>
        </p:sp>
        <p:cxnSp>
          <p:nvCxnSpPr>
            <p:cNvPr id="7" name="Shape 74"/>
            <p:cNvCxnSpPr/>
            <p:nvPr/>
          </p:nvCxnSpPr>
          <p:spPr>
            <a:xfrm>
              <a:off x="2812842" y="1255390"/>
              <a:ext cx="4759200" cy="0"/>
            </a:xfrm>
            <a:prstGeom prst="straightConnector1">
              <a:avLst/>
            </a:prstGeom>
            <a:noFill/>
            <a:ln w="19050" cap="flat" cmpd="sng">
              <a:solidFill>
                <a:srgbClr val="CC0000"/>
              </a:solidFill>
              <a:prstDash val="solid"/>
              <a:round/>
              <a:headEnd type="none" w="lg" len="lg"/>
              <a:tailEnd type="none" w="lg" len="lg"/>
            </a:ln>
          </p:spPr>
        </p:cxnSp>
      </p:grpSp>
      <p:grpSp>
        <p:nvGrpSpPr>
          <p:cNvPr id="8" name="Group 7"/>
          <p:cNvGrpSpPr/>
          <p:nvPr userDrawn="1"/>
        </p:nvGrpSpPr>
        <p:grpSpPr>
          <a:xfrm>
            <a:off x="2413067" y="3769940"/>
            <a:ext cx="7682989" cy="1789232"/>
            <a:chOff x="1809800" y="2665300"/>
            <a:chExt cx="5762242" cy="1341924"/>
          </a:xfrm>
        </p:grpSpPr>
        <p:sp>
          <p:nvSpPr>
            <p:cNvPr id="9" name="Shape 76"/>
            <p:cNvSpPr txBox="1"/>
            <p:nvPr/>
          </p:nvSpPr>
          <p:spPr>
            <a:xfrm>
              <a:off x="1809800" y="3049624"/>
              <a:ext cx="5685900" cy="957600"/>
            </a:xfrm>
            <a:prstGeom prst="rect">
              <a:avLst/>
            </a:prstGeom>
            <a:noFill/>
            <a:ln>
              <a:noFill/>
            </a:ln>
          </p:spPr>
          <p:txBody>
            <a:bodyPr lIns="91425" tIns="91425" rIns="91425" bIns="91425" anchor="ctr" anchorCtr="0">
              <a:noAutofit/>
            </a:bodyPr>
            <a:lstStyle/>
            <a:p>
              <a:pPr lvl="0" rtl="0">
                <a:lnSpc>
                  <a:spcPct val="115000"/>
                </a:lnSpc>
                <a:spcBef>
                  <a:spcPts val="667"/>
                </a:spcBef>
                <a:buNone/>
              </a:pPr>
              <a:r>
                <a:rPr lang="en" sz="2133" dirty="0">
                  <a:solidFill>
                    <a:schemeClr val="accent3">
                      <a:lumMod val="50000"/>
                    </a:schemeClr>
                  </a:solidFill>
                  <a:latin typeface="Arial" charset="0"/>
                  <a:ea typeface="Arial" charset="0"/>
                  <a:cs typeface="Arial" charset="0"/>
                  <a:sym typeface="Open Sans"/>
                </a:rPr>
                <a:t>To provide leadership through the development of policy and accountability systems so that all students are prepared to compete in the global community</a:t>
              </a:r>
            </a:p>
          </p:txBody>
        </p:sp>
        <p:sp>
          <p:nvSpPr>
            <p:cNvPr id="10" name="Shape 77"/>
            <p:cNvSpPr txBox="1"/>
            <p:nvPr/>
          </p:nvSpPr>
          <p:spPr>
            <a:xfrm>
              <a:off x="1809800" y="2665300"/>
              <a:ext cx="1260900" cy="280200"/>
            </a:xfrm>
            <a:prstGeom prst="rect">
              <a:avLst/>
            </a:prstGeom>
            <a:noFill/>
            <a:ln>
              <a:noFill/>
            </a:ln>
          </p:spPr>
          <p:txBody>
            <a:bodyPr lIns="91425" tIns="91425" rIns="91425" bIns="91425" anchor="t" anchorCtr="0">
              <a:noAutofit/>
            </a:bodyPr>
            <a:lstStyle/>
            <a:p>
              <a:pPr lvl="0" rtl="0">
                <a:spcBef>
                  <a:spcPts val="0"/>
                </a:spcBef>
                <a:buNone/>
              </a:pPr>
              <a:r>
                <a:rPr lang="en" sz="2667" b="1" dirty="0">
                  <a:solidFill>
                    <a:srgbClr val="0070C0"/>
                  </a:solidFill>
                  <a:latin typeface="Arial" charset="0"/>
                  <a:ea typeface="Arial" charset="0"/>
                  <a:cs typeface="Arial" charset="0"/>
                  <a:sym typeface="Open Sans"/>
                </a:rPr>
                <a:t>MISSION</a:t>
              </a:r>
            </a:p>
          </p:txBody>
        </p:sp>
        <p:cxnSp>
          <p:nvCxnSpPr>
            <p:cNvPr id="11" name="Shape 78"/>
            <p:cNvCxnSpPr/>
            <p:nvPr/>
          </p:nvCxnSpPr>
          <p:spPr>
            <a:xfrm>
              <a:off x="3000042" y="2910000"/>
              <a:ext cx="4572000" cy="0"/>
            </a:xfrm>
            <a:prstGeom prst="straightConnector1">
              <a:avLst/>
            </a:prstGeom>
            <a:noFill/>
            <a:ln w="19050" cap="flat" cmpd="sng">
              <a:solidFill>
                <a:srgbClr val="CC0000"/>
              </a:solidFill>
              <a:prstDash val="solid"/>
              <a:round/>
              <a:headEnd type="none" w="lg" len="lg"/>
              <a:tailEnd type="none" w="lg" len="lg"/>
            </a:ln>
          </p:spPr>
        </p:cxnSp>
      </p:grpSp>
      <p:pic>
        <p:nvPicPr>
          <p:cNvPr id="12" name="Shape 79"/>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15" name="Shape 89"/>
          <p:cNvSpPr txBox="1"/>
          <p:nvPr userDrawn="1"/>
        </p:nvSpPr>
        <p:spPr>
          <a:xfrm>
            <a:off x="355567" y="90400"/>
            <a:ext cx="11196800" cy="533736"/>
          </a:xfrm>
          <a:prstGeom prst="rect">
            <a:avLst/>
          </a:prstGeom>
          <a:noFill/>
          <a:ln>
            <a:noFill/>
          </a:ln>
        </p:spPr>
        <p:txBody>
          <a:bodyPr lIns="121900" tIns="121900" rIns="121900" bIns="121900" anchor="ctr" anchorCtr="0">
            <a:noAutofit/>
          </a:bodyPr>
          <a:lstStyle/>
          <a:p>
            <a:pPr lvl="0">
              <a:spcBef>
                <a:spcPts val="0"/>
              </a:spcBef>
              <a:buNone/>
            </a:pPr>
            <a:r>
              <a:rPr lang="en-US" sz="3200" b="1" dirty="0">
                <a:solidFill>
                  <a:srgbClr val="0070C0"/>
                </a:solidFill>
                <a:latin typeface="+mj-lt"/>
                <a:ea typeface="Open Sans"/>
                <a:cs typeface="Open Sans"/>
                <a:sym typeface="Open Sans"/>
              </a:rPr>
              <a:t>Mississippi</a:t>
            </a:r>
            <a:r>
              <a:rPr lang="en-US" sz="3200" b="1" baseline="0" dirty="0">
                <a:solidFill>
                  <a:srgbClr val="0070C0"/>
                </a:solidFill>
                <a:latin typeface="+mj-lt"/>
                <a:ea typeface="Open Sans"/>
                <a:cs typeface="Open Sans"/>
                <a:sym typeface="Open Sans"/>
              </a:rPr>
              <a:t> Department of Education</a:t>
            </a:r>
            <a:endParaRPr lang="en" sz="3200" b="1" dirty="0">
              <a:solidFill>
                <a:srgbClr val="0070C0"/>
              </a:solidFill>
              <a:latin typeface="+mj-lt"/>
              <a:ea typeface="Open Sans"/>
              <a:cs typeface="Open Sans"/>
              <a:sym typeface="Open Sans"/>
            </a:endParaRPr>
          </a:p>
        </p:txBody>
      </p:sp>
      <p:sp>
        <p:nvSpPr>
          <p:cNvPr id="16"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2074237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BE Goals">
    <p:spTree>
      <p:nvGrpSpPr>
        <p:cNvPr id="1" name=""/>
        <p:cNvGrpSpPr/>
        <p:nvPr/>
      </p:nvGrpSpPr>
      <p:grpSpPr>
        <a:xfrm>
          <a:off x="0" y="0"/>
          <a:ext cx="0" cy="0"/>
          <a:chOff x="0" y="0"/>
          <a:chExt cx="0" cy="0"/>
        </a:xfrm>
      </p:grpSpPr>
      <p:sp>
        <p:nvSpPr>
          <p:cNvPr id="13" name="Shape 85"/>
          <p:cNvSpPr/>
          <p:nvPr userDrawn="1"/>
        </p:nvSpPr>
        <p:spPr>
          <a:xfrm>
            <a:off x="0" y="0"/>
            <a:ext cx="11422600" cy="717200"/>
          </a:xfrm>
          <a:prstGeom prst="rect">
            <a:avLst/>
          </a:prstGeom>
          <a:solidFill>
            <a:srgbClr val="CFE2F3"/>
          </a:solidFill>
          <a:ln>
            <a:noFill/>
          </a:ln>
        </p:spPr>
        <p:txBody>
          <a:bodyPr lIns="121900" tIns="121900" rIns="121900" bIns="121900" anchor="ctr" anchorCtr="0">
            <a:noAutofit/>
          </a:bodyPr>
          <a:lstStyle/>
          <a:p>
            <a:pPr lvl="0">
              <a:spcBef>
                <a:spcPts val="0"/>
              </a:spcBef>
              <a:buNone/>
            </a:pPr>
            <a:endParaRPr sz="2400">
              <a:solidFill>
                <a:srgbClr val="CCCCCC"/>
              </a:solidFill>
            </a:endParaRPr>
          </a:p>
        </p:txBody>
      </p:sp>
      <p:sp>
        <p:nvSpPr>
          <p:cNvPr id="14" name="Shape 86"/>
          <p:cNvSpPr/>
          <p:nvPr userDrawn="1"/>
        </p:nvSpPr>
        <p:spPr>
          <a:xfrm>
            <a:off x="0" y="81630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pic>
        <p:nvPicPr>
          <p:cNvPr id="7" name="Shape 79"/>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8" name="Shape 87"/>
          <p:cNvSpPr txBox="1"/>
          <p:nvPr userDrawn="1"/>
        </p:nvSpPr>
        <p:spPr>
          <a:xfrm>
            <a:off x="1333314" y="1305514"/>
            <a:ext cx="10089287" cy="4662167"/>
          </a:xfrm>
          <a:prstGeom prst="rect">
            <a:avLst/>
          </a:prstGeom>
          <a:noFill/>
          <a:ln>
            <a:noFill/>
          </a:ln>
        </p:spPr>
        <p:txBody>
          <a:bodyPr lIns="121900" tIns="121900" rIns="121900" bIns="121900" anchor="t" anchorCtr="0">
            <a:noAutofit/>
          </a:bodyPr>
          <a:lstStyle/>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 sz="2400" dirty="0">
                <a:solidFill>
                  <a:schemeClr val="accent3">
                    <a:lumMod val="50000"/>
                  </a:schemeClr>
                </a:solidFill>
                <a:latin typeface="+mn-lt"/>
                <a:ea typeface="Open Sans"/>
                <a:cs typeface="Open Sans"/>
                <a:sym typeface="Open Sans"/>
              </a:rPr>
              <a:t>All Students Proficient and Showing Growth in All Assessed Areas</a:t>
            </a:r>
            <a:endParaRPr lang="en-US" sz="2400" dirty="0">
              <a:solidFill>
                <a:schemeClr val="accent3">
                  <a:lumMod val="50000"/>
                </a:schemeClr>
              </a:solidFill>
              <a:latin typeface="+mn-lt"/>
              <a:ea typeface="Open Sans"/>
              <a:cs typeface="Open Sans"/>
              <a:sym typeface="Open Sans"/>
            </a:endParaRPr>
          </a:p>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 sz="2400" dirty="0">
                <a:solidFill>
                  <a:schemeClr val="accent3">
                    <a:lumMod val="50000"/>
                  </a:schemeClr>
                </a:solidFill>
                <a:latin typeface="+mn-lt"/>
                <a:ea typeface="Open Sans"/>
                <a:cs typeface="Open Sans"/>
                <a:sym typeface="Open Sans"/>
              </a:rPr>
              <a:t>Every Student Graduates </a:t>
            </a:r>
            <a:r>
              <a:rPr lang="en-US" sz="2400" dirty="0">
                <a:solidFill>
                  <a:schemeClr val="accent3">
                    <a:lumMod val="50000"/>
                  </a:schemeClr>
                </a:solidFill>
                <a:latin typeface="+mn-lt"/>
                <a:ea typeface="Open Sans"/>
                <a:cs typeface="Open Sans"/>
                <a:sym typeface="Open Sans"/>
              </a:rPr>
              <a:t>From </a:t>
            </a:r>
            <a:r>
              <a:rPr lang="en" sz="2400" dirty="0">
                <a:solidFill>
                  <a:schemeClr val="accent3">
                    <a:lumMod val="50000"/>
                  </a:schemeClr>
                </a:solidFill>
                <a:latin typeface="+mn-lt"/>
                <a:ea typeface="Open Sans"/>
                <a:cs typeface="Open Sans"/>
                <a:sym typeface="Open Sans"/>
              </a:rPr>
              <a:t>High School and is Ready for College and Career</a:t>
            </a:r>
            <a:endParaRPr lang="en-US" sz="2400" dirty="0">
              <a:solidFill>
                <a:schemeClr val="accent3">
                  <a:lumMod val="50000"/>
                </a:schemeClr>
              </a:solidFill>
              <a:latin typeface="+mn-lt"/>
              <a:ea typeface="Open Sans"/>
              <a:cs typeface="Open Sans"/>
              <a:sym typeface="Open Sans"/>
            </a:endParaRPr>
          </a:p>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 sz="2400" dirty="0">
                <a:solidFill>
                  <a:schemeClr val="accent3">
                    <a:lumMod val="50000"/>
                  </a:schemeClr>
                </a:solidFill>
                <a:latin typeface="+mn-lt"/>
                <a:ea typeface="Open Sans"/>
                <a:cs typeface="Open Sans"/>
                <a:sym typeface="Open Sans"/>
              </a:rPr>
              <a:t>Every Child Has Access to a High-Quality Early Childhood Program</a:t>
            </a:r>
            <a:endParaRPr lang="en-US" sz="2400" dirty="0">
              <a:solidFill>
                <a:schemeClr val="accent3">
                  <a:lumMod val="50000"/>
                </a:schemeClr>
              </a:solidFill>
              <a:latin typeface="+mn-lt"/>
              <a:ea typeface="Open Sans"/>
              <a:cs typeface="Open Sans"/>
              <a:sym typeface="Open Sans"/>
            </a:endParaRPr>
          </a:p>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 sz="2400" dirty="0">
                <a:solidFill>
                  <a:schemeClr val="accent3">
                    <a:lumMod val="50000"/>
                  </a:schemeClr>
                </a:solidFill>
                <a:latin typeface="+mn-lt"/>
                <a:ea typeface="Open Sans"/>
                <a:cs typeface="Open Sans"/>
                <a:sym typeface="Open Sans"/>
              </a:rPr>
              <a:t>Every School Has Effective Teachers and Leaders</a:t>
            </a:r>
            <a:endParaRPr lang="en-US" sz="2400" dirty="0">
              <a:solidFill>
                <a:schemeClr val="accent3">
                  <a:lumMod val="50000"/>
                </a:schemeClr>
              </a:solidFill>
              <a:latin typeface="+mn-lt"/>
              <a:ea typeface="Open Sans"/>
              <a:cs typeface="Open Sans"/>
              <a:sym typeface="Open Sans"/>
            </a:endParaRPr>
          </a:p>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 sz="2400" dirty="0">
                <a:solidFill>
                  <a:schemeClr val="accent3">
                    <a:lumMod val="50000"/>
                  </a:schemeClr>
                </a:solidFill>
                <a:latin typeface="+mn-lt"/>
                <a:ea typeface="Open Sans"/>
                <a:cs typeface="Open Sans"/>
                <a:sym typeface="Open Sans"/>
              </a:rPr>
              <a:t>Every Community Effectively Using a World-Class Data System to Improve Student Outcomes</a:t>
            </a:r>
            <a:endParaRPr lang="en-US" sz="2400" dirty="0">
              <a:solidFill>
                <a:schemeClr val="accent3">
                  <a:lumMod val="50000"/>
                </a:schemeClr>
              </a:solidFill>
              <a:latin typeface="+mn-lt"/>
              <a:ea typeface="Open Sans"/>
              <a:cs typeface="Open Sans"/>
              <a:sym typeface="Open Sans"/>
            </a:endParaRPr>
          </a:p>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US" sz="2400" dirty="0">
                <a:solidFill>
                  <a:schemeClr val="accent3">
                    <a:lumMod val="50000"/>
                  </a:schemeClr>
                </a:solidFill>
              </a:rPr>
              <a:t>Every School and District is Rated “C” or Higher</a:t>
            </a:r>
          </a:p>
        </p:txBody>
      </p:sp>
      <p:sp>
        <p:nvSpPr>
          <p:cNvPr id="9" name="Shape 89"/>
          <p:cNvSpPr txBox="1"/>
          <p:nvPr userDrawn="1"/>
        </p:nvSpPr>
        <p:spPr>
          <a:xfrm>
            <a:off x="373584" y="63057"/>
            <a:ext cx="11196800" cy="579575"/>
          </a:xfrm>
          <a:prstGeom prst="rect">
            <a:avLst/>
          </a:prstGeom>
          <a:noFill/>
          <a:ln>
            <a:noFill/>
          </a:ln>
        </p:spPr>
        <p:txBody>
          <a:bodyPr lIns="121900" tIns="121900" rIns="121900" bIns="121900" anchor="ctr" anchorCtr="0">
            <a:noAutofit/>
          </a:bodyPr>
          <a:lstStyle/>
          <a:p>
            <a:pPr lvl="0">
              <a:spcBef>
                <a:spcPts val="0"/>
              </a:spcBef>
              <a:buNone/>
            </a:pPr>
            <a:r>
              <a:rPr lang="en" sz="3200" b="1" dirty="0">
                <a:solidFill>
                  <a:srgbClr val="0070C0"/>
                </a:solidFill>
                <a:latin typeface="+mj-lt"/>
                <a:ea typeface="Open Sans"/>
                <a:cs typeface="Open Sans"/>
                <a:sym typeface="Open Sans"/>
              </a:rPr>
              <a:t>State Board of Education Goals </a:t>
            </a:r>
            <a:r>
              <a:rPr lang="en-US" sz="3200" b="1" dirty="0">
                <a:solidFill>
                  <a:srgbClr val="0070C0"/>
                </a:solidFill>
                <a:latin typeface="+mj-lt"/>
                <a:ea typeface="Open Sans"/>
                <a:cs typeface="Open Sans"/>
                <a:sym typeface="Open Sans"/>
              </a:rPr>
              <a:t> </a:t>
            </a:r>
            <a:r>
              <a:rPr lang="en" sz="1600" b="1" dirty="0">
                <a:solidFill>
                  <a:srgbClr val="0070C0"/>
                </a:solidFill>
                <a:latin typeface="+mj-lt"/>
                <a:ea typeface="Open Sans"/>
                <a:cs typeface="Open Sans"/>
                <a:sym typeface="Open Sans"/>
              </a:rPr>
              <a:t>FIVE-YEAR STRATEGIC PLAN FOR 2016-2020</a:t>
            </a:r>
          </a:p>
        </p:txBody>
      </p:sp>
      <p:sp>
        <p:nvSpPr>
          <p:cNvPr id="10"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1133667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Shape 13"/>
        <p:cNvGrpSpPr/>
        <p:nvPr/>
      </p:nvGrpSpPr>
      <p:grpSpPr>
        <a:xfrm>
          <a:off x="0" y="0"/>
          <a:ext cx="0" cy="0"/>
          <a:chOff x="0" y="0"/>
          <a:chExt cx="0" cy="0"/>
        </a:xfrm>
      </p:grpSpPr>
      <p:sp>
        <p:nvSpPr>
          <p:cNvPr id="4" name="Shape 221"/>
          <p:cNvSpPr/>
          <p:nvPr userDrawn="1"/>
        </p:nvSpPr>
        <p:spPr>
          <a:xfrm>
            <a:off x="0" y="2270071"/>
            <a:ext cx="8005880" cy="1139200"/>
          </a:xfrm>
          <a:prstGeom prst="rect">
            <a:avLst/>
          </a:prstGeom>
          <a:solidFill>
            <a:schemeClr val="accent6"/>
          </a:solidFill>
          <a:ln>
            <a:noFill/>
          </a:ln>
        </p:spPr>
        <p:txBody>
          <a:bodyPr lIns="121900" tIns="121900" rIns="121900" bIns="121900" anchor="ctr" anchorCtr="0">
            <a:noAutofit/>
          </a:bodyPr>
          <a:lstStyle/>
          <a:p>
            <a:pPr lvl="0">
              <a:spcBef>
                <a:spcPts val="0"/>
              </a:spcBef>
              <a:buNone/>
            </a:pPr>
            <a:endParaRPr sz="2400"/>
          </a:p>
        </p:txBody>
      </p:sp>
      <p:sp>
        <p:nvSpPr>
          <p:cNvPr id="6" name="Shape 224"/>
          <p:cNvSpPr/>
          <p:nvPr userDrawn="1"/>
        </p:nvSpPr>
        <p:spPr>
          <a:xfrm>
            <a:off x="0" y="3541971"/>
            <a:ext cx="6773600" cy="1328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pic>
        <p:nvPicPr>
          <p:cNvPr id="7" name="Shape 225"/>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10" name="Text Placeholder 9"/>
          <p:cNvSpPr>
            <a:spLocks noGrp="1" noChangeAspect="1"/>
          </p:cNvSpPr>
          <p:nvPr>
            <p:ph type="body" sz="quarter" idx="13" hasCustomPrompt="1"/>
          </p:nvPr>
        </p:nvSpPr>
        <p:spPr>
          <a:xfrm>
            <a:off x="535518" y="2269067"/>
            <a:ext cx="7469716" cy="1140884"/>
          </a:xfrm>
        </p:spPr>
        <p:txBody>
          <a:bodyPr anchor="ctr"/>
          <a:lstStyle>
            <a:lvl1pPr marL="0" marR="0" indent="0" algn="l" defTabSz="1219170" rtl="0" eaLnBrk="1" fontAlgn="auto" latinLnBrk="0" hangingPunct="1">
              <a:lnSpc>
                <a:spcPct val="100000"/>
              </a:lnSpc>
              <a:spcBef>
                <a:spcPts val="0"/>
              </a:spcBef>
              <a:spcAft>
                <a:spcPts val="2133"/>
              </a:spcAft>
              <a:buClr>
                <a:schemeClr val="dk2"/>
              </a:buClr>
              <a:buSzPct val="100000"/>
              <a:buFontTx/>
              <a:buNone/>
              <a:tabLst/>
              <a:defRPr lang="en" sz="7200" b="1" smtClean="0">
                <a:solidFill>
                  <a:srgbClr val="FFFFFF"/>
                </a:solidFill>
                <a:ea typeface="Open Sans"/>
                <a:cs typeface="Open Sans"/>
                <a:sym typeface="Open Sans"/>
              </a:defRPr>
            </a:lvl1pPr>
          </a:lstStyle>
          <a:p>
            <a:pPr marL="0" marR="0" lvl="0" indent="0" algn="l" defTabSz="1219170" rtl="0" eaLnBrk="1" fontAlgn="auto" latinLnBrk="0" hangingPunct="1">
              <a:lnSpc>
                <a:spcPct val="115000"/>
              </a:lnSpc>
              <a:spcBef>
                <a:spcPts val="0"/>
              </a:spcBef>
              <a:spcAft>
                <a:spcPts val="2133"/>
              </a:spcAft>
              <a:buClr>
                <a:schemeClr val="dk2"/>
              </a:buClr>
              <a:buSzPct val="100000"/>
              <a:buFontTx/>
              <a:buNone/>
              <a:tabLst/>
              <a:defRPr/>
            </a:pPr>
            <a:r>
              <a:rPr lang="en-US" sz="7200" b="1" dirty="0">
                <a:solidFill>
                  <a:srgbClr val="FFFFFF"/>
                </a:solidFill>
                <a:latin typeface="+mj-lt"/>
                <a:ea typeface="Open Sans"/>
                <a:cs typeface="Open Sans"/>
                <a:sym typeface="Open Sans"/>
              </a:rPr>
              <a:t>HEADING</a:t>
            </a:r>
            <a:endParaRPr lang="en" sz="1333" b="1" dirty="0">
              <a:solidFill>
                <a:srgbClr val="FFFFFF"/>
              </a:solidFill>
              <a:latin typeface="+mj-lt"/>
              <a:ea typeface="Open Sans"/>
              <a:cs typeface="Open Sans"/>
              <a:sym typeface="Open Sans"/>
            </a:endParaRPr>
          </a:p>
        </p:txBody>
      </p:sp>
      <p:sp>
        <p:nvSpPr>
          <p:cNvPr id="8"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362808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tacked Section header">
    <p:spTree>
      <p:nvGrpSpPr>
        <p:cNvPr id="1" name="Shape 13"/>
        <p:cNvGrpSpPr/>
        <p:nvPr/>
      </p:nvGrpSpPr>
      <p:grpSpPr>
        <a:xfrm>
          <a:off x="0" y="0"/>
          <a:ext cx="0" cy="0"/>
          <a:chOff x="0" y="0"/>
          <a:chExt cx="0" cy="0"/>
        </a:xfrm>
      </p:grpSpPr>
      <p:sp>
        <p:nvSpPr>
          <p:cNvPr id="4" name="Shape 221"/>
          <p:cNvSpPr/>
          <p:nvPr userDrawn="1"/>
        </p:nvSpPr>
        <p:spPr>
          <a:xfrm>
            <a:off x="0" y="2270071"/>
            <a:ext cx="8005880" cy="1139200"/>
          </a:xfrm>
          <a:prstGeom prst="rect">
            <a:avLst/>
          </a:prstGeom>
          <a:solidFill>
            <a:schemeClr val="accent6"/>
          </a:solidFill>
          <a:ln>
            <a:noFill/>
          </a:ln>
        </p:spPr>
        <p:txBody>
          <a:bodyPr lIns="121900" tIns="121900" rIns="121900" bIns="121900" anchor="ctr" anchorCtr="0">
            <a:noAutofit/>
          </a:bodyPr>
          <a:lstStyle/>
          <a:p>
            <a:pPr lvl="0">
              <a:spcBef>
                <a:spcPts val="0"/>
              </a:spcBef>
              <a:buNone/>
            </a:pPr>
            <a:endParaRPr sz="2400"/>
          </a:p>
        </p:txBody>
      </p:sp>
      <p:sp>
        <p:nvSpPr>
          <p:cNvPr id="6" name="Shape 224"/>
          <p:cNvSpPr/>
          <p:nvPr userDrawn="1"/>
        </p:nvSpPr>
        <p:spPr>
          <a:xfrm>
            <a:off x="0" y="3541971"/>
            <a:ext cx="6773600" cy="1328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pic>
        <p:nvPicPr>
          <p:cNvPr id="7" name="Shape 225"/>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10" name="Text Placeholder 9"/>
          <p:cNvSpPr>
            <a:spLocks noGrp="1" noChangeAspect="1"/>
          </p:cNvSpPr>
          <p:nvPr>
            <p:ph type="body" sz="quarter" idx="13" hasCustomPrompt="1"/>
          </p:nvPr>
        </p:nvSpPr>
        <p:spPr>
          <a:xfrm>
            <a:off x="535518" y="2269067"/>
            <a:ext cx="7469716" cy="1140884"/>
          </a:xfrm>
        </p:spPr>
        <p:txBody>
          <a:bodyPr anchor="ctr"/>
          <a:lstStyle>
            <a:lvl1pPr marL="0" marR="0" indent="0" algn="l" defTabSz="1219170" rtl="0" eaLnBrk="1" fontAlgn="auto" latinLnBrk="0" hangingPunct="1">
              <a:lnSpc>
                <a:spcPct val="100000"/>
              </a:lnSpc>
              <a:spcBef>
                <a:spcPts val="0"/>
              </a:spcBef>
              <a:spcAft>
                <a:spcPts val="2133"/>
              </a:spcAft>
              <a:buClr>
                <a:schemeClr val="dk2"/>
              </a:buClr>
              <a:buSzPct val="100000"/>
              <a:buFontTx/>
              <a:buNone/>
              <a:tabLst/>
              <a:defRPr lang="en" sz="7200" b="1" smtClean="0">
                <a:solidFill>
                  <a:srgbClr val="FFFFFF"/>
                </a:solidFill>
                <a:ea typeface="Open Sans"/>
                <a:cs typeface="Open Sans"/>
                <a:sym typeface="Open Sans"/>
              </a:defRPr>
            </a:lvl1pPr>
          </a:lstStyle>
          <a:p>
            <a:pPr marL="0" marR="0" lvl="0" indent="0" algn="l" defTabSz="1219170" rtl="0" eaLnBrk="1" fontAlgn="auto" latinLnBrk="0" hangingPunct="1">
              <a:lnSpc>
                <a:spcPct val="115000"/>
              </a:lnSpc>
              <a:spcBef>
                <a:spcPts val="0"/>
              </a:spcBef>
              <a:spcAft>
                <a:spcPts val="2133"/>
              </a:spcAft>
              <a:buClr>
                <a:schemeClr val="dk2"/>
              </a:buClr>
              <a:buSzPct val="100000"/>
              <a:buFontTx/>
              <a:buNone/>
              <a:tabLst/>
              <a:defRPr/>
            </a:pPr>
            <a:r>
              <a:rPr lang="en-US" sz="7200" b="1" dirty="0">
                <a:solidFill>
                  <a:srgbClr val="FFFFFF"/>
                </a:solidFill>
                <a:latin typeface="+mj-lt"/>
                <a:ea typeface="Open Sans"/>
                <a:cs typeface="Open Sans"/>
                <a:sym typeface="Open Sans"/>
              </a:rPr>
              <a:t>HEADING</a:t>
            </a:r>
            <a:endParaRPr lang="en" sz="1333" b="1" dirty="0">
              <a:solidFill>
                <a:srgbClr val="FFFFFF"/>
              </a:solidFill>
              <a:latin typeface="+mj-lt"/>
              <a:ea typeface="Open Sans"/>
              <a:cs typeface="Open Sans"/>
              <a:sym typeface="Open Sans"/>
            </a:endParaRPr>
          </a:p>
        </p:txBody>
      </p:sp>
      <p:sp>
        <p:nvSpPr>
          <p:cNvPr id="3" name="Text Placeholder 2"/>
          <p:cNvSpPr>
            <a:spLocks noGrp="1" noChangeAspect="1"/>
          </p:cNvSpPr>
          <p:nvPr>
            <p:ph type="body" sz="quarter" idx="14" hasCustomPrompt="1"/>
          </p:nvPr>
        </p:nvSpPr>
        <p:spPr>
          <a:xfrm>
            <a:off x="535518" y="965201"/>
            <a:ext cx="7469716" cy="1171167"/>
          </a:xfrm>
        </p:spPr>
        <p:txBody>
          <a:bodyPr anchor="t"/>
          <a:lstStyle>
            <a:lvl1pPr>
              <a:defRPr sz="6400" b="1">
                <a:solidFill>
                  <a:schemeClr val="accent6"/>
                </a:solidFill>
              </a:defRPr>
            </a:lvl1pPr>
          </a:lstStyle>
          <a:p>
            <a:pPr lvl="0"/>
            <a:r>
              <a:rPr lang="en-US" dirty="0"/>
              <a:t>STACKED</a:t>
            </a:r>
          </a:p>
        </p:txBody>
      </p:sp>
      <p:sp>
        <p:nvSpPr>
          <p:cNvPr id="8" name="Text Placeholder 7"/>
          <p:cNvSpPr>
            <a:spLocks noGrp="1"/>
          </p:cNvSpPr>
          <p:nvPr>
            <p:ph type="body" sz="quarter" idx="15" hasCustomPrompt="1"/>
          </p:nvPr>
        </p:nvSpPr>
        <p:spPr>
          <a:xfrm>
            <a:off x="535517" y="3837518"/>
            <a:ext cx="6237816" cy="1325033"/>
          </a:xfrm>
        </p:spPr>
        <p:txBody>
          <a:bodyPr/>
          <a:lstStyle>
            <a:lvl1pPr>
              <a:lnSpc>
                <a:spcPct val="114000"/>
              </a:lnSpc>
              <a:spcAft>
                <a:spcPts val="0"/>
              </a:spcAft>
              <a:defRPr sz="2667">
                <a:solidFill>
                  <a:schemeClr val="accent6"/>
                </a:solidFill>
              </a:defRPr>
            </a:lvl1pPr>
          </a:lstStyle>
          <a:p>
            <a:pPr lvl="0"/>
            <a:r>
              <a:rPr lang="en-US" dirty="0"/>
              <a:t>Subhead</a:t>
            </a:r>
          </a:p>
        </p:txBody>
      </p:sp>
      <p:sp>
        <p:nvSpPr>
          <p:cNvPr id="9"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2316520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body">
    <p:spTree>
      <p:nvGrpSpPr>
        <p:cNvPr id="1" name="Shape 16"/>
        <p:cNvGrpSpPr/>
        <p:nvPr/>
      </p:nvGrpSpPr>
      <p:grpSpPr>
        <a:xfrm>
          <a:off x="0" y="0"/>
          <a:ext cx="0" cy="0"/>
          <a:chOff x="0" y="0"/>
          <a:chExt cx="0" cy="0"/>
        </a:xfrm>
      </p:grpSpPr>
      <p:sp>
        <p:nvSpPr>
          <p:cNvPr id="5" name="Shape 85"/>
          <p:cNvSpPr/>
          <p:nvPr userDrawn="1"/>
        </p:nvSpPr>
        <p:spPr>
          <a:xfrm>
            <a:off x="0" y="0"/>
            <a:ext cx="11422600" cy="717200"/>
          </a:xfrm>
          <a:prstGeom prst="rect">
            <a:avLst/>
          </a:prstGeom>
          <a:solidFill>
            <a:srgbClr val="CFE2F3"/>
          </a:solidFill>
          <a:ln>
            <a:noFill/>
          </a:ln>
        </p:spPr>
        <p:txBody>
          <a:bodyPr lIns="121900" tIns="121900" rIns="121900" bIns="121900" anchor="ctr" anchorCtr="0">
            <a:noAutofit/>
          </a:bodyPr>
          <a:lstStyle/>
          <a:p>
            <a:pPr lvl="0">
              <a:spcBef>
                <a:spcPts val="0"/>
              </a:spcBef>
              <a:buNone/>
            </a:pPr>
            <a:endParaRPr sz="2400">
              <a:solidFill>
                <a:srgbClr val="CCCCCC"/>
              </a:solidFill>
            </a:endParaRPr>
          </a:p>
        </p:txBody>
      </p:sp>
      <p:sp>
        <p:nvSpPr>
          <p:cNvPr id="6" name="Shape 86"/>
          <p:cNvSpPr/>
          <p:nvPr userDrawn="1"/>
        </p:nvSpPr>
        <p:spPr>
          <a:xfrm>
            <a:off x="0" y="81630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pic>
        <p:nvPicPr>
          <p:cNvPr id="8" name="Shape 79"/>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3" name="Text Placeholder 2"/>
          <p:cNvSpPr>
            <a:spLocks noGrp="1" noChangeAspect="1"/>
          </p:cNvSpPr>
          <p:nvPr>
            <p:ph type="body" sz="quarter" idx="13" hasCustomPrompt="1"/>
          </p:nvPr>
        </p:nvSpPr>
        <p:spPr>
          <a:xfrm>
            <a:off x="415600" y="42042"/>
            <a:ext cx="11007000" cy="600591"/>
          </a:xfrm>
        </p:spPr>
        <p:txBody>
          <a:bodyPr anchor="ctr"/>
          <a:lstStyle>
            <a:lvl1pPr>
              <a:defRPr sz="4267" b="1">
                <a:solidFill>
                  <a:schemeClr val="accent6"/>
                </a:solidFill>
              </a:defRPr>
            </a:lvl1pPr>
          </a:lstStyle>
          <a:p>
            <a:pPr lvl="0"/>
            <a:r>
              <a:rPr lang="en-US" dirty="0"/>
              <a:t>Heading</a:t>
            </a:r>
          </a:p>
        </p:txBody>
      </p:sp>
      <p:sp>
        <p:nvSpPr>
          <p:cNvPr id="4" name="Text Placeholder 3"/>
          <p:cNvSpPr>
            <a:spLocks noGrp="1"/>
          </p:cNvSpPr>
          <p:nvPr>
            <p:ph type="body" sz="quarter" idx="14" hasCustomPrompt="1"/>
          </p:nvPr>
        </p:nvSpPr>
        <p:spPr>
          <a:xfrm>
            <a:off x="554182" y="1536701"/>
            <a:ext cx="11059887" cy="4290484"/>
          </a:xfrm>
        </p:spPr>
        <p:txBody>
          <a:bodyPr/>
          <a:lstStyle>
            <a:lvl1pPr marL="457189" indent="-457189" defTabSz="609585">
              <a:buFont typeface="Arial" charset="0"/>
              <a:buChar char="•"/>
              <a:tabLst>
                <a:tab pos="609585" algn="l"/>
              </a:tabLst>
              <a:defRPr sz="32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add text</a:t>
            </a:r>
          </a:p>
          <a:p>
            <a:pPr lvl="1"/>
            <a:endParaRPr lang="en-US" dirty="0"/>
          </a:p>
        </p:txBody>
      </p:sp>
      <p:sp>
        <p:nvSpPr>
          <p:cNvPr id="11"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352783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blank">
    <p:spTree>
      <p:nvGrpSpPr>
        <p:cNvPr id="1" name="Shape 16"/>
        <p:cNvGrpSpPr/>
        <p:nvPr/>
      </p:nvGrpSpPr>
      <p:grpSpPr>
        <a:xfrm>
          <a:off x="0" y="0"/>
          <a:ext cx="0" cy="0"/>
          <a:chOff x="0" y="0"/>
          <a:chExt cx="0" cy="0"/>
        </a:xfrm>
      </p:grpSpPr>
      <p:sp>
        <p:nvSpPr>
          <p:cNvPr id="13" name="Shape 85"/>
          <p:cNvSpPr/>
          <p:nvPr userDrawn="1"/>
        </p:nvSpPr>
        <p:spPr>
          <a:xfrm>
            <a:off x="0" y="0"/>
            <a:ext cx="11422600" cy="717200"/>
          </a:xfrm>
          <a:prstGeom prst="rect">
            <a:avLst/>
          </a:prstGeom>
          <a:solidFill>
            <a:srgbClr val="CFE2F3"/>
          </a:solidFill>
          <a:ln>
            <a:noFill/>
          </a:ln>
        </p:spPr>
        <p:txBody>
          <a:bodyPr lIns="121900" tIns="121900" rIns="121900" bIns="121900" anchor="ctr" anchorCtr="0">
            <a:noAutofit/>
          </a:bodyPr>
          <a:lstStyle/>
          <a:p>
            <a:pPr lvl="0">
              <a:spcBef>
                <a:spcPts val="0"/>
              </a:spcBef>
              <a:buNone/>
            </a:pPr>
            <a:endParaRPr sz="2400">
              <a:solidFill>
                <a:srgbClr val="CCCCCC"/>
              </a:solidFill>
            </a:endParaRPr>
          </a:p>
        </p:txBody>
      </p:sp>
      <p:sp>
        <p:nvSpPr>
          <p:cNvPr id="14" name="Shape 86"/>
          <p:cNvSpPr/>
          <p:nvPr userDrawn="1"/>
        </p:nvSpPr>
        <p:spPr>
          <a:xfrm>
            <a:off x="0" y="81630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pic>
        <p:nvPicPr>
          <p:cNvPr id="8" name="Shape 79"/>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3" name="Text Placeholder 2"/>
          <p:cNvSpPr>
            <a:spLocks noGrp="1" noChangeAspect="1"/>
          </p:cNvSpPr>
          <p:nvPr>
            <p:ph type="body" sz="quarter" idx="13" hasCustomPrompt="1"/>
          </p:nvPr>
        </p:nvSpPr>
        <p:spPr>
          <a:xfrm>
            <a:off x="415600" y="42042"/>
            <a:ext cx="11007000" cy="600591"/>
          </a:xfrm>
        </p:spPr>
        <p:txBody>
          <a:bodyPr anchor="ctr"/>
          <a:lstStyle>
            <a:lvl1pPr>
              <a:defRPr sz="4267" b="1">
                <a:solidFill>
                  <a:srgbClr val="0070C0"/>
                </a:solidFill>
              </a:defRPr>
            </a:lvl1pPr>
          </a:lstStyle>
          <a:p>
            <a:pPr lvl="0"/>
            <a:r>
              <a:rPr lang="en-US" dirty="0"/>
              <a:t>Heading</a:t>
            </a:r>
          </a:p>
        </p:txBody>
      </p:sp>
      <p:sp>
        <p:nvSpPr>
          <p:cNvPr id="7"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1386969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
    <p:spTree>
      <p:nvGrpSpPr>
        <p:cNvPr id="1" name="Shape 48"/>
        <p:cNvGrpSpPr/>
        <p:nvPr/>
      </p:nvGrpSpPr>
      <p:grpSpPr>
        <a:xfrm>
          <a:off x="0" y="0"/>
          <a:ext cx="0" cy="0"/>
          <a:chOff x="0" y="0"/>
          <a:chExt cx="0" cy="0"/>
        </a:xfrm>
      </p:grpSpPr>
      <p:pic>
        <p:nvPicPr>
          <p:cNvPr id="4" name="Shape 79"/>
          <p:cNvPicPr preferRelativeResize="0"/>
          <p:nvPr userDrawn="1"/>
        </p:nvPicPr>
        <p:blipFill>
          <a:blip r:embed="rId2">
            <a:alphaModFix/>
          </a:blip>
          <a:stretch>
            <a:fillRect/>
          </a:stretch>
        </p:blipFill>
        <p:spPr>
          <a:xfrm>
            <a:off x="444075" y="378427"/>
            <a:ext cx="3507892" cy="1694212"/>
          </a:xfrm>
          <a:prstGeom prst="rect">
            <a:avLst/>
          </a:prstGeom>
          <a:noFill/>
          <a:ln>
            <a:noFill/>
          </a:ln>
        </p:spPr>
      </p:pic>
      <p:sp>
        <p:nvSpPr>
          <p:cNvPr id="5" name="Shape 86"/>
          <p:cNvSpPr/>
          <p:nvPr userDrawn="1"/>
        </p:nvSpPr>
        <p:spPr>
          <a:xfrm>
            <a:off x="0" y="221838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sp>
        <p:nvSpPr>
          <p:cNvPr id="6" name="Text Placeholder 5"/>
          <p:cNvSpPr>
            <a:spLocks noGrp="1"/>
          </p:cNvSpPr>
          <p:nvPr>
            <p:ph type="body" sz="quarter" idx="13" hasCustomPrompt="1"/>
          </p:nvPr>
        </p:nvSpPr>
        <p:spPr>
          <a:xfrm>
            <a:off x="1263651" y="2692401"/>
            <a:ext cx="7037916" cy="903817"/>
          </a:xfrm>
        </p:spPr>
        <p:txBody>
          <a:bodyPr/>
          <a:lstStyle>
            <a:lvl1pPr>
              <a:defRPr sz="4800" b="1" baseline="0">
                <a:solidFill>
                  <a:srgbClr val="0070C0"/>
                </a:solidFill>
              </a:defRPr>
            </a:lvl1pPr>
          </a:lstStyle>
          <a:p>
            <a:pPr lvl="0"/>
            <a:r>
              <a:rPr lang="en-US" dirty="0"/>
              <a:t>Presenter Name</a:t>
            </a:r>
          </a:p>
        </p:txBody>
      </p:sp>
      <p:sp>
        <p:nvSpPr>
          <p:cNvPr id="8" name="Text Placeholder 7"/>
          <p:cNvSpPr>
            <a:spLocks noGrp="1"/>
          </p:cNvSpPr>
          <p:nvPr>
            <p:ph type="body" sz="quarter" idx="14" hasCustomPrompt="1"/>
          </p:nvPr>
        </p:nvSpPr>
        <p:spPr>
          <a:xfrm>
            <a:off x="1263651" y="3746501"/>
            <a:ext cx="7037916" cy="2011449"/>
          </a:xfrm>
        </p:spPr>
        <p:txBody>
          <a:bodyPr/>
          <a:lstStyle>
            <a:lvl1pPr>
              <a:lnSpc>
                <a:spcPct val="100000"/>
              </a:lnSpc>
              <a:spcAft>
                <a:spcPts val="0"/>
              </a:spcAft>
              <a:defRPr sz="3200">
                <a:solidFill>
                  <a:schemeClr val="accent3">
                    <a:lumMod val="50000"/>
                  </a:schemeClr>
                </a:solidFill>
              </a:defRPr>
            </a:lvl1pPr>
          </a:lstStyle>
          <a:p>
            <a:pPr lvl="0"/>
            <a:r>
              <a:rPr lang="en-US" dirty="0"/>
              <a:t>Presenter Title</a:t>
            </a:r>
            <a:br>
              <a:rPr lang="en-US" dirty="0"/>
            </a:br>
            <a:r>
              <a:rPr lang="en-US" dirty="0"/>
              <a:t>Contact Information</a:t>
            </a:r>
          </a:p>
        </p:txBody>
      </p:sp>
      <p:sp>
        <p:nvSpPr>
          <p:cNvPr id="7"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487486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FA9A8-E5C6-48E6-912D-0B48F79F79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76B149-3984-4A44-9701-AF3515DE85F3}"/>
              </a:ext>
            </a:extLst>
          </p:cNvPr>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6AF594-49CF-4F10-A1FE-FC045B17E6A1}"/>
              </a:ext>
            </a:extLst>
          </p:cNvPr>
          <p:cNvSpPr>
            <a:spLocks noGrp="1"/>
          </p:cNvSpPr>
          <p:nvPr>
            <p:ph type="dt" sz="half" idx="10"/>
          </p:nvPr>
        </p:nvSpPr>
        <p:spPr/>
        <p:txBody>
          <a:bodyPr/>
          <a:lstStyle/>
          <a:p>
            <a:fld id="{8D79009D-A1AD-47E0-B475-ED64FF0B3D43}" type="datetimeFigureOut">
              <a:rPr lang="en-US" smtClean="0"/>
              <a:t>10/10/2019</a:t>
            </a:fld>
            <a:endParaRPr lang="en-US" dirty="0"/>
          </a:p>
        </p:txBody>
      </p:sp>
      <p:sp>
        <p:nvSpPr>
          <p:cNvPr id="5" name="Footer Placeholder 4">
            <a:extLst>
              <a:ext uri="{FF2B5EF4-FFF2-40B4-BE49-F238E27FC236}">
                <a16:creationId xmlns:a16="http://schemas.microsoft.com/office/drawing/2014/main" id="{3AA4661E-AF4F-4AF2-BBFC-6591CF44CC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F2B6212-D136-43E8-B4A9-9BA359FFA1A9}"/>
              </a:ext>
            </a:extLst>
          </p:cNvPr>
          <p:cNvSpPr>
            <a:spLocks noGrp="1"/>
          </p:cNvSpPr>
          <p:nvPr>
            <p:ph type="sldNum" sz="quarter" idx="12"/>
          </p:nvPr>
        </p:nvSpPr>
        <p:spPr/>
        <p:txBody>
          <a:bodyPr/>
          <a:lstStyle/>
          <a:p>
            <a:fld id="{15E994C2-78C3-427D-BDF4-B8C9744D7DA6}" type="slidenum">
              <a:rPr lang="en-US" smtClean="0"/>
              <a:t>‹#›</a:t>
            </a:fld>
            <a:endParaRPr lang="en-US" dirty="0"/>
          </a:p>
        </p:txBody>
      </p:sp>
    </p:spTree>
    <p:extLst>
      <p:ext uri="{BB962C8B-B14F-4D97-AF65-F5344CB8AC3E}">
        <p14:creationId xmlns:p14="http://schemas.microsoft.com/office/powerpoint/2010/main" val="3088173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15600" y="593367"/>
            <a:ext cx="11360800" cy="7636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415600" y="1536633"/>
            <a:ext cx="11360800" cy="4555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11296609" y="6217621"/>
            <a:ext cx="731600" cy="524800"/>
          </a:xfrm>
          <a:prstGeom prst="rect">
            <a:avLst/>
          </a:prstGeom>
          <a:noFill/>
          <a:ln>
            <a:noFill/>
          </a:ln>
        </p:spPr>
        <p:txBody>
          <a:bodyPr lIns="91425" tIns="91425" rIns="91425" bIns="91425" anchor="ctr" anchorCtr="0">
            <a:noAutofit/>
          </a:bodyPr>
          <a:lstStyle/>
          <a:p>
            <a:pPr algn="r"/>
            <a:fld id="{00000000-1234-1234-1234-123412341234}" type="slidenum">
              <a:rPr lang="en" sz="1333" smtClean="0">
                <a:solidFill>
                  <a:schemeClr val="dk2"/>
                </a:solidFill>
              </a:rPr>
              <a:pPr algn="r"/>
              <a:t>‹#›</a:t>
            </a:fld>
            <a:endParaRPr lang="en" sz="1333">
              <a:solidFill>
                <a:schemeClr val="dk2"/>
              </a:solidFill>
            </a:endParaRPr>
          </a:p>
        </p:txBody>
      </p:sp>
    </p:spTree>
    <p:extLst>
      <p:ext uri="{BB962C8B-B14F-4D97-AF65-F5344CB8AC3E}">
        <p14:creationId xmlns:p14="http://schemas.microsoft.com/office/powerpoint/2010/main" val="2129775641"/>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1.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1.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1.xml"/><Relationship Id="rId1" Type="http://schemas.openxmlformats.org/officeDocument/2006/relationships/themeOverride" Target="../theme/themeOverride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8725DB2-3494-4C1F-8CB8-4B201DDD6A2B}"/>
              </a:ext>
            </a:extLst>
          </p:cNvPr>
          <p:cNvSpPr>
            <a:spLocks noGrp="1"/>
          </p:cNvSpPr>
          <p:nvPr>
            <p:ph type="body" idx="1"/>
          </p:nvPr>
        </p:nvSpPr>
        <p:spPr/>
        <p:txBody>
          <a:bodyPr/>
          <a:lstStyle/>
          <a:p>
            <a:r>
              <a:rPr lang="en-US" sz="4800" dirty="0"/>
              <a:t>Improving Outcomes for</a:t>
            </a:r>
          </a:p>
          <a:p>
            <a:r>
              <a:rPr lang="en-US" sz="4800" dirty="0"/>
              <a:t>ALL Children</a:t>
            </a:r>
          </a:p>
        </p:txBody>
      </p:sp>
      <p:sp>
        <p:nvSpPr>
          <p:cNvPr id="3" name="Text Placeholder 2">
            <a:extLst>
              <a:ext uri="{FF2B5EF4-FFF2-40B4-BE49-F238E27FC236}">
                <a16:creationId xmlns:a16="http://schemas.microsoft.com/office/drawing/2014/main" id="{523402AA-1A0B-43B8-9873-13F41D9EDF3D}"/>
              </a:ext>
            </a:extLst>
          </p:cNvPr>
          <p:cNvSpPr>
            <a:spLocks noGrp="1"/>
          </p:cNvSpPr>
          <p:nvPr>
            <p:ph type="body" idx="2"/>
          </p:nvPr>
        </p:nvSpPr>
        <p:spPr/>
        <p:txBody>
          <a:bodyPr/>
          <a:lstStyle/>
          <a:p>
            <a:r>
              <a:rPr lang="en-US" dirty="0"/>
              <a:t>Comprehensive Needs Assessment</a:t>
            </a:r>
          </a:p>
          <a:p>
            <a:r>
              <a:rPr lang="en-US" dirty="0"/>
              <a:t>Interview</a:t>
            </a:r>
          </a:p>
        </p:txBody>
      </p:sp>
      <p:sp>
        <p:nvSpPr>
          <p:cNvPr id="4" name="Text Placeholder 3">
            <a:extLst>
              <a:ext uri="{FF2B5EF4-FFF2-40B4-BE49-F238E27FC236}">
                <a16:creationId xmlns:a16="http://schemas.microsoft.com/office/drawing/2014/main" id="{01DAF740-CE56-4817-9318-593FF5886D9C}"/>
              </a:ext>
            </a:extLst>
          </p:cNvPr>
          <p:cNvSpPr>
            <a:spLocks noGrp="1"/>
          </p:cNvSpPr>
          <p:nvPr>
            <p:ph type="body" idx="3"/>
          </p:nvPr>
        </p:nvSpPr>
        <p:spPr/>
        <p:txBody>
          <a:bodyPr/>
          <a:lstStyle/>
          <a:p>
            <a:r>
              <a:rPr lang="en-US" dirty="0"/>
              <a:t>(Insert Name of School &amp; District)</a:t>
            </a:r>
          </a:p>
        </p:txBody>
      </p:sp>
      <p:sp>
        <p:nvSpPr>
          <p:cNvPr id="5" name="Text Placeholder 4">
            <a:extLst>
              <a:ext uri="{FF2B5EF4-FFF2-40B4-BE49-F238E27FC236}">
                <a16:creationId xmlns:a16="http://schemas.microsoft.com/office/drawing/2014/main" id="{A06DAA2D-CA1B-4664-A243-D8423C66BFF7}"/>
              </a:ext>
            </a:extLst>
          </p:cNvPr>
          <p:cNvSpPr>
            <a:spLocks noGrp="1"/>
          </p:cNvSpPr>
          <p:nvPr>
            <p:ph type="body" idx="4"/>
          </p:nvPr>
        </p:nvSpPr>
        <p:spPr/>
        <p:txBody>
          <a:bodyPr/>
          <a:lstStyle/>
          <a:p>
            <a:r>
              <a:rPr lang="en-US" sz="1800" dirty="0"/>
              <a:t>Insert Name of Principal and Superintendent</a:t>
            </a:r>
          </a:p>
        </p:txBody>
      </p:sp>
      <p:sp>
        <p:nvSpPr>
          <p:cNvPr id="6" name="Text Placeholder 5">
            <a:extLst>
              <a:ext uri="{FF2B5EF4-FFF2-40B4-BE49-F238E27FC236}">
                <a16:creationId xmlns:a16="http://schemas.microsoft.com/office/drawing/2014/main" id="{894590F6-33B0-4072-8AA3-76EB096AF575}"/>
              </a:ext>
            </a:extLst>
          </p:cNvPr>
          <p:cNvSpPr>
            <a:spLocks noGrp="1"/>
          </p:cNvSpPr>
          <p:nvPr>
            <p:ph type="body" idx="5"/>
          </p:nvPr>
        </p:nvSpPr>
        <p:spPr>
          <a:xfrm>
            <a:off x="3602568" y="5628905"/>
            <a:ext cx="6545043" cy="1056252"/>
          </a:xfrm>
        </p:spPr>
        <p:txBody>
          <a:bodyPr/>
          <a:lstStyle/>
          <a:p>
            <a:r>
              <a:rPr lang="en-US" i="1" dirty="0"/>
              <a:t>Please do not modify template formatting (these slides </a:t>
            </a:r>
          </a:p>
          <a:p>
            <a:r>
              <a:rPr lang="en-US" i="1" dirty="0"/>
              <a:t>are to serve as the template that will be used to outline </a:t>
            </a:r>
          </a:p>
          <a:p>
            <a:r>
              <a:rPr lang="en-US" i="1" dirty="0"/>
              <a:t>the root cause analysis and plan of action for the school).</a:t>
            </a:r>
          </a:p>
          <a:p>
            <a:endParaRPr lang="en-US" dirty="0"/>
          </a:p>
        </p:txBody>
      </p:sp>
    </p:spTree>
    <p:extLst>
      <p:ext uri="{BB962C8B-B14F-4D97-AF65-F5344CB8AC3E}">
        <p14:creationId xmlns:p14="http://schemas.microsoft.com/office/powerpoint/2010/main" val="676520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A675971-99C8-4490-B34B-631F5C093171}"/>
              </a:ext>
            </a:extLst>
          </p:cNvPr>
          <p:cNvSpPr>
            <a:spLocks noGrp="1"/>
          </p:cNvSpPr>
          <p:nvPr>
            <p:ph type="body" idx="1"/>
          </p:nvPr>
        </p:nvSpPr>
        <p:spPr/>
        <p:txBody>
          <a:bodyPr/>
          <a:lstStyle/>
          <a:p>
            <a:r>
              <a:rPr lang="en-US" dirty="0"/>
              <a:t>Graduation Rate vs. Proficiency</a:t>
            </a:r>
          </a:p>
        </p:txBody>
      </p:sp>
      <p:sp>
        <p:nvSpPr>
          <p:cNvPr id="3" name="Text Placeholder 2">
            <a:extLst>
              <a:ext uri="{FF2B5EF4-FFF2-40B4-BE49-F238E27FC236}">
                <a16:creationId xmlns:a16="http://schemas.microsoft.com/office/drawing/2014/main" id="{75D1C61A-9B7F-4A0B-A279-8D6974602170}"/>
              </a:ext>
            </a:extLst>
          </p:cNvPr>
          <p:cNvSpPr>
            <a:spLocks noGrp="1"/>
          </p:cNvSpPr>
          <p:nvPr>
            <p:ph type="body" idx="2"/>
          </p:nvPr>
        </p:nvSpPr>
        <p:spPr/>
        <p:txBody>
          <a:bodyPr/>
          <a:lstStyle/>
          <a:p>
            <a:pPr marL="25399" indent="0">
              <a:buNone/>
            </a:pPr>
            <a:r>
              <a:rPr lang="en-US" sz="1867" b="1" dirty="0">
                <a:solidFill>
                  <a:schemeClr val="accent6"/>
                </a:solidFill>
              </a:rPr>
              <a:t>After a review of proficiency rates and graduation rate for the school, please address the correlation between the two for your school.</a:t>
            </a:r>
          </a:p>
        </p:txBody>
      </p:sp>
      <p:sp>
        <p:nvSpPr>
          <p:cNvPr id="4" name="Slide Number Placeholder 3">
            <a:extLst>
              <a:ext uri="{FF2B5EF4-FFF2-40B4-BE49-F238E27FC236}">
                <a16:creationId xmlns:a16="http://schemas.microsoft.com/office/drawing/2014/main" id="{7E213A61-5F17-47E2-A117-9E74EEF2E84B}"/>
              </a:ext>
            </a:extLst>
          </p:cNvPr>
          <p:cNvSpPr>
            <a:spLocks noGrp="1"/>
          </p:cNvSpPr>
          <p:nvPr>
            <p:ph type="sldNum" idx="12"/>
          </p:nvPr>
        </p:nvSpPr>
        <p:spPr/>
        <p:txBody>
          <a:bodyPr/>
          <a:lstStyle/>
          <a:p>
            <a:pPr defTabSz="1219170"/>
            <a:fld id="{00000000-1234-1234-1234-123412341234}" type="slidenum">
              <a:rPr lang="en-US" kern="0"/>
              <a:pPr defTabSz="1219170"/>
              <a:t>10</a:t>
            </a:fld>
            <a:endParaRPr lang="en-US" kern="0"/>
          </a:p>
        </p:txBody>
      </p:sp>
    </p:spTree>
    <p:extLst>
      <p:ext uri="{BB962C8B-B14F-4D97-AF65-F5344CB8AC3E}">
        <p14:creationId xmlns:p14="http://schemas.microsoft.com/office/powerpoint/2010/main" val="1531534455"/>
      </p:ext>
    </p:extLst>
  </p:cSld>
  <p:clrMapOvr>
    <a:overrideClrMapping bg1="lt1" tx1="dk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0"/>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p>
            <a:pPr marL="0" indent="0">
              <a:buSzPts val="2667"/>
            </a:pPr>
            <a:r>
              <a:rPr lang="en-US" sz="2667" dirty="0"/>
              <a:t>Summary of Evidence-based Strategy Implementation</a:t>
            </a:r>
            <a:endParaRPr dirty="0"/>
          </a:p>
        </p:txBody>
      </p:sp>
      <p:sp>
        <p:nvSpPr>
          <p:cNvPr id="191" name="Google Shape;191;p10"/>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11</a:t>
            </a:fld>
            <a:endParaRPr kern="0"/>
          </a:p>
        </p:txBody>
      </p:sp>
      <p:sp>
        <p:nvSpPr>
          <p:cNvPr id="192" name="Google Shape;192;p10"/>
          <p:cNvSpPr txBox="1"/>
          <p:nvPr/>
        </p:nvSpPr>
        <p:spPr>
          <a:xfrm>
            <a:off x="253216" y="1094819"/>
            <a:ext cx="11476149" cy="4668364"/>
          </a:xfrm>
          <a:prstGeom prst="rect">
            <a:avLst/>
          </a:prstGeom>
          <a:noFill/>
          <a:ln>
            <a:noFill/>
          </a:ln>
        </p:spPr>
        <p:txBody>
          <a:bodyPr spcFirstLastPara="1" wrap="square" lIns="91425" tIns="45700" rIns="91425" bIns="45700" anchor="t" anchorCtr="0">
            <a:noAutofit/>
          </a:bodyPr>
          <a:lstStyle/>
          <a:p>
            <a:pPr defTabSz="1219170">
              <a:buClr>
                <a:srgbClr val="1071BD"/>
              </a:buClr>
              <a:buSzPts val="2133"/>
            </a:pPr>
            <a:r>
              <a:rPr lang="en-US" sz="2133" b="1" kern="0" dirty="0">
                <a:solidFill>
                  <a:srgbClr val="1071BD"/>
                </a:solidFill>
                <a:latin typeface="Arial"/>
                <a:cs typeface="Arial"/>
                <a:sym typeface="Aria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Briefly address the evidence-base and research behind the specific strategies that were used in the prior 3 years to address identified needs and the results.</a:t>
            </a:r>
            <a:endParaRPr sz="2400" b="1" kern="0" dirty="0">
              <a:solidFill>
                <a:srgbClr val="1071BD"/>
              </a:solidFill>
              <a:latin typeface="Arial"/>
              <a:cs typeface="Arial"/>
              <a:sym typeface="Arial"/>
            </a:endParaRPr>
          </a:p>
          <a:p>
            <a:pPr defTabSz="1219170">
              <a:buClr>
                <a:srgbClr val="000000"/>
              </a:buClr>
              <a:buSzPts val="2400"/>
            </a:pPr>
            <a:endParaRPr sz="2400" b="1" kern="0" dirty="0">
              <a:solidFill>
                <a:srgbClr val="1071BD"/>
              </a:solidFill>
              <a:latin typeface="Arial"/>
              <a:cs typeface="Arial"/>
              <a:sym typeface="Arial"/>
            </a:endParaRPr>
          </a:p>
          <a:p>
            <a:pPr defTabSz="1219170">
              <a:buClr>
                <a:srgbClr val="000000"/>
              </a:buClr>
              <a:buSzPts val="2400"/>
            </a:pPr>
            <a:endParaRPr sz="2400" b="1" kern="0" dirty="0">
              <a:solidFill>
                <a:srgbClr val="1071BD"/>
              </a:solidFill>
              <a:latin typeface="Arial"/>
              <a:cs typeface="Arial"/>
              <a:sym typeface="Arial"/>
            </a:endParaRPr>
          </a:p>
          <a:p>
            <a:pPr defTabSz="1219170">
              <a:buClr>
                <a:srgbClr val="000000"/>
              </a:buClr>
              <a:buSzPts val="2400"/>
            </a:pPr>
            <a:endParaRPr sz="2400" b="1" kern="0" dirty="0">
              <a:solidFill>
                <a:srgbClr val="1071BD"/>
              </a:solidFill>
              <a:latin typeface="Arial"/>
              <a:cs typeface="Arial"/>
              <a:sym typeface="Arial"/>
            </a:endParaRPr>
          </a:p>
          <a:p>
            <a:pPr defTabSz="1219170">
              <a:buClr>
                <a:srgbClr val="000000"/>
              </a:buClr>
              <a:buSzPts val="2400"/>
            </a:pPr>
            <a:endParaRPr sz="2400" b="1" kern="0" dirty="0">
              <a:solidFill>
                <a:srgbClr val="1071BD"/>
              </a:solidFill>
              <a:latin typeface="Arial"/>
              <a:cs typeface="Arial"/>
              <a:sym typeface="Arial"/>
            </a:endParaRPr>
          </a:p>
          <a:p>
            <a:pPr defTabSz="1219170">
              <a:buClr>
                <a:srgbClr val="000000"/>
              </a:buClr>
              <a:buSzPts val="2400"/>
            </a:pPr>
            <a:endParaRPr sz="2400" b="1" kern="0" dirty="0">
              <a:solidFill>
                <a:srgbClr val="1071BD"/>
              </a:solidFill>
              <a:latin typeface="Arial"/>
              <a:cs typeface="Arial"/>
              <a:sym typeface="Arial"/>
            </a:endParaRPr>
          </a:p>
          <a:p>
            <a:pPr defTabSz="1219170">
              <a:buClr>
                <a:srgbClr val="000000"/>
              </a:buClr>
              <a:buSzPts val="2400"/>
            </a:pPr>
            <a:endParaRPr sz="2400" kern="0" dirty="0">
              <a:solidFill>
                <a:srgbClr val="000000"/>
              </a:solidFill>
              <a:latin typeface="Arial"/>
              <a:cs typeface="Arial"/>
              <a:sym typeface="Arial"/>
            </a:endParaRPr>
          </a:p>
          <a:p>
            <a:pPr defTabSz="1219170">
              <a:buClr>
                <a:srgbClr val="000000"/>
              </a:buClr>
              <a:buSzPts val="2400"/>
            </a:pPr>
            <a:r>
              <a:rPr lang="en-US" sz="2400" kern="0" dirty="0">
                <a:solidFill>
                  <a:srgbClr val="000000"/>
                </a:solidFill>
                <a:latin typeface="Arial"/>
                <a:cs typeface="Arial"/>
                <a:sym typeface="Arial"/>
              </a:rPr>
              <a:t> </a:t>
            </a:r>
            <a:endParaRPr sz="1400" kern="0" dirty="0">
              <a:solidFill>
                <a:srgbClr val="000000"/>
              </a:solidFill>
              <a:latin typeface="Arial"/>
              <a:cs typeface="Arial"/>
              <a:sym typeface="Arial"/>
            </a:endParaRPr>
          </a:p>
          <a:p>
            <a:pPr defTabSz="1219170">
              <a:buClr>
                <a:srgbClr val="000000"/>
              </a:buClr>
              <a:buSzPts val="2400"/>
            </a:pPr>
            <a:endParaRPr sz="2400" kern="0" dirty="0">
              <a:solidFill>
                <a:srgbClr val="000000"/>
              </a:solidFill>
              <a:latin typeface="Arial"/>
              <a:cs typeface="Arial"/>
              <a:sym typeface="Arial"/>
            </a:endParaRPr>
          </a:p>
          <a:p>
            <a:pPr defTabSz="1219170">
              <a:buSzPts val="2400"/>
            </a:pPr>
            <a:r>
              <a:rPr lang="en-US" sz="2133" b="1" kern="0" dirty="0">
                <a:solidFill>
                  <a:srgbClr val="1071BD"/>
                </a:solidFill>
                <a:latin typeface="Arial"/>
                <a:cs typeface="Arial"/>
                <a:sym typeface="Aria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Briefly address the next steps based on the data analysis.</a:t>
            </a:r>
            <a:endParaRPr sz="2133" b="1" kern="0" dirty="0">
              <a:solidFill>
                <a:srgbClr val="1071BD"/>
              </a:solidFill>
              <a:latin typeface="Arial"/>
              <a:cs typeface="Arial"/>
              <a:sym typeface="Aria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endParaRPr>
          </a:p>
          <a:p>
            <a:pPr defTabSz="1219170">
              <a:buClr>
                <a:srgbClr val="000000"/>
              </a:buClr>
              <a:buSzPts val="2400"/>
            </a:pPr>
            <a:endParaRPr sz="2400" kern="0" dirty="0">
              <a:solidFill>
                <a:srgbClr val="000000"/>
              </a:solidFill>
              <a:latin typeface="Arial"/>
              <a:cs typeface="Arial"/>
              <a:sym typeface="Arial"/>
            </a:endParaRPr>
          </a:p>
        </p:txBody>
      </p:sp>
      <p:graphicFrame>
        <p:nvGraphicFramePr>
          <p:cNvPr id="193" name="Google Shape;193;p10"/>
          <p:cNvGraphicFramePr/>
          <p:nvPr/>
        </p:nvGraphicFramePr>
        <p:xfrm>
          <a:off x="699247" y="2139279"/>
          <a:ext cx="10338100" cy="2362243"/>
        </p:xfrm>
        <a:graphic>
          <a:graphicData uri="http://schemas.openxmlformats.org/drawingml/2006/table">
            <a:tbl>
              <a:tblPr firstRow="1" bandRow="1">
                <a:noFill/>
              </a:tblPr>
              <a:tblGrid>
                <a:gridCol w="4722600">
                  <a:extLst>
                    <a:ext uri="{9D8B030D-6E8A-4147-A177-3AD203B41FA5}">
                      <a16:colId xmlns:a16="http://schemas.microsoft.com/office/drawing/2014/main" val="20000"/>
                    </a:ext>
                  </a:extLst>
                </a:gridCol>
                <a:gridCol w="5615500">
                  <a:extLst>
                    <a:ext uri="{9D8B030D-6E8A-4147-A177-3AD203B41FA5}">
                      <a16:colId xmlns:a16="http://schemas.microsoft.com/office/drawing/2014/main" val="20001"/>
                    </a:ext>
                  </a:extLst>
                </a:gridCol>
              </a:tblGrid>
              <a:tr h="1229371">
                <a:tc>
                  <a:txBody>
                    <a:bodyPr/>
                    <a:lstStyle/>
                    <a:p>
                      <a:pPr marL="0" marR="0" lvl="0" indent="0" algn="l" rtl="0">
                        <a:lnSpc>
                          <a:spcPct val="100000"/>
                        </a:lnSpc>
                        <a:spcBef>
                          <a:spcPts val="0"/>
                        </a:spcBef>
                        <a:spcAft>
                          <a:spcPts val="0"/>
                        </a:spcAft>
                        <a:buNone/>
                      </a:pPr>
                      <a:r>
                        <a:rPr lang="en-US" sz="1900" b="1" i="0" u="none" strike="noStrike" cap="none">
                          <a:solidFill>
                            <a:schemeClr val="accent6"/>
                          </a:solidFill>
                          <a:latin typeface="Arial"/>
                          <a:ea typeface="Arial"/>
                          <a:cs typeface="Arial"/>
                          <a:sym typeface="Arial"/>
                        </a:rPr>
                        <a:t>What </a:t>
                      </a:r>
                      <a:r>
                        <a:rPr lang="en-US" sz="1900" b="1" i="0" u="none" strike="noStrike" cap="none">
                          <a:solidFill>
                            <a:schemeClr val="accent6"/>
                          </a:solidFill>
                          <a:latin typeface="Arial"/>
                          <a:ea typeface="Arial"/>
                          <a:cs typeface="Arial"/>
                          <a:sym typeface="Aria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9"/>
                            </a:ext>
                          </a:extLst>
                        </a:rPr>
                        <a:t>Evidence-based</a:t>
                      </a:r>
                      <a:r>
                        <a:rPr lang="en-US" sz="1900" b="1" i="0" u="none" strike="noStrike" cap="none">
                          <a:solidFill>
                            <a:schemeClr val="accent6"/>
                          </a:solidFill>
                          <a:latin typeface="Arial"/>
                          <a:ea typeface="Arial"/>
                          <a:cs typeface="Arial"/>
                          <a:sym typeface="Arial"/>
                        </a:rPr>
                        <a:t> strategies were utilized?</a:t>
                      </a:r>
                      <a:endParaRPr sz="1500"/>
                    </a:p>
                  </a:txBody>
                  <a:tcPr marL="91451" marR="91451"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900" b="1" i="0" u="none" strike="noStrike" cap="none">
                          <a:solidFill>
                            <a:schemeClr val="accent6"/>
                          </a:solidFill>
                          <a:latin typeface="Arial"/>
                          <a:ea typeface="Arial"/>
                          <a:cs typeface="Arial"/>
                          <a:sym typeface="Arial"/>
                        </a:rPr>
                        <a:t>How did outcomes demonstrate provision of equitable practices to support improved  outcomes for all groups of learners?</a:t>
                      </a:r>
                      <a:endParaRPr sz="1500"/>
                    </a:p>
                    <a:p>
                      <a:pPr marL="0" marR="0" lvl="0" indent="0" algn="l" rtl="0">
                        <a:lnSpc>
                          <a:spcPct val="100000"/>
                        </a:lnSpc>
                        <a:spcBef>
                          <a:spcPts val="0"/>
                        </a:spcBef>
                        <a:spcAft>
                          <a:spcPts val="0"/>
                        </a:spcAft>
                        <a:buNone/>
                      </a:pPr>
                      <a:endParaRPr sz="1900" b="1" i="0" u="none" strike="noStrike" cap="none">
                        <a:solidFill>
                          <a:schemeClr val="accent6"/>
                        </a:solidFill>
                        <a:latin typeface="Arial"/>
                        <a:ea typeface="Arial"/>
                        <a:cs typeface="Arial"/>
                        <a:sym typeface="Arial"/>
                      </a:endParaRPr>
                    </a:p>
                  </a:txBody>
                  <a:tcPr marL="91451" marR="91451" marT="45725" marB="45725"/>
                </a:tc>
                <a:extLst>
                  <a:ext uri="{0D108BD9-81ED-4DB2-BD59-A6C34878D82A}">
                    <a16:rowId xmlns:a16="http://schemas.microsoft.com/office/drawing/2014/main" val="10000"/>
                  </a:ext>
                </a:extLst>
              </a:tr>
              <a:tr h="370851">
                <a:tc>
                  <a:txBody>
                    <a:bodyPr/>
                    <a:lstStyle/>
                    <a:p>
                      <a:pPr marL="0" marR="0" lvl="0" indent="0" algn="l" rtl="0">
                        <a:lnSpc>
                          <a:spcPct val="100000"/>
                        </a:lnSpc>
                        <a:spcBef>
                          <a:spcPts val="0"/>
                        </a:spcBef>
                        <a:spcAft>
                          <a:spcPts val="0"/>
                        </a:spcAft>
                        <a:buNone/>
                      </a:pPr>
                      <a:endParaRPr sz="1500" u="none" strike="noStrike" cap="none"/>
                    </a:p>
                  </a:txBody>
                  <a:tcPr marL="91451" marR="91451" marT="45725" marB="45725"/>
                </a:tc>
                <a:tc>
                  <a:txBody>
                    <a:bodyPr/>
                    <a:lstStyle/>
                    <a:p>
                      <a:pPr marL="0" marR="0" lvl="0" indent="0" algn="l" rtl="0">
                        <a:lnSpc>
                          <a:spcPct val="100000"/>
                        </a:lnSpc>
                        <a:spcBef>
                          <a:spcPts val="0"/>
                        </a:spcBef>
                        <a:spcAft>
                          <a:spcPts val="0"/>
                        </a:spcAft>
                        <a:buNone/>
                      </a:pPr>
                      <a:endParaRPr sz="1500" u="none" strike="noStrike" cap="none"/>
                    </a:p>
                  </a:txBody>
                  <a:tcPr marL="91451" marR="91451" marT="45725" marB="45725"/>
                </a:tc>
                <a:extLst>
                  <a:ext uri="{0D108BD9-81ED-4DB2-BD59-A6C34878D82A}">
                    <a16:rowId xmlns:a16="http://schemas.microsoft.com/office/drawing/2014/main" val="10001"/>
                  </a:ext>
                </a:extLst>
              </a:tr>
              <a:tr h="370851">
                <a:tc>
                  <a:txBody>
                    <a:bodyPr/>
                    <a:lstStyle/>
                    <a:p>
                      <a:pPr marL="0" marR="0" lvl="0" indent="0" algn="l" rtl="0">
                        <a:lnSpc>
                          <a:spcPct val="100000"/>
                        </a:lnSpc>
                        <a:spcBef>
                          <a:spcPts val="0"/>
                        </a:spcBef>
                        <a:spcAft>
                          <a:spcPts val="0"/>
                        </a:spcAft>
                        <a:buNone/>
                      </a:pPr>
                      <a:endParaRPr sz="1500" u="none" strike="noStrike" cap="none"/>
                    </a:p>
                  </a:txBody>
                  <a:tcPr marL="91451" marR="91451" marT="45725" marB="45725"/>
                </a:tc>
                <a:tc>
                  <a:txBody>
                    <a:bodyPr/>
                    <a:lstStyle/>
                    <a:p>
                      <a:pPr marL="0" marR="0" lvl="0" indent="0" algn="l" rtl="0">
                        <a:lnSpc>
                          <a:spcPct val="100000"/>
                        </a:lnSpc>
                        <a:spcBef>
                          <a:spcPts val="0"/>
                        </a:spcBef>
                        <a:spcAft>
                          <a:spcPts val="0"/>
                        </a:spcAft>
                        <a:buNone/>
                      </a:pPr>
                      <a:endParaRPr sz="1500" u="none" strike="noStrike" cap="none"/>
                    </a:p>
                  </a:txBody>
                  <a:tcPr marL="91451" marR="91451" marT="45725" marB="45725"/>
                </a:tc>
                <a:extLst>
                  <a:ext uri="{0D108BD9-81ED-4DB2-BD59-A6C34878D82A}">
                    <a16:rowId xmlns:a16="http://schemas.microsoft.com/office/drawing/2014/main" val="10002"/>
                  </a:ext>
                </a:extLst>
              </a:tr>
              <a:tr h="370851">
                <a:tc>
                  <a:txBody>
                    <a:bodyPr/>
                    <a:lstStyle/>
                    <a:p>
                      <a:pPr marL="0" marR="0" lvl="0" indent="0" algn="l" rtl="0">
                        <a:lnSpc>
                          <a:spcPct val="100000"/>
                        </a:lnSpc>
                        <a:spcBef>
                          <a:spcPts val="0"/>
                        </a:spcBef>
                        <a:spcAft>
                          <a:spcPts val="0"/>
                        </a:spcAft>
                        <a:buNone/>
                      </a:pPr>
                      <a:endParaRPr sz="1500" u="none" strike="noStrike" cap="none" dirty="0"/>
                    </a:p>
                  </a:txBody>
                  <a:tcPr marL="91451" marR="91451" marT="45725" marB="45725"/>
                </a:tc>
                <a:tc>
                  <a:txBody>
                    <a:bodyPr/>
                    <a:lstStyle/>
                    <a:p>
                      <a:pPr marL="0" marR="0" lvl="0" indent="0" algn="l" rtl="0">
                        <a:lnSpc>
                          <a:spcPct val="100000"/>
                        </a:lnSpc>
                        <a:spcBef>
                          <a:spcPts val="0"/>
                        </a:spcBef>
                        <a:spcAft>
                          <a:spcPts val="0"/>
                        </a:spcAft>
                        <a:buNone/>
                      </a:pPr>
                      <a:endParaRPr sz="1500" u="none" strike="noStrike" cap="none" dirty="0"/>
                    </a:p>
                  </a:txBody>
                  <a:tcPr marL="91451" marR="91451" marT="45725" marB="45725"/>
                </a:tc>
                <a:extLst>
                  <a:ext uri="{0D108BD9-81ED-4DB2-BD59-A6C34878D82A}">
                    <a16:rowId xmlns:a16="http://schemas.microsoft.com/office/drawing/2014/main" val="10003"/>
                  </a:ext>
                </a:extLst>
              </a:tr>
            </a:tbl>
          </a:graphicData>
        </a:graphic>
      </p:graphicFrame>
      <p:sp>
        <p:nvSpPr>
          <p:cNvPr id="6" name="Google Shape;154;p5">
            <a:extLst>
              <a:ext uri="{FF2B5EF4-FFF2-40B4-BE49-F238E27FC236}">
                <a16:creationId xmlns:a16="http://schemas.microsoft.com/office/drawing/2014/main" id="{6A631E5E-FF77-4F62-85B2-894514525D1F}"/>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dirty="0">
                <a:solidFill>
                  <a:srgbClr val="1071BD"/>
                </a:solidFill>
                <a:latin typeface="Arial"/>
                <a:cs typeface="Arial"/>
                <a:sym typeface="Arial"/>
              </a:rPr>
              <a:t>(2 Slides)</a:t>
            </a:r>
            <a:endParaRPr sz="1400" kern="0" dirty="0">
              <a:solidFill>
                <a:srgbClr val="000000"/>
              </a:solidFill>
              <a:latin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7"/>
          <p:cNvSpPr txBox="1">
            <a:spLocks noGrp="1"/>
          </p:cNvSpPr>
          <p:nvPr>
            <p:ph type="body" idx="2"/>
          </p:nvPr>
        </p:nvSpPr>
        <p:spPr>
          <a:xfrm>
            <a:off x="248226" y="983507"/>
            <a:ext cx="11059887" cy="4494943"/>
          </a:xfrm>
          <a:prstGeom prst="rect">
            <a:avLst/>
          </a:prstGeom>
          <a:noFill/>
          <a:ln>
            <a:noFill/>
          </a:ln>
        </p:spPr>
        <p:txBody>
          <a:bodyPr spcFirstLastPara="1" wrap="square" lIns="91425" tIns="91425" rIns="91425" bIns="91425" anchor="t" anchorCtr="0">
            <a:noAutofit/>
          </a:bodyPr>
          <a:lstStyle/>
          <a:p>
            <a:pPr marL="0" indent="0">
              <a:buSzPts val="1867"/>
              <a:buNone/>
            </a:pPr>
            <a:r>
              <a:rPr lang="en-US" sz="1867" b="1" dirty="0">
                <a:solidFill>
                  <a:schemeClr val="accent6"/>
                </a:solidFill>
              </a:rPr>
              <a:t>Describe the top strengths in your School/District that were uncovered through deep examination of the following areas: </a:t>
            </a:r>
            <a:r>
              <a:rPr lang="en-US" sz="1867" b="1" i="1" dirty="0">
                <a:solidFill>
                  <a:schemeClr val="accent6"/>
                </a:solidFill>
              </a:rPr>
              <a:t>(Please Bullet)</a:t>
            </a:r>
            <a:endParaRPr dirty="0"/>
          </a:p>
          <a:p>
            <a:pPr marL="457178" indent="-457178">
              <a:lnSpc>
                <a:spcPct val="100000"/>
              </a:lnSpc>
              <a:buSzPts val="1867"/>
            </a:pPr>
            <a:r>
              <a:rPr lang="en-US" sz="1867" b="1" dirty="0">
                <a:solidFill>
                  <a:schemeClr val="accent6"/>
                </a:solidFill>
              </a:rPr>
              <a:t>Use of Instructional Resources/Materials (Curriculums Used Across the System for Literacy, Math, Science and History)</a:t>
            </a:r>
            <a:endParaRPr dirty="0"/>
          </a:p>
          <a:p>
            <a:pPr marL="457178" indent="-457178">
              <a:lnSpc>
                <a:spcPct val="100000"/>
              </a:lnSpc>
              <a:buSzPts val="1867"/>
            </a:pPr>
            <a:r>
              <a:rPr lang="en-US" sz="1867" b="1" dirty="0">
                <a:solidFill>
                  <a:schemeClr val="accent6"/>
                </a:solidFil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Student Performance (Academic Achievement, Acceleration, CCR, Grad Rate, etc.) and closing gaps based on disaggregation of student achievement data.</a:t>
            </a:r>
            <a:endParaRPr dirty="0"/>
          </a:p>
          <a:p>
            <a:pPr marL="457178" indent="-457178">
              <a:lnSpc>
                <a:spcPct val="100000"/>
              </a:lnSpc>
              <a:buSzPts val="1867"/>
            </a:pPr>
            <a:r>
              <a:rPr lang="en-US" sz="1867" b="1" dirty="0">
                <a:solidFill>
                  <a:schemeClr val="accent6"/>
                </a:solidFill>
              </a:rPr>
              <a:t>Multi-tiered System of Support Implementation (Quality Tier I Instruction, </a:t>
            </a:r>
            <a:r>
              <a:rPr lang="en-US" sz="1867" b="1" dirty="0">
                <a:solidFill>
                  <a:schemeClr val="accent6"/>
                </a:solidFil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Early Warning Indicators addressing attendance</a:t>
            </a:r>
            <a:r>
              <a:rPr lang="en-US" sz="1867" b="1" dirty="0">
                <a:solidFill>
                  <a:schemeClr val="accent6"/>
                </a:solidFill>
              </a:rPr>
              <a:t>, behavior and course performance, and Interventions)</a:t>
            </a:r>
            <a:endParaRPr dirty="0"/>
          </a:p>
          <a:p>
            <a:pPr marL="457178" indent="-457178">
              <a:lnSpc>
                <a:spcPct val="150000"/>
              </a:lnSpc>
              <a:buSzPts val="1867"/>
            </a:pPr>
            <a:r>
              <a:rPr lang="en-US" sz="1867" b="1" dirty="0">
                <a:solidFill>
                  <a:schemeClr val="accent6"/>
                </a:solidFill>
              </a:rPr>
              <a:t>Fiscal and Human Resources</a:t>
            </a:r>
            <a:endParaRPr dirty="0"/>
          </a:p>
          <a:p>
            <a:pPr marL="0" indent="0">
              <a:buSzPts val="2133"/>
              <a:buNone/>
            </a:pPr>
            <a:endParaRPr sz="2133" b="1" dirty="0">
              <a:solidFill>
                <a:schemeClr val="accent6"/>
              </a:solidFill>
            </a:endParaRPr>
          </a:p>
          <a:p>
            <a:pPr marL="457178" indent="-304782">
              <a:buSzPts val="2400"/>
              <a:buNone/>
            </a:pPr>
            <a:endParaRPr sz="2400" b="1" dirty="0">
              <a:solidFill>
                <a:schemeClr val="accent6"/>
              </a:solidFill>
            </a:endParaRPr>
          </a:p>
          <a:p>
            <a:pPr marL="0" indent="0" algn="ctr">
              <a:spcBef>
                <a:spcPts val="1600"/>
              </a:spcBef>
              <a:buNone/>
            </a:pPr>
            <a:endParaRPr dirty="0"/>
          </a:p>
          <a:p>
            <a:pPr marL="0" indent="0" algn="ctr">
              <a:spcBef>
                <a:spcPts val="1600"/>
              </a:spcBef>
              <a:buNone/>
            </a:pPr>
            <a:endParaRPr dirty="0"/>
          </a:p>
        </p:txBody>
      </p:sp>
      <p:sp>
        <p:nvSpPr>
          <p:cNvPr id="169" name="Google Shape;169;p7"/>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12</a:t>
            </a:fld>
            <a:endParaRPr kern="0"/>
          </a:p>
        </p:txBody>
      </p:sp>
      <p:sp>
        <p:nvSpPr>
          <p:cNvPr id="170" name="Google Shape;170;p7"/>
          <p:cNvSpPr txBox="1"/>
          <p:nvPr/>
        </p:nvSpPr>
        <p:spPr>
          <a:xfrm>
            <a:off x="64549" y="113207"/>
            <a:ext cx="11007000" cy="600591"/>
          </a:xfrm>
          <a:prstGeom prst="rect">
            <a:avLst/>
          </a:prstGeom>
          <a:noFill/>
          <a:ln>
            <a:noFill/>
          </a:ln>
        </p:spPr>
        <p:txBody>
          <a:bodyPr spcFirstLastPara="1" wrap="square" lIns="121900" tIns="121900" rIns="121900" bIns="121900" anchor="ctr" anchorCtr="0">
            <a:noAutofit/>
          </a:bodyPr>
          <a:lstStyle/>
          <a:p>
            <a:pPr defTabSz="1219170">
              <a:lnSpc>
                <a:spcPct val="115000"/>
              </a:lnSpc>
              <a:buClr>
                <a:srgbClr val="797979"/>
              </a:buClr>
              <a:buSzPts val="2667"/>
            </a:pPr>
            <a:r>
              <a:rPr lang="en-US" sz="2667" b="1" kern="0">
                <a:solidFill>
                  <a:srgbClr val="1071BD"/>
                </a:solidFill>
                <a:latin typeface="Arial"/>
                <a:cs typeface="Arial"/>
                <a:sym typeface="Arial"/>
              </a:rPr>
              <a:t>Data Analysis Key Finding: STRENGTHS</a:t>
            </a:r>
            <a:endParaRPr sz="1400" kern="0">
              <a:solidFill>
                <a:srgbClr val="000000"/>
              </a:solidFill>
              <a:latin typeface="Arial"/>
              <a:cs typeface="Arial"/>
              <a:sym typeface="Arial"/>
            </a:endParaRPr>
          </a:p>
        </p:txBody>
      </p:sp>
      <p:sp>
        <p:nvSpPr>
          <p:cNvPr id="5" name="Google Shape;154;p5">
            <a:extLst>
              <a:ext uri="{FF2B5EF4-FFF2-40B4-BE49-F238E27FC236}">
                <a16:creationId xmlns:a16="http://schemas.microsoft.com/office/drawing/2014/main" id="{04F5B21C-83B3-4331-8906-A6FE56248919}"/>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dirty="0">
                <a:solidFill>
                  <a:srgbClr val="1071BD"/>
                </a:solidFill>
                <a:latin typeface="Arial"/>
                <a:cs typeface="Arial"/>
                <a:sym typeface="Arial"/>
              </a:rPr>
              <a:t>(4 Slides)</a:t>
            </a:r>
            <a:endParaRPr sz="1400" kern="0" dirty="0">
              <a:solidFill>
                <a:srgbClr val="000000"/>
              </a:solidFill>
              <a:latin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8"/>
          <p:cNvSpPr txBox="1">
            <a:spLocks noGrp="1"/>
          </p:cNvSpPr>
          <p:nvPr>
            <p:ph type="body" idx="2"/>
          </p:nvPr>
        </p:nvSpPr>
        <p:spPr>
          <a:xfrm>
            <a:off x="248226" y="983509"/>
            <a:ext cx="11059887" cy="4749383"/>
          </a:xfrm>
          <a:prstGeom prst="rect">
            <a:avLst/>
          </a:prstGeom>
          <a:noFill/>
          <a:ln>
            <a:noFill/>
          </a:ln>
        </p:spPr>
        <p:txBody>
          <a:bodyPr spcFirstLastPara="1" wrap="square" lIns="91425" tIns="91425" rIns="91425" bIns="91425" anchor="t" anchorCtr="0">
            <a:noAutofit/>
          </a:bodyPr>
          <a:lstStyle/>
          <a:p>
            <a:pPr marL="0" indent="0">
              <a:lnSpc>
                <a:spcPct val="100000"/>
              </a:lnSpc>
              <a:buClr>
                <a:srgbClr val="1071BD"/>
              </a:buClr>
              <a:buSzPts val="1867"/>
              <a:buNone/>
            </a:pPr>
            <a:r>
              <a:rPr lang="en-US" sz="1867" b="1" dirty="0">
                <a:solidFill>
                  <a:srgbClr val="1071BD"/>
                </a:solidFill>
              </a:rPr>
              <a:t>Describe the most critical gaps identified by your school that were uncovered through deep examination </a:t>
            </a:r>
            <a:r>
              <a:rPr lang="en-US" sz="1867" b="1" dirty="0">
                <a:solidFill>
                  <a:schemeClr val="accent6"/>
                </a:solidFill>
              </a:rPr>
              <a:t>of the following areas:</a:t>
            </a:r>
            <a:r>
              <a:rPr lang="en-US" sz="1867" b="1" dirty="0">
                <a:solidFill>
                  <a:srgbClr val="1071BD"/>
                </a:solidFill>
              </a:rPr>
              <a:t> </a:t>
            </a:r>
            <a:r>
              <a:rPr lang="en-US" sz="1867" b="1" i="1" dirty="0">
                <a:solidFill>
                  <a:srgbClr val="1071BD"/>
                </a:solidFill>
              </a:rPr>
              <a:t>(Please Bullet)</a:t>
            </a:r>
            <a:endParaRPr dirty="0"/>
          </a:p>
          <a:p>
            <a:pPr marL="457178" indent="-338626">
              <a:lnSpc>
                <a:spcPct val="100000"/>
              </a:lnSpc>
              <a:buSzPts val="1867"/>
              <a:buNone/>
            </a:pPr>
            <a:endParaRPr sz="1867" b="1" dirty="0">
              <a:solidFill>
                <a:schemeClr val="accent6"/>
              </a:solidFill>
            </a:endParaRPr>
          </a:p>
          <a:p>
            <a:pPr marL="457178" indent="-457178">
              <a:lnSpc>
                <a:spcPct val="100000"/>
              </a:lnSpc>
              <a:buSzPts val="1867"/>
            </a:pPr>
            <a:r>
              <a:rPr lang="en-US" sz="1867" b="1" dirty="0">
                <a:solidFill>
                  <a:schemeClr val="accent6"/>
                </a:solidFill>
              </a:rPr>
              <a:t>Use of Instructional Resources/Materials (Curriculums Used Across the System for Literacy, Math, Science and History)</a:t>
            </a:r>
            <a:endParaRPr dirty="0"/>
          </a:p>
          <a:p>
            <a:pPr marL="457178" indent="-457178">
              <a:lnSpc>
                <a:spcPct val="100000"/>
              </a:lnSpc>
              <a:buSzPts val="1867"/>
            </a:pPr>
            <a:r>
              <a:rPr lang="en-US" sz="1867" b="1" dirty="0">
                <a:solidFill>
                  <a:schemeClr val="accent6"/>
                </a:solidFill>
              </a:rPr>
              <a:t>Student Performance (Academic Achievement, Acceleration, CCR, Grad Rate, etc.) and closing gaps based on disaggregation of student achievement data.</a:t>
            </a:r>
            <a:endParaRPr sz="2000" dirty="0"/>
          </a:p>
          <a:p>
            <a:pPr marL="457178" indent="-457178">
              <a:lnSpc>
                <a:spcPct val="100000"/>
              </a:lnSpc>
              <a:buSzPts val="1867"/>
            </a:pPr>
            <a:r>
              <a:rPr lang="en-US" sz="1867" b="1" dirty="0">
                <a:solidFill>
                  <a:schemeClr val="accent6"/>
                </a:solidFill>
              </a:rPr>
              <a:t>Multi-tiered System of Support Implementation (Quality Tier I Instruction, Early Warning Indicators addressing attendance, behavior and course performance, and Interventions)</a:t>
            </a:r>
            <a:endParaRPr dirty="0"/>
          </a:p>
          <a:p>
            <a:pPr marL="457178" indent="-457178">
              <a:lnSpc>
                <a:spcPct val="150000"/>
              </a:lnSpc>
              <a:buSzPts val="1867"/>
            </a:pPr>
            <a:r>
              <a:rPr lang="en-US" sz="1867" b="1" dirty="0">
                <a:solidFill>
                  <a:schemeClr val="accent6"/>
                </a:solidFill>
              </a:rPr>
              <a:t>Fiscal and Human Resources</a:t>
            </a:r>
            <a:endParaRPr dirty="0"/>
          </a:p>
          <a:p>
            <a:pPr marL="457178" indent="-338626">
              <a:lnSpc>
                <a:spcPct val="150000"/>
              </a:lnSpc>
              <a:buSzPts val="1867"/>
              <a:buNone/>
            </a:pPr>
            <a:endParaRPr sz="1867" b="1" dirty="0">
              <a:solidFill>
                <a:schemeClr val="accent6"/>
              </a:solidFill>
            </a:endParaRPr>
          </a:p>
          <a:p>
            <a:pPr marL="457178" indent="-338626">
              <a:lnSpc>
                <a:spcPct val="150000"/>
              </a:lnSpc>
              <a:buSzPts val="1867"/>
              <a:buNone/>
            </a:pPr>
            <a:endParaRPr sz="1867" b="1" dirty="0">
              <a:solidFill>
                <a:schemeClr val="accent6"/>
              </a:solidFill>
            </a:endParaRPr>
          </a:p>
          <a:p>
            <a:pPr marL="457178" indent="-338626">
              <a:lnSpc>
                <a:spcPct val="150000"/>
              </a:lnSpc>
              <a:buSzPts val="1867"/>
              <a:buNone/>
            </a:pPr>
            <a:endParaRPr sz="1867" b="1" dirty="0">
              <a:solidFill>
                <a:schemeClr val="accent6"/>
              </a:solidFill>
            </a:endParaRPr>
          </a:p>
          <a:p>
            <a:pPr marL="457178" indent="-338626">
              <a:lnSpc>
                <a:spcPct val="150000"/>
              </a:lnSpc>
              <a:buSzPts val="1867"/>
              <a:buNone/>
            </a:pPr>
            <a:endParaRPr sz="1867" b="1" dirty="0">
              <a:solidFill>
                <a:schemeClr val="accent6"/>
              </a:solidFill>
            </a:endParaRPr>
          </a:p>
          <a:p>
            <a:pPr marL="457178" indent="-338626">
              <a:lnSpc>
                <a:spcPct val="150000"/>
              </a:lnSpc>
              <a:buSzPts val="1867"/>
              <a:buNone/>
            </a:pPr>
            <a:endParaRPr sz="1867" b="1" dirty="0">
              <a:solidFill>
                <a:schemeClr val="accent6"/>
              </a:solidFill>
            </a:endParaRPr>
          </a:p>
          <a:p>
            <a:pPr marL="457178" indent="-338626">
              <a:lnSpc>
                <a:spcPct val="150000"/>
              </a:lnSpc>
              <a:buSzPts val="1867"/>
              <a:buNone/>
            </a:pPr>
            <a:endParaRPr sz="1867" b="1" dirty="0">
              <a:solidFill>
                <a:schemeClr val="accent6"/>
              </a:solidFill>
            </a:endParaRPr>
          </a:p>
          <a:p>
            <a:pPr marL="0" indent="0">
              <a:buSzPts val="2133"/>
              <a:buNone/>
            </a:pPr>
            <a:endParaRPr sz="2133" b="1" dirty="0">
              <a:solidFill>
                <a:schemeClr val="accent6"/>
              </a:solidFill>
            </a:endParaRPr>
          </a:p>
          <a:p>
            <a:pPr marL="457178" indent="-304782">
              <a:buSzPts val="2400"/>
              <a:buNone/>
            </a:pPr>
            <a:endParaRPr sz="2400" b="1" dirty="0">
              <a:solidFill>
                <a:schemeClr val="accent6"/>
              </a:solidFill>
            </a:endParaRPr>
          </a:p>
          <a:p>
            <a:pPr marL="0" indent="0">
              <a:spcBef>
                <a:spcPts val="1600"/>
              </a:spcBef>
              <a:buNone/>
            </a:pPr>
            <a:endParaRPr dirty="0"/>
          </a:p>
        </p:txBody>
      </p:sp>
      <p:sp>
        <p:nvSpPr>
          <p:cNvPr id="176" name="Google Shape;176;p8"/>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13</a:t>
            </a:fld>
            <a:endParaRPr kern="0"/>
          </a:p>
        </p:txBody>
      </p:sp>
      <p:sp>
        <p:nvSpPr>
          <p:cNvPr id="177" name="Google Shape;177;p8"/>
          <p:cNvSpPr txBox="1"/>
          <p:nvPr/>
        </p:nvSpPr>
        <p:spPr>
          <a:xfrm>
            <a:off x="64549" y="113207"/>
            <a:ext cx="11007000" cy="600591"/>
          </a:xfrm>
          <a:prstGeom prst="rect">
            <a:avLst/>
          </a:prstGeom>
          <a:noFill/>
          <a:ln>
            <a:noFill/>
          </a:ln>
        </p:spPr>
        <p:txBody>
          <a:bodyPr spcFirstLastPara="1" wrap="square" lIns="121900" tIns="121900" rIns="121900" bIns="121900" anchor="ctr" anchorCtr="0">
            <a:noAutofit/>
          </a:bodyPr>
          <a:lstStyle/>
          <a:p>
            <a:pPr defTabSz="1219170">
              <a:lnSpc>
                <a:spcPct val="115000"/>
              </a:lnSpc>
              <a:buClr>
                <a:srgbClr val="797979"/>
              </a:buClr>
              <a:buSzPts val="2667"/>
            </a:pPr>
            <a:r>
              <a:rPr lang="en-US" sz="2667" b="1" kern="0">
                <a:solidFill>
                  <a:srgbClr val="1071BD"/>
                </a:solidFill>
                <a:latin typeface="Arial"/>
                <a:cs typeface="Arial"/>
                <a:sym typeface="Arial"/>
              </a:rPr>
              <a:t>Data Analysis Key Finding: GAPS</a:t>
            </a:r>
            <a:endParaRPr sz="1400" kern="0">
              <a:solidFill>
                <a:srgbClr val="000000"/>
              </a:solidFill>
              <a:latin typeface="Arial"/>
              <a:cs typeface="Arial"/>
              <a:sym typeface="Arial"/>
            </a:endParaRPr>
          </a:p>
        </p:txBody>
      </p:sp>
      <p:sp>
        <p:nvSpPr>
          <p:cNvPr id="5" name="Google Shape;154;p5">
            <a:extLst>
              <a:ext uri="{FF2B5EF4-FFF2-40B4-BE49-F238E27FC236}">
                <a16:creationId xmlns:a16="http://schemas.microsoft.com/office/drawing/2014/main" id="{4BF114D7-D273-495B-A6E4-21662E00039C}"/>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dirty="0">
                <a:solidFill>
                  <a:srgbClr val="1071BD"/>
                </a:solidFill>
                <a:latin typeface="Arial"/>
                <a:cs typeface="Arial"/>
                <a:sym typeface="Arial"/>
              </a:rPr>
              <a:t>(4 Slides)</a:t>
            </a:r>
            <a:endParaRPr sz="1400" kern="0" dirty="0">
              <a:solidFill>
                <a:srgbClr val="000000"/>
              </a:solidFill>
              <a:latin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14"/>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p>
            <a:pPr marL="0" indent="0">
              <a:buSzPts val="2667"/>
            </a:pPr>
            <a:r>
              <a:rPr lang="en-US" sz="2667" dirty="0"/>
              <a:t>Summary of 1</a:t>
            </a:r>
            <a:r>
              <a:rPr lang="en-US" sz="2667" baseline="30000" dirty="0"/>
              <a:t>st</a:t>
            </a:r>
            <a:r>
              <a:rPr lang="en-US" sz="2667" dirty="0"/>
              <a:t> Quarter Benchmark/Interim Performance</a:t>
            </a:r>
            <a:endParaRPr dirty="0"/>
          </a:p>
        </p:txBody>
      </p:sp>
      <p:sp>
        <p:nvSpPr>
          <p:cNvPr id="223" name="Google Shape;223;p14"/>
          <p:cNvSpPr txBox="1">
            <a:spLocks noGrp="1"/>
          </p:cNvSpPr>
          <p:nvPr>
            <p:ph type="body" idx="2"/>
          </p:nvPr>
        </p:nvSpPr>
        <p:spPr>
          <a:xfrm>
            <a:off x="362715" y="1051312"/>
            <a:ext cx="11059887" cy="5005349"/>
          </a:xfrm>
          <a:prstGeom prst="rect">
            <a:avLst/>
          </a:prstGeom>
          <a:noFill/>
          <a:ln>
            <a:noFill/>
          </a:ln>
        </p:spPr>
        <p:txBody>
          <a:bodyPr spcFirstLastPara="1" wrap="square" lIns="91425" tIns="91425" rIns="91425" bIns="91425" anchor="t" anchorCtr="0">
            <a:noAutofit/>
          </a:bodyPr>
          <a:lstStyle/>
          <a:p>
            <a:pPr marL="0" indent="0">
              <a:spcBef>
                <a:spcPts val="1600"/>
              </a:spcBef>
              <a:buClr>
                <a:srgbClr val="0070C0"/>
              </a:buClr>
              <a:buSzPts val="1867"/>
              <a:buNone/>
            </a:pPr>
            <a:r>
              <a:rPr lang="en-US" sz="2000" b="1" dirty="0">
                <a:solidFill>
                  <a:schemeClr val="accent6"/>
                </a:solidFill>
              </a:rPr>
              <a:t>Identify the Interim/Benchmark Assessment being utilized.</a:t>
            </a:r>
            <a:endParaRPr dirty="0"/>
          </a:p>
        </p:txBody>
      </p:sp>
      <p:sp>
        <p:nvSpPr>
          <p:cNvPr id="224" name="Google Shape;224;p14"/>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14</a:t>
            </a:fld>
            <a:endParaRPr kern="0"/>
          </a:p>
        </p:txBody>
      </p:sp>
      <p:graphicFrame>
        <p:nvGraphicFramePr>
          <p:cNvPr id="225" name="Google Shape;225;p14"/>
          <p:cNvGraphicFramePr/>
          <p:nvPr/>
        </p:nvGraphicFramePr>
        <p:xfrm>
          <a:off x="975130" y="3167893"/>
          <a:ext cx="8952653" cy="2523051"/>
        </p:xfrm>
        <a:graphic>
          <a:graphicData uri="http://schemas.openxmlformats.org/drawingml/2006/table">
            <a:tbl>
              <a:tblPr firstRow="1" bandRow="1">
                <a:noFill/>
              </a:tblPr>
              <a:tblGrid>
                <a:gridCol w="1457007">
                  <a:extLst>
                    <a:ext uri="{9D8B030D-6E8A-4147-A177-3AD203B41FA5}">
                      <a16:colId xmlns:a16="http://schemas.microsoft.com/office/drawing/2014/main" val="20000"/>
                    </a:ext>
                  </a:extLst>
                </a:gridCol>
                <a:gridCol w="1500797">
                  <a:extLst>
                    <a:ext uri="{9D8B030D-6E8A-4147-A177-3AD203B41FA5}">
                      <a16:colId xmlns:a16="http://schemas.microsoft.com/office/drawing/2014/main" val="20001"/>
                    </a:ext>
                  </a:extLst>
                </a:gridCol>
                <a:gridCol w="1162891">
                  <a:extLst>
                    <a:ext uri="{9D8B030D-6E8A-4147-A177-3AD203B41FA5}">
                      <a16:colId xmlns:a16="http://schemas.microsoft.com/office/drawing/2014/main" val="20002"/>
                    </a:ext>
                  </a:extLst>
                </a:gridCol>
                <a:gridCol w="1486895">
                  <a:extLst>
                    <a:ext uri="{9D8B030D-6E8A-4147-A177-3AD203B41FA5}">
                      <a16:colId xmlns:a16="http://schemas.microsoft.com/office/drawing/2014/main" val="20003"/>
                    </a:ext>
                  </a:extLst>
                </a:gridCol>
                <a:gridCol w="1152939">
                  <a:extLst>
                    <a:ext uri="{9D8B030D-6E8A-4147-A177-3AD203B41FA5}">
                      <a16:colId xmlns:a16="http://schemas.microsoft.com/office/drawing/2014/main" val="3404371964"/>
                    </a:ext>
                  </a:extLst>
                </a:gridCol>
                <a:gridCol w="1187625">
                  <a:extLst>
                    <a:ext uri="{9D8B030D-6E8A-4147-A177-3AD203B41FA5}">
                      <a16:colId xmlns:a16="http://schemas.microsoft.com/office/drawing/2014/main" val="1391348127"/>
                    </a:ext>
                  </a:extLst>
                </a:gridCol>
                <a:gridCol w="1004499">
                  <a:extLst>
                    <a:ext uri="{9D8B030D-6E8A-4147-A177-3AD203B41FA5}">
                      <a16:colId xmlns:a16="http://schemas.microsoft.com/office/drawing/2014/main" val="1147956978"/>
                    </a:ext>
                  </a:extLst>
                </a:gridCol>
              </a:tblGrid>
              <a:tr h="968551">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dirty="0">
                          <a:solidFill>
                            <a:schemeClr val="accent6"/>
                          </a:solidFill>
                          <a:latin typeface="Arial"/>
                          <a:ea typeface="Arial"/>
                          <a:cs typeface="Arial"/>
                          <a:sym typeface="Arial"/>
                        </a:rPr>
                        <a:t>ELA Proficiency</a:t>
                      </a:r>
                      <a:endParaRPr sz="1500" dirty="0"/>
                    </a:p>
                  </a:txBody>
                  <a:tcPr marL="91451" marR="91451" marT="45725" marB="45725"/>
                </a:tc>
                <a:tc>
                  <a:txBody>
                    <a:bodyPr/>
                    <a:lstStyle/>
                    <a:p>
                      <a:pPr marL="0" marR="0" lvl="0" indent="0" algn="l" rtl="0">
                        <a:lnSpc>
                          <a:spcPct val="100000"/>
                        </a:lnSpc>
                        <a:spcBef>
                          <a:spcPts val="0"/>
                        </a:spcBef>
                        <a:spcAft>
                          <a:spcPts val="0"/>
                        </a:spcAft>
                        <a:buNone/>
                      </a:pPr>
                      <a:r>
                        <a:rPr lang="en-US" sz="1500" b="1" i="0" u="none" strike="noStrike" cap="none" dirty="0">
                          <a:solidFill>
                            <a:schemeClr val="accent6"/>
                          </a:solidFill>
                          <a:latin typeface="Arial"/>
                          <a:ea typeface="Arial"/>
                          <a:cs typeface="Arial"/>
                          <a:sym typeface="Arial"/>
                        </a:rPr>
                        <a:t>ELA Growth</a:t>
                      </a:r>
                      <a:endParaRPr sz="1500" dirty="0"/>
                    </a:p>
                  </a:txBody>
                  <a:tcPr marL="91451" marR="91451" marT="45725" marB="45725"/>
                </a:tc>
                <a:tc>
                  <a:txBody>
                    <a:bodyPr/>
                    <a:lstStyle/>
                    <a:p>
                      <a:pPr marL="0" marR="0" lvl="0" indent="0" algn="l" rtl="0">
                        <a:lnSpc>
                          <a:spcPct val="100000"/>
                        </a:lnSpc>
                        <a:spcBef>
                          <a:spcPts val="0"/>
                        </a:spcBef>
                        <a:spcAft>
                          <a:spcPts val="0"/>
                        </a:spcAft>
                        <a:buNone/>
                      </a:pPr>
                      <a:r>
                        <a:rPr lang="en-US" sz="1500" b="1" i="0" u="none" strike="noStrike" cap="none" dirty="0">
                          <a:solidFill>
                            <a:schemeClr val="accent6"/>
                          </a:solidFill>
                          <a:latin typeface="Arial"/>
                          <a:ea typeface="Arial"/>
                          <a:cs typeface="Arial"/>
                          <a:sym typeface="Arial"/>
                        </a:rPr>
                        <a:t>Math Proficiency</a:t>
                      </a:r>
                      <a:endParaRPr sz="1500" dirty="0"/>
                    </a:p>
                  </a:txBody>
                  <a:tcPr marL="91451" marR="91451" marT="45725" marB="45725"/>
                </a:tc>
                <a:tc>
                  <a:txBody>
                    <a:bodyPr/>
                    <a:lstStyle/>
                    <a:p>
                      <a:pPr marL="0" marR="0" lvl="0" indent="0" algn="l" rtl="0">
                        <a:lnSpc>
                          <a:spcPct val="100000"/>
                        </a:lnSpc>
                        <a:spcBef>
                          <a:spcPts val="0"/>
                        </a:spcBef>
                        <a:spcAft>
                          <a:spcPts val="0"/>
                        </a:spcAft>
                        <a:buNone/>
                      </a:pPr>
                      <a:r>
                        <a:rPr lang="en-US" sz="1500" b="1" i="0" u="none" strike="noStrike" cap="none" dirty="0">
                          <a:solidFill>
                            <a:schemeClr val="accent6"/>
                          </a:solidFill>
                          <a:latin typeface="Arial"/>
                          <a:cs typeface="Arial"/>
                          <a:sym typeface="Arial"/>
                        </a:rPr>
                        <a:t>Math Growth</a:t>
                      </a:r>
                      <a:endParaRPr sz="1500" b="1" i="0" u="none" strike="noStrike" cap="none" dirty="0">
                        <a:solidFill>
                          <a:schemeClr val="accent6"/>
                        </a:solidFill>
                        <a:latin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r>
                        <a:rPr lang="en-US" sz="1500" b="1" i="0" u="none" strike="noStrike" cap="none" dirty="0">
                          <a:solidFill>
                            <a:schemeClr val="accent6"/>
                          </a:solidFill>
                          <a:latin typeface="Arial"/>
                          <a:cs typeface="Arial"/>
                          <a:sym typeface="Arial"/>
                        </a:rPr>
                        <a:t>Science</a:t>
                      </a:r>
                    </a:p>
                    <a:p>
                      <a:pPr marL="0" marR="0" lvl="0" indent="0" algn="l" rtl="0">
                        <a:lnSpc>
                          <a:spcPct val="100000"/>
                        </a:lnSpc>
                        <a:spcBef>
                          <a:spcPts val="0"/>
                        </a:spcBef>
                        <a:spcAft>
                          <a:spcPts val="0"/>
                        </a:spcAft>
                        <a:buNone/>
                      </a:pPr>
                      <a:r>
                        <a:rPr lang="en-US" sz="1500" b="1" i="0" u="none" strike="noStrike" cap="none" dirty="0">
                          <a:solidFill>
                            <a:schemeClr val="accent6"/>
                          </a:solidFill>
                          <a:latin typeface="Arial"/>
                          <a:cs typeface="Arial"/>
                          <a:sym typeface="Arial"/>
                        </a:rPr>
                        <a:t>Proficiency</a:t>
                      </a:r>
                      <a:endParaRPr sz="1500" b="1" i="0" u="none" strike="noStrike" cap="none" dirty="0">
                        <a:solidFill>
                          <a:schemeClr val="accent6"/>
                        </a:solidFill>
                        <a:latin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r>
                        <a:rPr lang="en-US" sz="1500" b="1" i="0" u="none" strike="noStrike" cap="none" dirty="0">
                          <a:solidFill>
                            <a:schemeClr val="accent6"/>
                          </a:solidFill>
                          <a:latin typeface="Arial"/>
                          <a:cs typeface="Arial"/>
                          <a:sym typeface="Arial"/>
                        </a:rPr>
                        <a:t>U.S. </a:t>
                      </a:r>
                    </a:p>
                    <a:p>
                      <a:pPr marL="0" marR="0" lvl="0" indent="0" algn="l" rtl="0">
                        <a:lnSpc>
                          <a:spcPct val="100000"/>
                        </a:lnSpc>
                        <a:spcBef>
                          <a:spcPts val="0"/>
                        </a:spcBef>
                        <a:spcAft>
                          <a:spcPts val="0"/>
                        </a:spcAft>
                        <a:buNone/>
                      </a:pPr>
                      <a:r>
                        <a:rPr lang="en-US" sz="1500" b="1" i="0" u="none" strike="noStrike" cap="none" dirty="0">
                          <a:solidFill>
                            <a:schemeClr val="accent6"/>
                          </a:solidFill>
                          <a:latin typeface="Arial"/>
                          <a:cs typeface="Arial"/>
                          <a:sym typeface="Arial"/>
                        </a:rPr>
                        <a:t>History</a:t>
                      </a:r>
                      <a:endParaRPr sz="1500" b="1" i="0" u="none" strike="noStrike" cap="none" dirty="0">
                        <a:solidFill>
                          <a:schemeClr val="accent6"/>
                        </a:solidFill>
                        <a:latin typeface="Arial"/>
                        <a:cs typeface="Arial"/>
                        <a:sym typeface="Arial"/>
                      </a:endParaRPr>
                    </a:p>
                  </a:txBody>
                  <a:tcPr marL="91451" marR="91451" marT="45725" marB="45725"/>
                </a:tc>
                <a:extLst>
                  <a:ext uri="{0D108BD9-81ED-4DB2-BD59-A6C34878D82A}">
                    <a16:rowId xmlns:a16="http://schemas.microsoft.com/office/drawing/2014/main" val="10000"/>
                  </a:ext>
                </a:extLst>
              </a:tr>
              <a:tr h="762011">
                <a:tc>
                  <a:txBody>
                    <a:bodyPr/>
                    <a:lstStyle/>
                    <a:p>
                      <a:pPr marL="0" marR="0" lvl="0" indent="0" algn="l" rtl="0">
                        <a:lnSpc>
                          <a:spcPct val="100000"/>
                        </a:lnSpc>
                        <a:spcBef>
                          <a:spcPts val="0"/>
                        </a:spcBef>
                        <a:spcAft>
                          <a:spcPts val="0"/>
                        </a:spcAft>
                        <a:buNone/>
                      </a:pPr>
                      <a:r>
                        <a:rPr lang="en-US" sz="1500" b="1" i="0" u="none" strike="noStrike" cap="none" dirty="0">
                          <a:solidFill>
                            <a:schemeClr val="accent6"/>
                          </a:solidFill>
                          <a:latin typeface="Arial"/>
                          <a:ea typeface="Arial"/>
                          <a:cs typeface="Arial"/>
                          <a:sym typeface="Arial"/>
                        </a:rPr>
                        <a:t>2019-20</a:t>
                      </a:r>
                    </a:p>
                    <a:p>
                      <a:pPr marL="0" marR="0" lvl="0" indent="0" algn="l" rtl="0">
                        <a:lnSpc>
                          <a:spcPct val="100000"/>
                        </a:lnSpc>
                        <a:spcBef>
                          <a:spcPts val="0"/>
                        </a:spcBef>
                        <a:spcAft>
                          <a:spcPts val="0"/>
                        </a:spcAft>
                        <a:buNone/>
                      </a:pPr>
                      <a:r>
                        <a:rPr lang="en-US" sz="1500" b="1" i="0" u="none" strike="noStrike" cap="none" dirty="0">
                          <a:solidFill>
                            <a:schemeClr val="accent6"/>
                          </a:solidFill>
                          <a:latin typeface="Arial"/>
                          <a:cs typeface="Arial"/>
                          <a:sym typeface="Arial"/>
                        </a:rPr>
                        <a:t>Baseline</a:t>
                      </a:r>
                      <a:endParaRPr lang="en-US" sz="1500" dirty="0"/>
                    </a:p>
                    <a:p>
                      <a:pPr marL="0" marR="0" lvl="0" indent="0" algn="l" rtl="0">
                        <a:lnSpc>
                          <a:spcPct val="100000"/>
                        </a:lnSpc>
                        <a:spcBef>
                          <a:spcPts val="0"/>
                        </a:spcBef>
                        <a:spcAft>
                          <a:spcPts val="0"/>
                        </a:spcAft>
                        <a:buNone/>
                      </a:pPr>
                      <a:endParaRPr sz="1500" dirty="0"/>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dirty="0">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dirty="0">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dirty="0">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dirty="0">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dirty="0">
                        <a:solidFill>
                          <a:schemeClr val="accent6"/>
                        </a:solidFill>
                        <a:latin typeface="Arial"/>
                        <a:ea typeface="Arial"/>
                        <a:cs typeface="Arial"/>
                        <a:sym typeface="Arial"/>
                      </a:endParaRPr>
                    </a:p>
                  </a:txBody>
                  <a:tcPr marL="91451" marR="91451" marT="45725" marB="45725"/>
                </a:tc>
                <a:extLst>
                  <a:ext uri="{0D108BD9-81ED-4DB2-BD59-A6C34878D82A}">
                    <a16:rowId xmlns:a16="http://schemas.microsoft.com/office/drawing/2014/main" val="10001"/>
                  </a:ext>
                </a:extLst>
              </a:tr>
              <a:tr h="762011">
                <a:tc>
                  <a:txBody>
                    <a:bodyPr/>
                    <a:lstStyle/>
                    <a:p>
                      <a:pPr marL="0" marR="0" lvl="0" indent="0" algn="l" rtl="0">
                        <a:lnSpc>
                          <a:spcPct val="100000"/>
                        </a:lnSpc>
                        <a:spcBef>
                          <a:spcPts val="0"/>
                        </a:spcBef>
                        <a:spcAft>
                          <a:spcPts val="0"/>
                        </a:spcAft>
                        <a:buNone/>
                      </a:pPr>
                      <a:r>
                        <a:rPr lang="en-US" sz="1500" b="1" i="0" u="none" strike="noStrike" cap="none" dirty="0">
                          <a:solidFill>
                            <a:schemeClr val="accent6"/>
                          </a:solidFill>
                          <a:latin typeface="Arial"/>
                          <a:ea typeface="Arial"/>
                          <a:cs typeface="Arial"/>
                          <a:sym typeface="Arial"/>
                        </a:rPr>
                        <a:t>2019-20</a:t>
                      </a:r>
                    </a:p>
                    <a:p>
                      <a:pPr marL="0" marR="0" lvl="0" indent="0" algn="l" rtl="0">
                        <a:lnSpc>
                          <a:spcPct val="100000"/>
                        </a:lnSpc>
                        <a:spcBef>
                          <a:spcPts val="0"/>
                        </a:spcBef>
                        <a:spcAft>
                          <a:spcPts val="0"/>
                        </a:spcAft>
                        <a:buNone/>
                      </a:pPr>
                      <a:r>
                        <a:rPr lang="en-US" sz="1500" b="1" i="0" u="none" strike="noStrike" cap="none" dirty="0">
                          <a:solidFill>
                            <a:schemeClr val="accent6"/>
                          </a:solidFill>
                          <a:latin typeface="Arial"/>
                          <a:cs typeface="Arial"/>
                          <a:sym typeface="Arial"/>
                        </a:rPr>
                        <a:t>Current</a:t>
                      </a:r>
                      <a:endParaRPr lang="en-US" sz="1500" dirty="0"/>
                    </a:p>
                    <a:p>
                      <a:pPr marL="0" marR="0" lvl="0" indent="0" algn="l" rtl="0">
                        <a:lnSpc>
                          <a:spcPct val="100000"/>
                        </a:lnSpc>
                        <a:spcBef>
                          <a:spcPts val="0"/>
                        </a:spcBef>
                        <a:spcAft>
                          <a:spcPts val="0"/>
                        </a:spcAft>
                        <a:buNone/>
                      </a:pPr>
                      <a:endParaRPr sz="1500" dirty="0"/>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dirty="0">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dirty="0">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dirty="0">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dirty="0">
                        <a:solidFill>
                          <a:schemeClr val="accent6"/>
                        </a:solidFill>
                        <a:latin typeface="Arial"/>
                        <a:ea typeface="Arial"/>
                        <a:cs typeface="Arial"/>
                        <a:sym typeface="Arial"/>
                      </a:endParaRPr>
                    </a:p>
                  </a:txBody>
                  <a:tcPr marL="91451" marR="91451" marT="45725" marB="45725"/>
                </a:tc>
                <a:extLst>
                  <a:ext uri="{0D108BD9-81ED-4DB2-BD59-A6C34878D82A}">
                    <a16:rowId xmlns:a16="http://schemas.microsoft.com/office/drawing/2014/main" val="10002"/>
                  </a:ext>
                </a:extLst>
              </a:tr>
            </a:tbl>
          </a:graphicData>
        </a:graphic>
      </p:graphicFrame>
      <p:graphicFrame>
        <p:nvGraphicFramePr>
          <p:cNvPr id="3" name="Table 3">
            <a:extLst>
              <a:ext uri="{FF2B5EF4-FFF2-40B4-BE49-F238E27FC236}">
                <a16:creationId xmlns:a16="http://schemas.microsoft.com/office/drawing/2014/main" id="{8E51C3B9-46E2-448C-AD0A-6775AC17D8C1}"/>
              </a:ext>
            </a:extLst>
          </p:cNvPr>
          <p:cNvGraphicFramePr>
            <a:graphicFrameLocks noGrp="1"/>
          </p:cNvGraphicFramePr>
          <p:nvPr/>
        </p:nvGraphicFramePr>
        <p:xfrm>
          <a:off x="415600" y="1824338"/>
          <a:ext cx="9857677" cy="513345"/>
        </p:xfrm>
        <a:graphic>
          <a:graphicData uri="http://schemas.openxmlformats.org/drawingml/2006/table">
            <a:tbl>
              <a:tblPr firstRow="1" bandRow="1"/>
              <a:tblGrid>
                <a:gridCol w="9857677">
                  <a:extLst>
                    <a:ext uri="{9D8B030D-6E8A-4147-A177-3AD203B41FA5}">
                      <a16:colId xmlns:a16="http://schemas.microsoft.com/office/drawing/2014/main" val="2238114042"/>
                    </a:ext>
                  </a:extLst>
                </a:gridCol>
              </a:tblGrid>
              <a:tr h="513345">
                <a:tc>
                  <a:txBody>
                    <a:bodyPr/>
                    <a:lstStyle/>
                    <a:p>
                      <a:r>
                        <a:rPr lang="en-US" sz="1500" b="1" i="0" u="none" strike="noStrike" cap="none" dirty="0">
                          <a:solidFill>
                            <a:schemeClr val="accent6"/>
                          </a:solidFill>
                          <a:latin typeface="Arial"/>
                          <a:cs typeface="Arial"/>
                          <a:sym typeface="Arial"/>
                        </a:rPr>
                        <a:t>Name of Interim/Benchmark Assessment:</a:t>
                      </a:r>
                    </a:p>
                  </a:txBody>
                  <a:tcPr/>
                </a:tc>
                <a:extLst>
                  <a:ext uri="{0D108BD9-81ED-4DB2-BD59-A6C34878D82A}">
                    <a16:rowId xmlns:a16="http://schemas.microsoft.com/office/drawing/2014/main" val="3852390692"/>
                  </a:ext>
                </a:extLst>
              </a:tr>
            </a:tbl>
          </a:graphicData>
        </a:graphic>
      </p:graphicFrame>
      <p:graphicFrame>
        <p:nvGraphicFramePr>
          <p:cNvPr id="8" name="Table 3">
            <a:extLst>
              <a:ext uri="{FF2B5EF4-FFF2-40B4-BE49-F238E27FC236}">
                <a16:creationId xmlns:a16="http://schemas.microsoft.com/office/drawing/2014/main" id="{D33CAE26-55C4-40B6-AD00-3249BAFC5497}"/>
              </a:ext>
            </a:extLst>
          </p:cNvPr>
          <p:cNvGraphicFramePr>
            <a:graphicFrameLocks noGrp="1"/>
          </p:cNvGraphicFramePr>
          <p:nvPr/>
        </p:nvGraphicFramePr>
        <p:xfrm>
          <a:off x="415600" y="2493470"/>
          <a:ext cx="9857677" cy="465887"/>
        </p:xfrm>
        <a:graphic>
          <a:graphicData uri="http://schemas.openxmlformats.org/drawingml/2006/table">
            <a:tbl>
              <a:tblPr firstRow="1" bandRow="1"/>
              <a:tblGrid>
                <a:gridCol w="9857677">
                  <a:extLst>
                    <a:ext uri="{9D8B030D-6E8A-4147-A177-3AD203B41FA5}">
                      <a16:colId xmlns:a16="http://schemas.microsoft.com/office/drawing/2014/main" val="2238114042"/>
                    </a:ext>
                  </a:extLst>
                </a:gridCol>
              </a:tblGrid>
              <a:tr h="465887">
                <a:tc>
                  <a:txBody>
                    <a:bodyPr/>
                    <a:lstStyle/>
                    <a:p>
                      <a:pPr marR="0" algn="l" rtl="0">
                        <a:lnSpc>
                          <a:spcPct val="100000"/>
                        </a:lnSpc>
                        <a:spcBef>
                          <a:spcPts val="0"/>
                        </a:spcBef>
                        <a:spcAft>
                          <a:spcPts val="0"/>
                        </a:spcAft>
                        <a:buClr>
                          <a:srgbClr val="000000"/>
                        </a:buClr>
                        <a:buFont typeface="Arial"/>
                      </a:pPr>
                      <a:r>
                        <a:rPr lang="en-US" sz="1500" b="1" i="0" u="none" strike="noStrike" cap="none" dirty="0">
                          <a:solidFill>
                            <a:schemeClr val="accent6"/>
                          </a:solidFill>
                          <a:latin typeface="Arial"/>
                          <a:cs typeface="Arial"/>
                          <a:sym typeface="Arial"/>
                        </a:rPr>
                        <a:t>How often is the assessment administered?</a:t>
                      </a:r>
                    </a:p>
                  </a:txBody>
                  <a:tcPr/>
                </a:tc>
                <a:extLst>
                  <a:ext uri="{0D108BD9-81ED-4DB2-BD59-A6C34878D82A}">
                    <a16:rowId xmlns:a16="http://schemas.microsoft.com/office/drawing/2014/main" val="3852390692"/>
                  </a:ext>
                </a:extLst>
              </a:tr>
            </a:tbl>
          </a:graphicData>
        </a:graphic>
      </p:graphicFrame>
      <p:sp>
        <p:nvSpPr>
          <p:cNvPr id="9" name="Google Shape;154;p5">
            <a:extLst>
              <a:ext uri="{FF2B5EF4-FFF2-40B4-BE49-F238E27FC236}">
                <a16:creationId xmlns:a16="http://schemas.microsoft.com/office/drawing/2014/main" id="{8A78A20A-BD29-48D2-A883-DF828B8615F3}"/>
              </a:ext>
            </a:extLst>
          </p:cNvPr>
          <p:cNvSpPr txBox="1"/>
          <p:nvPr/>
        </p:nvSpPr>
        <p:spPr>
          <a:xfrm>
            <a:off x="9911901" y="5806646"/>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extLst>
      <p:ext uri="{BB962C8B-B14F-4D97-AF65-F5344CB8AC3E}">
        <p14:creationId xmlns:p14="http://schemas.microsoft.com/office/powerpoint/2010/main" val="2304044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15"/>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p>
            <a:pPr marL="0" indent="0">
              <a:buSzPts val="2667"/>
            </a:pPr>
            <a:r>
              <a:rPr lang="en-US" sz="2667"/>
              <a:t>Summary of Key Findings</a:t>
            </a:r>
            <a:endParaRPr/>
          </a:p>
        </p:txBody>
      </p:sp>
      <p:sp>
        <p:nvSpPr>
          <p:cNvPr id="232" name="Google Shape;232;p15"/>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15</a:t>
            </a:fld>
            <a:endParaRPr kern="0"/>
          </a:p>
        </p:txBody>
      </p:sp>
      <p:sp>
        <p:nvSpPr>
          <p:cNvPr id="233" name="Google Shape;233;p15"/>
          <p:cNvSpPr txBox="1"/>
          <p:nvPr/>
        </p:nvSpPr>
        <p:spPr>
          <a:xfrm>
            <a:off x="415600" y="1146413"/>
            <a:ext cx="11157701" cy="4522867"/>
          </a:xfrm>
          <a:prstGeom prst="rect">
            <a:avLst/>
          </a:prstGeom>
          <a:noFill/>
          <a:ln>
            <a:noFill/>
          </a:ln>
        </p:spPr>
        <p:txBody>
          <a:bodyPr spcFirstLastPara="1" wrap="square" lIns="91425" tIns="45700" rIns="91425" bIns="45700" anchor="t" anchorCtr="0">
            <a:noAutofit/>
          </a:bodyPr>
          <a:lstStyle/>
          <a:p>
            <a:pPr defTabSz="1219170"/>
            <a:r>
              <a:rPr lang="en-US" sz="2133" b="1" kern="0" dirty="0">
                <a:solidFill>
                  <a:srgbClr val="1071BD"/>
                </a:solidFill>
                <a:latin typeface="Arial"/>
                <a:cs typeface="Arial"/>
                <a:sym typeface="Arial"/>
              </a:rPr>
              <a:t>Describe how the findings from this analysis will inform the school's actions in the provision of </a:t>
            </a:r>
            <a:r>
              <a:rPr lang="en-US" sz="2133" b="1" u="sng" kern="0" dirty="0">
                <a:solidFill>
                  <a:srgbClr val="1071BD"/>
                </a:solidFill>
                <a:latin typeface="Arial"/>
                <a:cs typeface="Arial"/>
                <a:sym typeface="Arial"/>
              </a:rPr>
              <a:t>equitable access</a:t>
            </a:r>
            <a:r>
              <a:rPr lang="en-US" sz="2133" b="1" kern="0" dirty="0">
                <a:solidFill>
                  <a:srgbClr val="1071BD"/>
                </a:solidFill>
                <a:latin typeface="Arial"/>
                <a:cs typeface="Arial"/>
                <a:sym typeface="Arial"/>
              </a:rPr>
              <a:t> to a quality instructional program for ALL student sub-groups in your school (effective teachers, instructional practices, professional learning, and the utilization of supplemental funding).</a:t>
            </a:r>
          </a:p>
          <a:p>
            <a:pPr defTabSz="1219170"/>
            <a:endParaRPr lang="en-US" sz="2133" b="1" kern="0" dirty="0">
              <a:solidFill>
                <a:srgbClr val="1071BD"/>
              </a:solidFill>
              <a:latin typeface="Arial"/>
              <a:cs typeface="Arial"/>
              <a:sym typeface="Arial"/>
            </a:endParaRPr>
          </a:p>
          <a:p>
            <a:pPr defTabSz="1219170"/>
            <a:r>
              <a:rPr lang="en-US" sz="2133" b="1" kern="0" dirty="0">
                <a:solidFill>
                  <a:srgbClr val="1071BD"/>
                </a:solidFill>
                <a:latin typeface="Arial"/>
                <a:cs typeface="Arial"/>
                <a:sym typeface="Arial"/>
              </a:rPr>
              <a:t>Describe how the district is addressing the academic outcomes of the lowest performing subgroups in the school.</a:t>
            </a:r>
            <a:endParaRPr sz="2400" kern="0" dirty="0">
              <a:solidFill>
                <a:srgbClr val="000000"/>
              </a:solidFill>
              <a:latin typeface="Arial"/>
              <a:cs typeface="Arial"/>
              <a:sym typeface="Arial"/>
            </a:endParaRPr>
          </a:p>
          <a:p>
            <a:pPr defTabSz="1219170">
              <a:buClr>
                <a:srgbClr val="000000"/>
              </a:buClr>
              <a:buSzPts val="2400"/>
            </a:pPr>
            <a:endParaRPr sz="2400" kern="0" dirty="0">
              <a:solidFill>
                <a:srgbClr val="000000"/>
              </a:solidFill>
              <a:latin typeface="Arial"/>
              <a:cs typeface="Arial"/>
              <a:sym typeface="Arial"/>
            </a:endParaRPr>
          </a:p>
          <a:p>
            <a:pPr defTabSz="1219170">
              <a:buClr>
                <a:srgbClr val="000000"/>
              </a:buClr>
              <a:buSzPts val="2400"/>
            </a:pPr>
            <a:endParaRPr sz="2400" kern="0" dirty="0">
              <a:solidFill>
                <a:srgbClr val="000000"/>
              </a:solidFill>
              <a:latin typeface="Arial"/>
              <a:cs typeface="Arial"/>
              <a:sym typeface="Arial"/>
            </a:endParaRPr>
          </a:p>
          <a:p>
            <a:pPr defTabSz="1219170">
              <a:buClr>
                <a:srgbClr val="000000"/>
              </a:buClr>
              <a:buSzPts val="2400"/>
            </a:pPr>
            <a:endParaRPr sz="2400" kern="0" dirty="0">
              <a:solidFill>
                <a:srgbClr val="000000"/>
              </a:solidFill>
              <a:latin typeface="Arial"/>
              <a:cs typeface="Arial"/>
              <a:sym typeface="Arial"/>
            </a:endParaRPr>
          </a:p>
          <a:p>
            <a:pPr defTabSz="1219170">
              <a:buClr>
                <a:srgbClr val="000000"/>
              </a:buClr>
              <a:buSzPts val="2400"/>
            </a:pPr>
            <a:endParaRPr sz="2400" kern="0" dirty="0">
              <a:solidFill>
                <a:srgbClr val="000000"/>
              </a:solidFill>
              <a:latin typeface="Arial"/>
              <a:cs typeface="Arial"/>
              <a:sym typeface="Arial"/>
            </a:endParaRPr>
          </a:p>
          <a:p>
            <a:pPr algn="ctr" defTabSz="1219170">
              <a:buClr>
                <a:srgbClr val="000000"/>
              </a:buClr>
              <a:buSzPts val="2400"/>
            </a:pPr>
            <a:endParaRPr sz="2400" kern="0" dirty="0">
              <a:solidFill>
                <a:srgbClr val="000000"/>
              </a:solidFill>
              <a:latin typeface="Arial"/>
              <a:cs typeface="Arial"/>
              <a:sym typeface="Arial"/>
            </a:endParaRPr>
          </a:p>
          <a:p>
            <a:pPr algn="ctr" defTabSz="1219170">
              <a:buClr>
                <a:srgbClr val="000000"/>
              </a:buClr>
              <a:buSzPts val="2400"/>
            </a:pPr>
            <a:endParaRPr sz="2400" kern="0" dirty="0">
              <a:solidFill>
                <a:srgbClr val="000000"/>
              </a:solidFill>
              <a:latin typeface="Arial"/>
              <a:cs typeface="Arial"/>
              <a:sym typeface="Arial"/>
            </a:endParaRPr>
          </a:p>
          <a:p>
            <a:pPr algn="ctr" defTabSz="1219170">
              <a:buClr>
                <a:srgbClr val="000000"/>
              </a:buClr>
              <a:buSzPts val="2400"/>
            </a:pPr>
            <a:endParaRPr sz="2400" kern="0" dirty="0">
              <a:solidFill>
                <a:srgbClr val="000000"/>
              </a:solidFill>
              <a:latin typeface="Arial"/>
              <a:cs typeface="Arial"/>
              <a:sym typeface="Arial"/>
            </a:endParaRPr>
          </a:p>
          <a:p>
            <a:pPr algn="ctr" defTabSz="1219170">
              <a:buClr>
                <a:srgbClr val="000000"/>
              </a:buClr>
              <a:buSzPts val="2400"/>
            </a:pPr>
            <a:endParaRPr sz="2400" kern="0" dirty="0">
              <a:solidFill>
                <a:srgbClr val="000000"/>
              </a:solidFill>
              <a:latin typeface="Arial"/>
              <a:cs typeface="Arial"/>
              <a:sym typeface="Arial"/>
            </a:endParaRPr>
          </a:p>
          <a:p>
            <a:pPr defTabSz="1219170">
              <a:buClr>
                <a:srgbClr val="000000"/>
              </a:buClr>
              <a:buSzPts val="2400"/>
            </a:pPr>
            <a:r>
              <a:rPr lang="en-US" sz="2400" i="1" kern="0" dirty="0">
                <a:solidFill>
                  <a:srgbClr val="1071BD"/>
                </a:solidFill>
                <a:latin typeface="Arial"/>
                <a:cs typeface="Arial"/>
                <a:sym typeface="Arial"/>
              </a:rPr>
              <a:t> </a:t>
            </a:r>
            <a:endParaRPr sz="1400" kern="0" dirty="0">
              <a:solidFill>
                <a:srgbClr val="000000"/>
              </a:solidFill>
              <a:latin typeface="Arial"/>
              <a:cs typeface="Arial"/>
              <a:sym typeface="Arial"/>
            </a:endParaRPr>
          </a:p>
        </p:txBody>
      </p:sp>
      <p:sp>
        <p:nvSpPr>
          <p:cNvPr id="5" name="Google Shape;154;p5">
            <a:extLst>
              <a:ext uri="{FF2B5EF4-FFF2-40B4-BE49-F238E27FC236}">
                <a16:creationId xmlns:a16="http://schemas.microsoft.com/office/drawing/2014/main" id="{AACEC5C7-32FC-41D6-8645-CA0F2C93DF22}"/>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7"/>
        <p:cNvGrpSpPr/>
        <p:nvPr/>
      </p:nvGrpSpPr>
      <p:grpSpPr>
        <a:xfrm>
          <a:off x="0" y="0"/>
          <a:ext cx="0" cy="0"/>
          <a:chOff x="0" y="0"/>
          <a:chExt cx="0" cy="0"/>
        </a:xfrm>
      </p:grpSpPr>
      <p:sp>
        <p:nvSpPr>
          <p:cNvPr id="238" name="Google Shape;238;p16"/>
          <p:cNvSpPr txBox="1">
            <a:spLocks noGrp="1"/>
          </p:cNvSpPr>
          <p:nvPr>
            <p:ph type="body" idx="1"/>
          </p:nvPr>
        </p:nvSpPr>
        <p:spPr>
          <a:prstGeom prst="rect">
            <a:avLst/>
          </a:prstGeom>
          <a:noFill/>
          <a:ln>
            <a:noFill/>
          </a:ln>
        </p:spPr>
        <p:txBody>
          <a:bodyPr spcFirstLastPara="1" wrap="square" lIns="91425" tIns="91425" rIns="91425" bIns="91425" anchor="ctr" anchorCtr="0">
            <a:noAutofit/>
          </a:bodyPr>
          <a:lstStyle/>
          <a:p>
            <a:pPr marL="0" indent="0">
              <a:buSzPts val="2667"/>
            </a:pPr>
            <a:r>
              <a:rPr lang="en-US" sz="2667"/>
              <a:t>Action Plan for Improving Student Outcomes</a:t>
            </a:r>
            <a:endParaRPr/>
          </a:p>
        </p:txBody>
      </p:sp>
      <p:sp>
        <p:nvSpPr>
          <p:cNvPr id="239" name="Google Shape;239;p16"/>
          <p:cNvSpPr txBox="1">
            <a:spLocks noGrp="1"/>
          </p:cNvSpPr>
          <p:nvPr>
            <p:ph type="body" idx="2"/>
          </p:nvPr>
        </p:nvSpPr>
        <p:spPr>
          <a:xfrm>
            <a:off x="554183" y="991739"/>
            <a:ext cx="11059887" cy="4835447"/>
          </a:xfrm>
          <a:prstGeom prst="rect">
            <a:avLst/>
          </a:prstGeom>
          <a:noFill/>
          <a:ln>
            <a:noFill/>
          </a:ln>
        </p:spPr>
        <p:txBody>
          <a:bodyPr spcFirstLastPara="1" wrap="square" lIns="91425" tIns="91425" rIns="91425" bIns="91425" anchor="t" anchorCtr="0">
            <a:noAutofit/>
          </a:bodyPr>
          <a:lstStyle/>
          <a:p>
            <a:pPr marL="0" indent="0">
              <a:buNone/>
            </a:pPr>
            <a:endParaRPr dirty="0"/>
          </a:p>
          <a:p>
            <a:pPr marL="0" indent="0">
              <a:spcBef>
                <a:spcPts val="1600"/>
              </a:spcBef>
              <a:buNone/>
            </a:pPr>
            <a:endParaRPr dirty="0"/>
          </a:p>
        </p:txBody>
      </p:sp>
      <p:sp>
        <p:nvSpPr>
          <p:cNvPr id="240" name="Google Shape;240;p16"/>
          <p:cNvSpPr txBox="1">
            <a:spLocks noGrp="1"/>
          </p:cNvSpPr>
          <p:nvPr>
            <p:ph type="sldNum" idx="12"/>
          </p:nvPr>
        </p:nvSpPr>
        <p:spPr>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16</a:t>
            </a:fld>
            <a:endParaRPr kern="0"/>
          </a:p>
        </p:txBody>
      </p:sp>
      <p:sp>
        <p:nvSpPr>
          <p:cNvPr id="241" name="Google Shape;241;p16"/>
          <p:cNvSpPr/>
          <p:nvPr/>
        </p:nvSpPr>
        <p:spPr>
          <a:xfrm>
            <a:off x="117452" y="993490"/>
            <a:ext cx="11828888" cy="1158415"/>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000" b="1" kern="0" dirty="0">
                <a:solidFill>
                  <a:srgbClr val="1071BD"/>
                </a:solidFill>
                <a:latin typeface="Arial"/>
                <a:cs typeface="Arial"/>
                <a:sym typeface="Aria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6"/>
                  </a:ext>
                </a:extLst>
              </a:rPr>
              <a:t>Address specific next steps based on the data analysis in the table provided.</a:t>
            </a:r>
          </a:p>
          <a:p>
            <a:pPr defTabSz="1219170">
              <a:buClr>
                <a:srgbClr val="000000"/>
              </a:buClr>
              <a:buSzPts val="2400"/>
            </a:pPr>
            <a:r>
              <a:rPr lang="en-US" sz="1600" b="1" kern="0" dirty="0">
                <a:solidFill>
                  <a:srgbClr val="1071BD"/>
                </a:solidFill>
                <a:latin typeface="Arial"/>
                <a:cs typeface="Arial"/>
                <a:sym typeface="Aria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6"/>
                  </a:ext>
                </a:extLst>
              </a:rPr>
              <a:t>(Please address a minimum of 1 strategy per domain)</a:t>
            </a:r>
            <a:endParaRPr sz="1600" kern="0" dirty="0">
              <a:solidFill>
                <a:srgbClr val="000000"/>
              </a:solidFill>
              <a:latin typeface="Arial"/>
              <a:cs typeface="Arial"/>
              <a:sym typeface="Arial"/>
            </a:endParaRPr>
          </a:p>
          <a:p>
            <a:pPr defTabSz="1219170">
              <a:buClr>
                <a:srgbClr val="000000"/>
              </a:buClr>
              <a:buSzPts val="2400"/>
            </a:pPr>
            <a:endParaRPr sz="2400" b="1" kern="0" dirty="0">
              <a:solidFill>
                <a:srgbClr val="1071BD"/>
              </a:solidFill>
              <a:latin typeface="Arial"/>
              <a:cs typeface="Arial"/>
              <a:sym typeface="Arial"/>
            </a:endParaRPr>
          </a:p>
        </p:txBody>
      </p:sp>
      <p:graphicFrame>
        <p:nvGraphicFramePr>
          <p:cNvPr id="242" name="Google Shape;242;p16"/>
          <p:cNvGraphicFramePr/>
          <p:nvPr/>
        </p:nvGraphicFramePr>
        <p:xfrm>
          <a:off x="373893" y="1750131"/>
          <a:ext cx="11240176" cy="4415751"/>
        </p:xfrm>
        <a:graphic>
          <a:graphicData uri="http://schemas.openxmlformats.org/drawingml/2006/table">
            <a:tbl>
              <a:tblPr firstRow="1" bandRow="1">
                <a:noFill/>
              </a:tblPr>
              <a:tblGrid>
                <a:gridCol w="2110825">
                  <a:extLst>
                    <a:ext uri="{9D8B030D-6E8A-4147-A177-3AD203B41FA5}">
                      <a16:colId xmlns:a16="http://schemas.microsoft.com/office/drawing/2014/main" val="20000"/>
                    </a:ext>
                  </a:extLst>
                </a:gridCol>
                <a:gridCol w="1970200">
                  <a:extLst>
                    <a:ext uri="{9D8B030D-6E8A-4147-A177-3AD203B41FA5}">
                      <a16:colId xmlns:a16="http://schemas.microsoft.com/office/drawing/2014/main" val="20001"/>
                    </a:ext>
                  </a:extLst>
                </a:gridCol>
                <a:gridCol w="2137800">
                  <a:extLst>
                    <a:ext uri="{9D8B030D-6E8A-4147-A177-3AD203B41FA5}">
                      <a16:colId xmlns:a16="http://schemas.microsoft.com/office/drawing/2014/main" val="20002"/>
                    </a:ext>
                  </a:extLst>
                </a:gridCol>
                <a:gridCol w="1672551">
                  <a:extLst>
                    <a:ext uri="{9D8B030D-6E8A-4147-A177-3AD203B41FA5}">
                      <a16:colId xmlns:a16="http://schemas.microsoft.com/office/drawing/2014/main" val="20003"/>
                    </a:ext>
                  </a:extLst>
                </a:gridCol>
                <a:gridCol w="1562675">
                  <a:extLst>
                    <a:ext uri="{9D8B030D-6E8A-4147-A177-3AD203B41FA5}">
                      <a16:colId xmlns:a16="http://schemas.microsoft.com/office/drawing/2014/main" val="20004"/>
                    </a:ext>
                  </a:extLst>
                </a:gridCol>
                <a:gridCol w="1786125">
                  <a:extLst>
                    <a:ext uri="{9D8B030D-6E8A-4147-A177-3AD203B41FA5}">
                      <a16:colId xmlns:a16="http://schemas.microsoft.com/office/drawing/2014/main" val="20005"/>
                    </a:ext>
                  </a:extLst>
                </a:gridCol>
              </a:tblGrid>
              <a:tr h="592505">
                <a:tc>
                  <a:txBody>
                    <a:bodyPr/>
                    <a:lstStyle/>
                    <a:p>
                      <a:pPr marL="0" marR="0" lvl="0" indent="0" algn="l"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Domain</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r>
                        <a:rPr lang="en-US" sz="1500" b="1" i="0" u="none" strike="noStrike" cap="none" dirty="0">
                          <a:solidFill>
                            <a:schemeClr val="accent6"/>
                          </a:solidFill>
                          <a:latin typeface="Arial"/>
                          <a:cs typeface="Arial"/>
                          <a:sym typeface="Arial"/>
                        </a:rPr>
                        <a:t>Priority S</a:t>
                      </a:r>
                      <a:r>
                        <a:rPr lang="en-US" sz="1500" b="1" i="0" u="none" strike="noStrike" cap="none" dirty="0">
                          <a:solidFill>
                            <a:schemeClr val="accent6"/>
                          </a:solidFill>
                          <a:latin typeface="Arial"/>
                          <a:ea typeface="Arial"/>
                          <a:cs typeface="Arial"/>
                          <a:sym typeface="Arial"/>
                        </a:rPr>
                        <a:t>trate</a:t>
                      </a:r>
                      <a:r>
                        <a:rPr lang="en-US" sz="1500" b="1" i="0" u="none" strike="noStrike" cap="none" dirty="0">
                          <a:solidFill>
                            <a:schemeClr val="accent6"/>
                          </a:solidFill>
                          <a:latin typeface="Arial"/>
                          <a:cs typeface="Arial"/>
                          <a:sym typeface="Arial"/>
                        </a:rPr>
                        <a:t>gy</a:t>
                      </a:r>
                      <a:endParaRPr sz="1500" b="1" i="0" u="none" strike="noStrike" cap="none" dirty="0">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cs typeface="Arial"/>
                          <a:sym typeface="Arial"/>
                        </a:rPr>
                        <a:t>Expected Outcome</a:t>
                      </a:r>
                      <a:endParaRPr sz="1500" b="1" i="0" u="none" strike="noStrike" cap="none">
                        <a:solidFill>
                          <a:schemeClr val="accent6"/>
                        </a:solidFill>
                        <a:latin typeface="Arial"/>
                        <a:cs typeface="Arial"/>
                        <a:sym typeface="Arial"/>
                      </a:endParaRPr>
                    </a:p>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Position Responsible </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Next </a:t>
                      </a:r>
                      <a:endParaRPr sz="1500" b="1" i="0" u="none" strike="noStrike" cap="none">
                        <a:solidFill>
                          <a:schemeClr val="accent6"/>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Steps</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Timeframe</a:t>
                      </a:r>
                      <a:endParaRPr sz="1500" b="1" i="0" u="none" strike="noStrike" cap="none">
                        <a:solidFill>
                          <a:schemeClr val="accent6"/>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extLst>
                  <a:ext uri="{0D108BD9-81ED-4DB2-BD59-A6C34878D82A}">
                    <a16:rowId xmlns:a16="http://schemas.microsoft.com/office/drawing/2014/main" val="10000"/>
                  </a:ext>
                </a:extLst>
              </a:tr>
              <a:tr h="634848">
                <a:tc>
                  <a:txBody>
                    <a:bodyPr/>
                    <a:lstStyle/>
                    <a:p>
                      <a:pPr marL="0" marR="0" lvl="0" indent="0" algn="l" rtl="0">
                        <a:lnSpc>
                          <a:spcPct val="100000"/>
                        </a:lnSpc>
                        <a:spcBef>
                          <a:spcPts val="0"/>
                        </a:spcBef>
                        <a:spcAft>
                          <a:spcPts val="0"/>
                        </a:spcAft>
                        <a:buClr>
                          <a:srgbClr val="000000"/>
                        </a:buClr>
                        <a:buSzPts val="1600"/>
                        <a:buFont typeface="Arial"/>
                        <a:buNone/>
                      </a:pPr>
                      <a:r>
                        <a:rPr lang="en-US" sz="1500" b="1" i="0" u="none" strike="noStrike" cap="none">
                          <a:solidFill>
                            <a:schemeClr val="accent6"/>
                          </a:solidFill>
                          <a:latin typeface="Arial"/>
                          <a:ea typeface="Arial"/>
                          <a:cs typeface="Arial"/>
                          <a:sym typeface="Arial"/>
                        </a:rPr>
                        <a:t>Transformational</a:t>
                      </a:r>
                      <a:endParaRPr sz="1500" b="1" i="0" u="none" strike="noStrike" cap="none">
                        <a:solidFill>
                          <a:schemeClr val="accent6"/>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en-US" sz="1500" b="1" i="0" u="none" strike="noStrike" cap="none">
                          <a:solidFill>
                            <a:schemeClr val="accent6"/>
                          </a:solidFill>
                          <a:latin typeface="Arial"/>
                          <a:ea typeface="Arial"/>
                          <a:cs typeface="Arial"/>
                          <a:sym typeface="Arial"/>
                        </a:rPr>
                        <a:t>Leadership</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extLst>
                  <a:ext uri="{0D108BD9-81ED-4DB2-BD59-A6C34878D82A}">
                    <a16:rowId xmlns:a16="http://schemas.microsoft.com/office/drawing/2014/main" val="10001"/>
                  </a:ext>
                </a:extLst>
              </a:tr>
              <a:tr h="1142720">
                <a:tc>
                  <a:txBody>
                    <a:bodyPr/>
                    <a:lstStyle/>
                    <a:p>
                      <a:pPr marL="0" marR="0" lvl="0" indent="0" algn="l" rtl="0">
                        <a:lnSpc>
                          <a:spcPct val="100000"/>
                        </a:lnSpc>
                        <a:spcBef>
                          <a:spcPts val="0"/>
                        </a:spcBef>
                        <a:spcAft>
                          <a:spcPts val="0"/>
                        </a:spcAft>
                        <a:buClr>
                          <a:srgbClr val="000000"/>
                        </a:buClr>
                        <a:buSzPts val="1600"/>
                        <a:buFont typeface="Arial"/>
                        <a:buNone/>
                      </a:pPr>
                      <a:r>
                        <a:rPr lang="en-US" sz="1500" b="1" i="0" u="none" strike="noStrike" cap="none">
                          <a:solidFill>
                            <a:schemeClr val="accent6"/>
                          </a:solidFill>
                          <a:latin typeface="Arial"/>
                          <a:ea typeface="Arial"/>
                          <a:cs typeface="Arial"/>
                          <a:sym typeface="Arial"/>
                        </a:rPr>
                        <a:t>Instructional Transformation</a:t>
                      </a:r>
                      <a:endParaRPr sz="1500" b="1" i="0" u="none" strike="noStrike" cap="none">
                        <a:solidFill>
                          <a:schemeClr val="accent6"/>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en-US" sz="1500" b="1" i="0" u="none" strike="noStrike" cap="none">
                          <a:solidFill>
                            <a:schemeClr val="accent6"/>
                          </a:solidFill>
                          <a:latin typeface="Arial"/>
                          <a:ea typeface="Arial"/>
                          <a:cs typeface="Arial"/>
                          <a:sym typeface="Arial"/>
                        </a:rPr>
                        <a:t>(Instruction and Assessment)</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dirty="0">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extLst>
                  <a:ext uri="{0D108BD9-81ED-4DB2-BD59-A6C34878D82A}">
                    <a16:rowId xmlns:a16="http://schemas.microsoft.com/office/drawing/2014/main" val="10002"/>
                  </a:ext>
                </a:extLst>
              </a:tr>
              <a:tr h="522063">
                <a:tc>
                  <a:txBody>
                    <a:bodyPr/>
                    <a:lstStyle/>
                    <a:p>
                      <a:pPr marL="0" marR="0" lvl="0" indent="0" algn="l" rtl="0">
                        <a:lnSpc>
                          <a:spcPct val="100000"/>
                        </a:lnSpc>
                        <a:spcBef>
                          <a:spcPts val="0"/>
                        </a:spcBef>
                        <a:spcAft>
                          <a:spcPts val="0"/>
                        </a:spcAft>
                        <a:buClr>
                          <a:srgbClr val="000000"/>
                        </a:buClr>
                        <a:buSzPts val="1600"/>
                        <a:buFont typeface="Arial"/>
                        <a:buNone/>
                      </a:pPr>
                      <a:r>
                        <a:rPr lang="en-US" sz="1500" b="1" i="0" u="none" strike="noStrike" cap="none">
                          <a:solidFill>
                            <a:schemeClr val="accent6"/>
                          </a:solidFill>
                          <a:latin typeface="Arial"/>
                          <a:ea typeface="Arial"/>
                          <a:cs typeface="Arial"/>
                          <a:sym typeface="Arial"/>
                        </a:rPr>
                        <a:t>Talent Development</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extLst>
                  <a:ext uri="{0D108BD9-81ED-4DB2-BD59-A6C34878D82A}">
                    <a16:rowId xmlns:a16="http://schemas.microsoft.com/office/drawing/2014/main" val="10003"/>
                  </a:ext>
                </a:extLst>
              </a:tr>
              <a:tr h="1523615">
                <a:tc>
                  <a:txBody>
                    <a:bodyPr/>
                    <a:lstStyle/>
                    <a:p>
                      <a:pPr marL="0" marR="0" lvl="0" indent="0" algn="l" rtl="0">
                        <a:lnSpc>
                          <a:spcPct val="100000"/>
                        </a:lnSpc>
                        <a:spcBef>
                          <a:spcPts val="0"/>
                        </a:spcBef>
                        <a:spcAft>
                          <a:spcPts val="0"/>
                        </a:spcAft>
                        <a:buClr>
                          <a:srgbClr val="000000"/>
                        </a:buClr>
                        <a:buSzPts val="1600"/>
                        <a:buFont typeface="Arial"/>
                        <a:buNone/>
                      </a:pPr>
                      <a:r>
                        <a:rPr lang="en-US" sz="1500" b="1" i="0" u="none" strike="noStrike" cap="none" dirty="0">
                          <a:solidFill>
                            <a:schemeClr val="accent6"/>
                          </a:solidFill>
                          <a:latin typeface="Arial"/>
                          <a:ea typeface="Arial"/>
                          <a:cs typeface="Arial"/>
                          <a:sym typeface="Arial"/>
                        </a:rPr>
                        <a:t>Cultural Shift (Equity, Culturally Responsive Teaching, Parent and Community Engagement)</a:t>
                      </a:r>
                      <a:endParaRPr sz="15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dirty="0">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dirty="0">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dirty="0">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dirty="0">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dirty="0">
                        <a:solidFill>
                          <a:schemeClr val="accent6"/>
                        </a:solidFill>
                        <a:latin typeface="Arial"/>
                        <a:cs typeface="Arial"/>
                        <a:sym typeface="Arial"/>
                      </a:endParaRPr>
                    </a:p>
                  </a:txBody>
                  <a:tcPr marL="121925" marR="121925" marT="60951" marB="60951"/>
                </a:tc>
                <a:extLst>
                  <a:ext uri="{0D108BD9-81ED-4DB2-BD59-A6C34878D82A}">
                    <a16:rowId xmlns:a16="http://schemas.microsoft.com/office/drawing/2014/main" val="10004"/>
                  </a:ext>
                </a:extLst>
              </a:tr>
            </a:tbl>
          </a:graphicData>
        </a:graphic>
      </p:graphicFrame>
      <p:sp>
        <p:nvSpPr>
          <p:cNvPr id="8" name="Google Shape;154;p5">
            <a:extLst>
              <a:ext uri="{FF2B5EF4-FFF2-40B4-BE49-F238E27FC236}">
                <a16:creationId xmlns:a16="http://schemas.microsoft.com/office/drawing/2014/main" id="{E2053C88-2524-4369-9C23-4E04FB606ACF}"/>
              </a:ext>
            </a:extLst>
          </p:cNvPr>
          <p:cNvSpPr txBox="1"/>
          <p:nvPr/>
        </p:nvSpPr>
        <p:spPr>
          <a:xfrm>
            <a:off x="9707608" y="6176290"/>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dirty="0">
                <a:solidFill>
                  <a:srgbClr val="1071BD"/>
                </a:solidFill>
                <a:latin typeface="Arial"/>
                <a:cs typeface="Arial"/>
                <a:sym typeface="Arial"/>
              </a:rPr>
              <a:t>(2 Slides)</a:t>
            </a:r>
            <a:endParaRPr sz="1400" kern="0" dirty="0">
              <a:solidFill>
                <a:srgbClr val="000000"/>
              </a:solidFill>
              <a:latin typeface="Arial"/>
              <a:cs typeface="Arial"/>
              <a:sym typeface="Arial"/>
            </a:endParaRPr>
          </a:p>
        </p:txBody>
      </p:sp>
    </p:spTree>
  </p:cSld>
  <p:clrMapOvr>
    <a:overrideClrMapping bg1="lt1" tx1="dk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1"/>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p>
            <a:pPr marL="0" indent="0">
              <a:buSzPts val="3200"/>
            </a:pPr>
            <a:r>
              <a:rPr lang="en-US" sz="3200" dirty="0"/>
              <a:t>Resource Analysis: Budget</a:t>
            </a:r>
            <a:endParaRPr dirty="0"/>
          </a:p>
        </p:txBody>
      </p:sp>
      <p:sp>
        <p:nvSpPr>
          <p:cNvPr id="199" name="Google Shape;199;p11"/>
          <p:cNvSpPr txBox="1">
            <a:spLocks noGrp="1"/>
          </p:cNvSpPr>
          <p:nvPr>
            <p:ph type="body" idx="2"/>
          </p:nvPr>
        </p:nvSpPr>
        <p:spPr>
          <a:xfrm>
            <a:off x="257503" y="968944"/>
            <a:ext cx="11676997" cy="5703245"/>
          </a:xfrm>
          <a:prstGeom prst="rect">
            <a:avLst/>
          </a:prstGeom>
          <a:noFill/>
          <a:ln>
            <a:noFill/>
          </a:ln>
        </p:spPr>
        <p:txBody>
          <a:bodyPr spcFirstLastPara="1" wrap="square" lIns="91425" tIns="91425" rIns="91425" bIns="91425" anchor="t" anchorCtr="0">
            <a:noAutofit/>
          </a:bodyPr>
          <a:lstStyle/>
          <a:p>
            <a:pPr marL="0" indent="0">
              <a:buSzPts val="2667"/>
              <a:buNone/>
            </a:pPr>
            <a:r>
              <a:rPr lang="en-US" sz="2667" b="1" dirty="0">
                <a:solidFill>
                  <a:schemeClr val="accent6"/>
                </a:solidFil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0"/>
                  </a:ext>
                </a:extLst>
              </a:rPr>
              <a:t>Complete the table below.</a:t>
            </a:r>
            <a:endParaRPr dirty="0"/>
          </a:p>
          <a:p>
            <a:pPr marL="0" indent="0">
              <a:spcBef>
                <a:spcPts val="1600"/>
              </a:spcBef>
              <a:buNone/>
            </a:pPr>
            <a:endParaRPr dirty="0">
              <a:highlight>
                <a:srgbClr val="FFFF00"/>
              </a:highlight>
            </a:endParaRPr>
          </a:p>
          <a:p>
            <a:pPr marL="0" indent="0">
              <a:spcBef>
                <a:spcPts val="1600"/>
              </a:spcBef>
              <a:buNone/>
            </a:pPr>
            <a:endParaRPr dirty="0">
              <a:highlight>
                <a:srgbClr val="FFFF00"/>
              </a:highlight>
            </a:endParaRPr>
          </a:p>
          <a:p>
            <a:pPr marL="0" indent="0">
              <a:spcBef>
                <a:spcPts val="1600"/>
              </a:spcBef>
              <a:buNone/>
            </a:pPr>
            <a:endParaRPr dirty="0">
              <a:highlight>
                <a:srgbClr val="FFFF00"/>
              </a:highlight>
            </a:endParaRPr>
          </a:p>
          <a:p>
            <a:pPr marL="0" indent="0">
              <a:spcBef>
                <a:spcPts val="1600"/>
              </a:spcBef>
              <a:buNone/>
            </a:pPr>
            <a:endParaRPr dirty="0">
              <a:highlight>
                <a:srgbClr val="FFFF00"/>
              </a:highlight>
            </a:endParaRPr>
          </a:p>
          <a:p>
            <a:pPr marL="0" indent="0">
              <a:spcBef>
                <a:spcPts val="1600"/>
              </a:spcBef>
              <a:buNone/>
            </a:pPr>
            <a:endParaRPr dirty="0">
              <a:highlight>
                <a:srgbClr val="FFFF00"/>
              </a:highlight>
            </a:endParaRPr>
          </a:p>
        </p:txBody>
      </p:sp>
      <p:sp>
        <p:nvSpPr>
          <p:cNvPr id="200" name="Google Shape;200;p11"/>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17</a:t>
            </a:fld>
            <a:endParaRPr kern="0"/>
          </a:p>
        </p:txBody>
      </p:sp>
      <p:graphicFrame>
        <p:nvGraphicFramePr>
          <p:cNvPr id="201" name="Google Shape;201;p11"/>
          <p:cNvGraphicFramePr/>
          <p:nvPr/>
        </p:nvGraphicFramePr>
        <p:xfrm>
          <a:off x="476124" y="1901441"/>
          <a:ext cx="11239726" cy="3085602"/>
        </p:xfrm>
        <a:graphic>
          <a:graphicData uri="http://schemas.openxmlformats.org/drawingml/2006/table">
            <a:tbl>
              <a:tblPr firstRow="1" bandRow="1">
                <a:noFill/>
              </a:tblPr>
              <a:tblGrid>
                <a:gridCol w="2194551">
                  <a:extLst>
                    <a:ext uri="{9D8B030D-6E8A-4147-A177-3AD203B41FA5}">
                      <a16:colId xmlns:a16="http://schemas.microsoft.com/office/drawing/2014/main" val="20000"/>
                    </a:ext>
                  </a:extLst>
                </a:gridCol>
                <a:gridCol w="2259100">
                  <a:extLst>
                    <a:ext uri="{9D8B030D-6E8A-4147-A177-3AD203B41FA5}">
                      <a16:colId xmlns:a16="http://schemas.microsoft.com/office/drawing/2014/main" val="20001"/>
                    </a:ext>
                  </a:extLst>
                </a:gridCol>
                <a:gridCol w="3559100">
                  <a:extLst>
                    <a:ext uri="{9D8B030D-6E8A-4147-A177-3AD203B41FA5}">
                      <a16:colId xmlns:a16="http://schemas.microsoft.com/office/drawing/2014/main" val="20002"/>
                    </a:ext>
                  </a:extLst>
                </a:gridCol>
                <a:gridCol w="3226975">
                  <a:extLst>
                    <a:ext uri="{9D8B030D-6E8A-4147-A177-3AD203B41FA5}">
                      <a16:colId xmlns:a16="http://schemas.microsoft.com/office/drawing/2014/main" val="20003"/>
                    </a:ext>
                  </a:extLst>
                </a:gridCol>
              </a:tblGrid>
              <a:tr h="568941">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Source</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Per Pupil Amount</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Use/Activity</a:t>
                      </a:r>
                      <a:endParaRPr sz="1500"/>
                    </a:p>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Anticipated Outcome</a:t>
                      </a:r>
                      <a:endParaRPr sz="1500" b="1" i="0" u="none" strike="noStrike" cap="none">
                        <a:solidFill>
                          <a:schemeClr val="accent6"/>
                        </a:solidFill>
                        <a:latin typeface="Arial"/>
                        <a:ea typeface="Arial"/>
                        <a:cs typeface="Arial"/>
                        <a:sym typeface="Arial"/>
                      </a:endParaRPr>
                    </a:p>
                  </a:txBody>
                  <a:tcPr marL="121925" marR="121925" marT="60951" marB="60951"/>
                </a:tc>
                <a:extLst>
                  <a:ext uri="{0D108BD9-81ED-4DB2-BD59-A6C34878D82A}">
                    <a16:rowId xmlns:a16="http://schemas.microsoft.com/office/drawing/2014/main" val="10000"/>
                  </a:ext>
                </a:extLst>
              </a:tr>
              <a:tr h="501300">
                <a:tc>
                  <a:txBody>
                    <a:bodyPr/>
                    <a:lstStyle/>
                    <a:p>
                      <a:pPr marL="0" marR="0" lvl="0" indent="0" algn="l"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District</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extLst>
                  <a:ext uri="{0D108BD9-81ED-4DB2-BD59-A6C34878D82A}">
                    <a16:rowId xmlns:a16="http://schemas.microsoft.com/office/drawing/2014/main" val="10001"/>
                  </a:ext>
                </a:extLst>
              </a:tr>
              <a:tr h="501300">
                <a:tc>
                  <a:txBody>
                    <a:bodyPr/>
                    <a:lstStyle/>
                    <a:p>
                      <a:pPr marL="0" marR="0" lvl="0" indent="0" algn="l"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Title I</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extLst>
                  <a:ext uri="{0D108BD9-81ED-4DB2-BD59-A6C34878D82A}">
                    <a16:rowId xmlns:a16="http://schemas.microsoft.com/office/drawing/2014/main" val="10002"/>
                  </a:ext>
                </a:extLst>
              </a:tr>
              <a:tr h="501300">
                <a:tc>
                  <a:txBody>
                    <a:bodyPr/>
                    <a:lstStyle/>
                    <a:p>
                      <a:pPr marL="0" marR="0" lvl="0" indent="0" algn="l"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IDEA</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extLst>
                  <a:ext uri="{0D108BD9-81ED-4DB2-BD59-A6C34878D82A}">
                    <a16:rowId xmlns:a16="http://schemas.microsoft.com/office/drawing/2014/main" val="10003"/>
                  </a:ext>
                </a:extLst>
              </a:tr>
              <a:tr h="501300">
                <a:tc>
                  <a:txBody>
                    <a:bodyPr/>
                    <a:lstStyle/>
                    <a:p>
                      <a:pPr marL="0" marR="0" lvl="0" indent="0" algn="l"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School Improvement</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extLst>
                  <a:ext uri="{0D108BD9-81ED-4DB2-BD59-A6C34878D82A}">
                    <a16:rowId xmlns:a16="http://schemas.microsoft.com/office/drawing/2014/main" val="10004"/>
                  </a:ext>
                </a:extLst>
              </a:tr>
              <a:tr h="501300">
                <a:tc>
                  <a:txBody>
                    <a:bodyPr/>
                    <a:lstStyle/>
                    <a:p>
                      <a:pPr marL="0" marR="0" lvl="0" indent="0" algn="l"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Total</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dirty="0">
                        <a:solidFill>
                          <a:schemeClr val="accent6"/>
                        </a:solidFill>
                        <a:latin typeface="Arial"/>
                        <a:ea typeface="Arial"/>
                        <a:cs typeface="Arial"/>
                        <a:sym typeface="Arial"/>
                      </a:endParaRPr>
                    </a:p>
                  </a:txBody>
                  <a:tcPr marL="121925" marR="121925" marT="60951" marB="60951"/>
                </a:tc>
                <a:extLst>
                  <a:ext uri="{0D108BD9-81ED-4DB2-BD59-A6C34878D82A}">
                    <a16:rowId xmlns:a16="http://schemas.microsoft.com/office/drawing/2014/main" val="10005"/>
                  </a:ext>
                </a:extLst>
              </a:tr>
            </a:tbl>
          </a:graphicData>
        </a:graphic>
      </p:graphicFrame>
      <p:sp>
        <p:nvSpPr>
          <p:cNvPr id="6" name="Google Shape;154;p5">
            <a:extLst>
              <a:ext uri="{FF2B5EF4-FFF2-40B4-BE49-F238E27FC236}">
                <a16:creationId xmlns:a16="http://schemas.microsoft.com/office/drawing/2014/main" id="{6FADE03F-1C85-412D-BF9B-69380A99871B}"/>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13"/>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p>
            <a:pPr marL="0" indent="0">
              <a:buSzPts val="2667"/>
            </a:pPr>
            <a:r>
              <a:rPr lang="en-US" sz="2667"/>
              <a:t>Resource Analysis: District Supports</a:t>
            </a:r>
            <a:endParaRPr/>
          </a:p>
        </p:txBody>
      </p:sp>
      <p:sp>
        <p:nvSpPr>
          <p:cNvPr id="214" name="Google Shape;214;p13"/>
          <p:cNvSpPr txBox="1">
            <a:spLocks noGrp="1"/>
          </p:cNvSpPr>
          <p:nvPr>
            <p:ph type="body" idx="2"/>
          </p:nvPr>
        </p:nvSpPr>
        <p:spPr>
          <a:xfrm>
            <a:off x="362715" y="1051312"/>
            <a:ext cx="11059887" cy="5005349"/>
          </a:xfrm>
          <a:prstGeom prst="rect">
            <a:avLst/>
          </a:prstGeom>
          <a:noFill/>
          <a:ln>
            <a:noFill/>
          </a:ln>
        </p:spPr>
        <p:txBody>
          <a:bodyPr spcFirstLastPara="1" wrap="square" lIns="91425" tIns="91425" rIns="91425" bIns="91425" anchor="t" anchorCtr="0">
            <a:noAutofit/>
          </a:bodyPr>
          <a:lstStyle/>
          <a:p>
            <a:pPr marL="0" indent="0">
              <a:spcBef>
                <a:spcPts val="1600"/>
              </a:spcBef>
              <a:buClr>
                <a:srgbClr val="0070C0"/>
              </a:buClr>
              <a:buSzPts val="1867"/>
              <a:buNone/>
            </a:pPr>
            <a:r>
              <a:rPr lang="en-US" sz="1867" b="1">
                <a:solidFill>
                  <a:schemeClr val="accent6"/>
                </a:solidFill>
              </a:rPr>
              <a:t>Does the school currently have external providers that support the instructional practices of the school? If yes, identify those providers, their scope of work, the frequency of services, the number of years used between 2016-17 and 2019-20, </a:t>
            </a:r>
            <a:r>
              <a:rPr lang="en-US" sz="1867" b="1">
                <a:solidFill>
                  <a:schemeClr val="accent6"/>
                </a:solidFil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2"/>
                  </a:ext>
                </a:extLst>
              </a:rPr>
              <a:t>and the process used to measure provider efficacy (Complete the Chart Below)</a:t>
            </a:r>
            <a:endParaRPr/>
          </a:p>
        </p:txBody>
      </p:sp>
      <p:sp>
        <p:nvSpPr>
          <p:cNvPr id="215" name="Google Shape;215;p13"/>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18</a:t>
            </a:fld>
            <a:endParaRPr kern="0"/>
          </a:p>
        </p:txBody>
      </p:sp>
      <p:graphicFrame>
        <p:nvGraphicFramePr>
          <p:cNvPr id="216" name="Google Shape;216;p13"/>
          <p:cNvGraphicFramePr/>
          <p:nvPr/>
        </p:nvGraphicFramePr>
        <p:xfrm>
          <a:off x="664441" y="2887482"/>
          <a:ext cx="10456426" cy="2260654"/>
        </p:xfrm>
        <a:graphic>
          <a:graphicData uri="http://schemas.openxmlformats.org/drawingml/2006/table">
            <a:tbl>
              <a:tblPr firstRow="1" bandRow="1">
                <a:noFill/>
              </a:tblPr>
              <a:tblGrid>
                <a:gridCol w="976251">
                  <a:extLst>
                    <a:ext uri="{9D8B030D-6E8A-4147-A177-3AD203B41FA5}">
                      <a16:colId xmlns:a16="http://schemas.microsoft.com/office/drawing/2014/main" val="20000"/>
                    </a:ext>
                  </a:extLst>
                </a:gridCol>
                <a:gridCol w="2072675">
                  <a:extLst>
                    <a:ext uri="{9D8B030D-6E8A-4147-A177-3AD203B41FA5}">
                      <a16:colId xmlns:a16="http://schemas.microsoft.com/office/drawing/2014/main" val="20001"/>
                    </a:ext>
                  </a:extLst>
                </a:gridCol>
                <a:gridCol w="1855585">
                  <a:extLst>
                    <a:ext uri="{9D8B030D-6E8A-4147-A177-3AD203B41FA5}">
                      <a16:colId xmlns:a16="http://schemas.microsoft.com/office/drawing/2014/main" val="20002"/>
                    </a:ext>
                  </a:extLst>
                </a:gridCol>
                <a:gridCol w="1606860">
                  <a:extLst>
                    <a:ext uri="{9D8B030D-6E8A-4147-A177-3AD203B41FA5}">
                      <a16:colId xmlns:a16="http://schemas.microsoft.com/office/drawing/2014/main" val="20003"/>
                    </a:ext>
                  </a:extLst>
                </a:gridCol>
                <a:gridCol w="2541555">
                  <a:extLst>
                    <a:ext uri="{9D8B030D-6E8A-4147-A177-3AD203B41FA5}">
                      <a16:colId xmlns:a16="http://schemas.microsoft.com/office/drawing/2014/main" val="20004"/>
                    </a:ext>
                  </a:extLst>
                </a:gridCol>
                <a:gridCol w="1403500">
                  <a:extLst>
                    <a:ext uri="{9D8B030D-6E8A-4147-A177-3AD203B41FA5}">
                      <a16:colId xmlns:a16="http://schemas.microsoft.com/office/drawing/2014/main" val="20005"/>
                    </a:ext>
                  </a:extLst>
                </a:gridCol>
              </a:tblGrid>
              <a:tr h="762011">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External Provider (Consultant Group)</a:t>
                      </a:r>
                      <a:endParaRPr sz="1500"/>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dirty="0">
                          <a:solidFill>
                            <a:schemeClr val="accent6"/>
                          </a:solidFill>
                          <a:latin typeface="Arial"/>
                          <a:ea typeface="Arial"/>
                          <a:cs typeface="Arial"/>
                          <a:sym typeface="Arial"/>
                        </a:rPr>
                        <a:t>Area of Support/Expected Outcome</a:t>
                      </a:r>
                      <a:endParaRPr sz="1500" dirty="0"/>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Frequency of Support</a:t>
                      </a:r>
                      <a:endParaRPr sz="1500"/>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dirty="0">
                          <a:solidFill>
                            <a:schemeClr val="accent6"/>
                          </a:solidFill>
                          <a:latin typeface="Arial"/>
                          <a:ea typeface="Arial"/>
                          <a:cs typeface="Arial"/>
                          <a:sym typeface="Arial"/>
                        </a:rPr>
                        <a:t>Performance Outcome (Proficiency)/(Growth)</a:t>
                      </a:r>
                      <a:endParaRPr sz="1500" dirty="0"/>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3"/>
                            </a:ext>
                          </a:extLst>
                        </a:rPr>
                        <a:t>Cost </a:t>
                      </a:r>
                      <a:endParaRPr sz="1500"/>
                    </a:p>
                  </a:txBody>
                  <a:tcPr marL="91451" marR="91451" marT="45725" marB="45725"/>
                </a:tc>
                <a:extLst>
                  <a:ext uri="{0D108BD9-81ED-4DB2-BD59-A6C34878D82A}">
                    <a16:rowId xmlns:a16="http://schemas.microsoft.com/office/drawing/2014/main" val="10000"/>
                  </a:ext>
                </a:extLst>
              </a:tr>
              <a:tr h="370851">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2019-20</a:t>
                      </a:r>
                      <a:endParaRPr sz="1500"/>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extLst>
                  <a:ext uri="{0D108BD9-81ED-4DB2-BD59-A6C34878D82A}">
                    <a16:rowId xmlns:a16="http://schemas.microsoft.com/office/drawing/2014/main" val="10001"/>
                  </a:ext>
                </a:extLst>
              </a:tr>
              <a:tr h="370851">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2018-19</a:t>
                      </a:r>
                      <a:endParaRPr sz="1500"/>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extLst>
                  <a:ext uri="{0D108BD9-81ED-4DB2-BD59-A6C34878D82A}">
                    <a16:rowId xmlns:a16="http://schemas.microsoft.com/office/drawing/2014/main" val="10002"/>
                  </a:ext>
                </a:extLst>
              </a:tr>
              <a:tr h="370851">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2017-18</a:t>
                      </a:r>
                      <a:endParaRPr sz="1500"/>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extLst>
                  <a:ext uri="{0D108BD9-81ED-4DB2-BD59-A6C34878D82A}">
                    <a16:rowId xmlns:a16="http://schemas.microsoft.com/office/drawing/2014/main" val="10003"/>
                  </a:ext>
                </a:extLst>
              </a:tr>
              <a:tr h="370851">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2016-17</a:t>
                      </a:r>
                      <a:endParaRPr sz="1500"/>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dirty="0">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dirty="0">
                        <a:solidFill>
                          <a:schemeClr val="accent6"/>
                        </a:solidFill>
                        <a:latin typeface="Arial"/>
                        <a:ea typeface="Arial"/>
                        <a:cs typeface="Arial"/>
                        <a:sym typeface="Arial"/>
                      </a:endParaRPr>
                    </a:p>
                  </a:txBody>
                  <a:tcPr marL="91451" marR="91451" marT="45725" marB="45725"/>
                </a:tc>
                <a:extLst>
                  <a:ext uri="{0D108BD9-81ED-4DB2-BD59-A6C34878D82A}">
                    <a16:rowId xmlns:a16="http://schemas.microsoft.com/office/drawing/2014/main" val="10004"/>
                  </a:ext>
                </a:extLst>
              </a:tr>
            </a:tbl>
          </a:graphicData>
        </a:graphic>
      </p:graphicFrame>
      <p:sp>
        <p:nvSpPr>
          <p:cNvPr id="7" name="Google Shape;154;p5">
            <a:extLst>
              <a:ext uri="{FF2B5EF4-FFF2-40B4-BE49-F238E27FC236}">
                <a16:creationId xmlns:a16="http://schemas.microsoft.com/office/drawing/2014/main" id="{C76C47DE-4B22-4A39-8D84-8B49B64B7D3B}"/>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extLst>
      <p:ext uri="{BB962C8B-B14F-4D97-AF65-F5344CB8AC3E}">
        <p14:creationId xmlns:p14="http://schemas.microsoft.com/office/powerpoint/2010/main" val="3202195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14"/>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p>
            <a:pPr marL="0" indent="0">
              <a:buSzPts val="2667"/>
            </a:pPr>
            <a:r>
              <a:rPr lang="en-US" sz="2667"/>
              <a:t>Resource Analysis: District Supports</a:t>
            </a:r>
            <a:endParaRPr/>
          </a:p>
        </p:txBody>
      </p:sp>
      <p:sp>
        <p:nvSpPr>
          <p:cNvPr id="223" name="Google Shape;223;p14"/>
          <p:cNvSpPr txBox="1">
            <a:spLocks noGrp="1"/>
          </p:cNvSpPr>
          <p:nvPr>
            <p:ph type="body" idx="2"/>
          </p:nvPr>
        </p:nvSpPr>
        <p:spPr>
          <a:xfrm>
            <a:off x="362715" y="1051312"/>
            <a:ext cx="11059887" cy="5005349"/>
          </a:xfrm>
          <a:prstGeom prst="rect">
            <a:avLst/>
          </a:prstGeom>
          <a:noFill/>
          <a:ln>
            <a:noFill/>
          </a:ln>
        </p:spPr>
        <p:txBody>
          <a:bodyPr spcFirstLastPara="1" wrap="square" lIns="91425" tIns="91425" rIns="91425" bIns="91425" anchor="t" anchorCtr="0">
            <a:noAutofit/>
          </a:bodyPr>
          <a:lstStyle/>
          <a:p>
            <a:pPr marL="0" indent="0">
              <a:spcBef>
                <a:spcPts val="1600"/>
              </a:spcBef>
              <a:buClr>
                <a:srgbClr val="0070C0"/>
              </a:buClr>
              <a:buSzPts val="1867"/>
              <a:buNone/>
            </a:pPr>
            <a:r>
              <a:rPr lang="en-US" sz="2000" b="1" dirty="0">
                <a:solidFill>
                  <a:schemeClr val="accent6"/>
                </a:solidFill>
              </a:rPr>
              <a:t>Does the district currently have partnerships with regional educational service agencies (i.e. RESA) or other educational service groups? If yes, identify those providers, their scope of work, the frequency of services, the number of years used between 2016-17 and 2019-20, and the process used to measure provider effic</a:t>
            </a:r>
            <a:r>
              <a:rPr lang="en-US" sz="2000" b="1" dirty="0">
                <a:solidFill>
                  <a:schemeClr val="accent6"/>
                </a:solidFil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4"/>
                  </a:ext>
                </a:extLst>
              </a:rPr>
              <a:t>acy. </a:t>
            </a:r>
            <a:r>
              <a:rPr lang="en-US" sz="1867" b="1" dirty="0">
                <a:solidFill>
                  <a:schemeClr val="accent6"/>
                </a:solidFil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5"/>
                  </a:ext>
                </a:extLst>
              </a:rPr>
              <a:t>(Complete the Chart Below)</a:t>
            </a:r>
            <a:endParaRPr dirty="0"/>
          </a:p>
        </p:txBody>
      </p:sp>
      <p:sp>
        <p:nvSpPr>
          <p:cNvPr id="224" name="Google Shape;224;p14"/>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19</a:t>
            </a:fld>
            <a:endParaRPr kern="0"/>
          </a:p>
        </p:txBody>
      </p:sp>
      <p:graphicFrame>
        <p:nvGraphicFramePr>
          <p:cNvPr id="225" name="Google Shape;225;p14"/>
          <p:cNvGraphicFramePr/>
          <p:nvPr/>
        </p:nvGraphicFramePr>
        <p:xfrm>
          <a:off x="613188" y="2962786"/>
          <a:ext cx="10402675" cy="2260654"/>
        </p:xfrm>
        <a:graphic>
          <a:graphicData uri="http://schemas.openxmlformats.org/drawingml/2006/table">
            <a:tbl>
              <a:tblPr firstRow="1" bandRow="1">
                <a:noFill/>
              </a:tblPr>
              <a:tblGrid>
                <a:gridCol w="922475">
                  <a:extLst>
                    <a:ext uri="{9D8B030D-6E8A-4147-A177-3AD203B41FA5}">
                      <a16:colId xmlns:a16="http://schemas.microsoft.com/office/drawing/2014/main" val="20000"/>
                    </a:ext>
                  </a:extLst>
                </a:gridCol>
                <a:gridCol w="1798553">
                  <a:extLst>
                    <a:ext uri="{9D8B030D-6E8A-4147-A177-3AD203B41FA5}">
                      <a16:colId xmlns:a16="http://schemas.microsoft.com/office/drawing/2014/main" val="20001"/>
                    </a:ext>
                  </a:extLst>
                </a:gridCol>
                <a:gridCol w="1890747">
                  <a:extLst>
                    <a:ext uri="{9D8B030D-6E8A-4147-A177-3AD203B41FA5}">
                      <a16:colId xmlns:a16="http://schemas.microsoft.com/office/drawing/2014/main" val="20002"/>
                    </a:ext>
                  </a:extLst>
                </a:gridCol>
                <a:gridCol w="1337225">
                  <a:extLst>
                    <a:ext uri="{9D8B030D-6E8A-4147-A177-3AD203B41FA5}">
                      <a16:colId xmlns:a16="http://schemas.microsoft.com/office/drawing/2014/main" val="20003"/>
                    </a:ext>
                  </a:extLst>
                </a:gridCol>
                <a:gridCol w="2818500">
                  <a:extLst>
                    <a:ext uri="{9D8B030D-6E8A-4147-A177-3AD203B41FA5}">
                      <a16:colId xmlns:a16="http://schemas.microsoft.com/office/drawing/2014/main" val="20004"/>
                    </a:ext>
                  </a:extLst>
                </a:gridCol>
                <a:gridCol w="1635175">
                  <a:extLst>
                    <a:ext uri="{9D8B030D-6E8A-4147-A177-3AD203B41FA5}">
                      <a16:colId xmlns:a16="http://schemas.microsoft.com/office/drawing/2014/main" val="20005"/>
                    </a:ext>
                  </a:extLst>
                </a:gridCol>
              </a:tblGrid>
              <a:tr h="762011">
                <a:tc>
                  <a:txBody>
                    <a:bodyPr/>
                    <a:lstStyle/>
                    <a:p>
                      <a:pPr marL="0" marR="0" lvl="0" indent="0" algn="ctr"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RESA(s)</a:t>
                      </a:r>
                      <a:endParaRPr sz="1500"/>
                    </a:p>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(PREPS, SRESA, GCEIC, RCU)</a:t>
                      </a:r>
                      <a:endParaRPr sz="1500"/>
                    </a:p>
                  </a:txBody>
                  <a:tcPr marL="91451" marR="91451" marT="45725" marB="45725"/>
                </a:tc>
                <a:tc>
                  <a:txBody>
                    <a:bodyPr/>
                    <a:lstStyle/>
                    <a:p>
                      <a:pPr marL="0" marR="0" lvl="0" indent="0" algn="ctr" rtl="0">
                        <a:lnSpc>
                          <a:spcPct val="100000"/>
                        </a:lnSpc>
                        <a:spcBef>
                          <a:spcPts val="0"/>
                        </a:spcBef>
                        <a:spcAft>
                          <a:spcPts val="0"/>
                        </a:spcAft>
                        <a:buNone/>
                      </a:pPr>
                      <a:r>
                        <a:rPr lang="en-US" sz="1500" b="1" i="0" u="none" strike="noStrike" cap="none" dirty="0">
                          <a:solidFill>
                            <a:schemeClr val="accent6"/>
                          </a:solidFill>
                          <a:latin typeface="Arial"/>
                          <a:ea typeface="Arial"/>
                          <a:cs typeface="Arial"/>
                          <a:sym typeface="Arial"/>
                        </a:rPr>
                        <a:t>Area of Support/Expected Outcome</a:t>
                      </a:r>
                      <a:endParaRPr sz="1500" dirty="0"/>
                    </a:p>
                  </a:txBody>
                  <a:tcPr marL="91451" marR="91451" marT="45725" marB="45725"/>
                </a:tc>
                <a:tc>
                  <a:txBody>
                    <a:bodyPr/>
                    <a:lstStyle/>
                    <a:p>
                      <a:pPr marL="0" marR="0" lvl="0" indent="0" algn="ctr" rtl="0">
                        <a:lnSpc>
                          <a:spcPct val="100000"/>
                        </a:lnSpc>
                        <a:spcBef>
                          <a:spcPts val="0"/>
                        </a:spcBef>
                        <a:spcAft>
                          <a:spcPts val="0"/>
                        </a:spcAft>
                        <a:buNone/>
                      </a:pPr>
                      <a:r>
                        <a:rPr lang="en-US" sz="1500" b="1" i="0" u="none" strike="noStrike" cap="none">
                          <a:solidFill>
                            <a:schemeClr val="accent6"/>
                          </a:solidFill>
                          <a:latin typeface="Arial"/>
                          <a:ea typeface="Arial"/>
                          <a:cs typeface="Arial"/>
                          <a:sym typeface="Arial"/>
                        </a:rPr>
                        <a:t>Frequency of Support</a:t>
                      </a:r>
                      <a:endParaRPr sz="1500"/>
                    </a:p>
                  </a:txBody>
                  <a:tcPr marL="91451" marR="91451" marT="45725" marB="45725"/>
                </a:tc>
                <a:tc>
                  <a:txBody>
                    <a:bodyPr/>
                    <a:lstStyle/>
                    <a:p>
                      <a:pPr marL="0" marR="0" lvl="0" indent="0" algn="ctr" rtl="0">
                        <a:lnSpc>
                          <a:spcPct val="100000"/>
                        </a:lnSpc>
                        <a:spcBef>
                          <a:spcPts val="0"/>
                        </a:spcBef>
                        <a:spcAft>
                          <a:spcPts val="0"/>
                        </a:spcAft>
                        <a:buNone/>
                      </a:pPr>
                      <a:r>
                        <a:rPr lang="en-US" sz="1500" b="1" i="0" u="none" strike="noStrike" cap="none">
                          <a:solidFill>
                            <a:schemeClr val="accent6"/>
                          </a:solidFill>
                          <a:latin typeface="Arial"/>
                          <a:ea typeface="Arial"/>
                          <a:cs typeface="Arial"/>
                          <a:sym typeface="Arial"/>
                        </a:rPr>
                        <a:t>Performance Outcome (Proficiency)/(Growth)</a:t>
                      </a:r>
                      <a:endParaRPr sz="1500"/>
                    </a:p>
                  </a:txBody>
                  <a:tcPr marL="91451" marR="91451" marT="45725" marB="45725"/>
                </a:tc>
                <a:tc>
                  <a:txBody>
                    <a:bodyPr/>
                    <a:lstStyle/>
                    <a:p>
                      <a:pPr marL="0" marR="0" lvl="0" indent="0" algn="ctr" rtl="0">
                        <a:lnSpc>
                          <a:spcPct val="100000"/>
                        </a:lnSpc>
                        <a:spcBef>
                          <a:spcPts val="0"/>
                        </a:spcBef>
                        <a:spcAft>
                          <a:spcPts val="0"/>
                        </a:spcAft>
                        <a:buNone/>
                      </a:pPr>
                      <a:r>
                        <a:rPr lang="en-US" sz="1500" b="1" i="0" u="none" strike="noStrike" cap="none" dirty="0">
                          <a:solidFill>
                            <a:schemeClr val="accent6"/>
                          </a:solidFill>
                          <a:latin typeface="Arial"/>
                          <a:ea typeface="Arial"/>
                          <a:cs typeface="Arial"/>
                          <a:sym typeface="Arial"/>
                        </a:rPr>
                        <a:t>Cost </a:t>
                      </a:r>
                      <a:endParaRPr sz="1500" dirty="0"/>
                    </a:p>
                  </a:txBody>
                  <a:tcPr marL="91451" marR="91451" marT="45725" marB="45725"/>
                </a:tc>
                <a:extLst>
                  <a:ext uri="{0D108BD9-81ED-4DB2-BD59-A6C34878D82A}">
                    <a16:rowId xmlns:a16="http://schemas.microsoft.com/office/drawing/2014/main" val="10000"/>
                  </a:ext>
                </a:extLst>
              </a:tr>
              <a:tr h="370851">
                <a:tc>
                  <a:txBody>
                    <a:bodyPr/>
                    <a:lstStyle/>
                    <a:p>
                      <a:pPr marL="0" marR="0" lvl="0" indent="0" algn="l" rtl="0">
                        <a:lnSpc>
                          <a:spcPct val="100000"/>
                        </a:lnSpc>
                        <a:spcBef>
                          <a:spcPts val="0"/>
                        </a:spcBef>
                        <a:spcAft>
                          <a:spcPts val="0"/>
                        </a:spcAft>
                        <a:buNone/>
                      </a:pPr>
                      <a:r>
                        <a:rPr lang="en-US" sz="1500" b="1" i="0" u="none" strike="noStrike" cap="none">
                          <a:solidFill>
                            <a:schemeClr val="accent6"/>
                          </a:solidFill>
                          <a:latin typeface="Arial"/>
                          <a:ea typeface="Arial"/>
                          <a:cs typeface="Arial"/>
                          <a:sym typeface="Arial"/>
                        </a:rPr>
                        <a:t>2019-20</a:t>
                      </a:r>
                      <a:endParaRPr sz="1500"/>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extLst>
                  <a:ext uri="{0D108BD9-81ED-4DB2-BD59-A6C34878D82A}">
                    <a16:rowId xmlns:a16="http://schemas.microsoft.com/office/drawing/2014/main" val="10001"/>
                  </a:ext>
                </a:extLst>
              </a:tr>
              <a:tr h="370851">
                <a:tc>
                  <a:txBody>
                    <a:bodyPr/>
                    <a:lstStyle/>
                    <a:p>
                      <a:pPr marL="0" marR="0" lvl="0" indent="0" algn="l" rtl="0">
                        <a:lnSpc>
                          <a:spcPct val="100000"/>
                        </a:lnSpc>
                        <a:spcBef>
                          <a:spcPts val="0"/>
                        </a:spcBef>
                        <a:spcAft>
                          <a:spcPts val="0"/>
                        </a:spcAft>
                        <a:buNone/>
                      </a:pPr>
                      <a:r>
                        <a:rPr lang="en-US" sz="1500" b="1" i="0" u="none" strike="noStrike" cap="none">
                          <a:solidFill>
                            <a:schemeClr val="accent6"/>
                          </a:solidFill>
                          <a:latin typeface="Arial"/>
                          <a:ea typeface="Arial"/>
                          <a:cs typeface="Arial"/>
                          <a:sym typeface="Arial"/>
                        </a:rPr>
                        <a:t>2018-19</a:t>
                      </a:r>
                      <a:endParaRPr sz="1500"/>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extLst>
                  <a:ext uri="{0D108BD9-81ED-4DB2-BD59-A6C34878D82A}">
                    <a16:rowId xmlns:a16="http://schemas.microsoft.com/office/drawing/2014/main" val="10002"/>
                  </a:ext>
                </a:extLst>
              </a:tr>
              <a:tr h="370851">
                <a:tc>
                  <a:txBody>
                    <a:bodyPr/>
                    <a:lstStyle/>
                    <a:p>
                      <a:pPr marL="0" marR="0" lvl="0" indent="0" algn="l" rtl="0">
                        <a:lnSpc>
                          <a:spcPct val="100000"/>
                        </a:lnSpc>
                        <a:spcBef>
                          <a:spcPts val="0"/>
                        </a:spcBef>
                        <a:spcAft>
                          <a:spcPts val="0"/>
                        </a:spcAft>
                        <a:buNone/>
                      </a:pPr>
                      <a:r>
                        <a:rPr lang="en-US" sz="1500" b="1" i="0" u="none" strike="noStrike" cap="none">
                          <a:solidFill>
                            <a:schemeClr val="accent6"/>
                          </a:solidFill>
                          <a:latin typeface="Arial"/>
                          <a:ea typeface="Arial"/>
                          <a:cs typeface="Arial"/>
                          <a:sym typeface="Arial"/>
                        </a:rPr>
                        <a:t>2017-18</a:t>
                      </a:r>
                      <a:endParaRPr sz="1500"/>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extLst>
                  <a:ext uri="{0D108BD9-81ED-4DB2-BD59-A6C34878D82A}">
                    <a16:rowId xmlns:a16="http://schemas.microsoft.com/office/drawing/2014/main" val="10003"/>
                  </a:ext>
                </a:extLst>
              </a:tr>
              <a:tr h="370851">
                <a:tc>
                  <a:txBody>
                    <a:bodyPr/>
                    <a:lstStyle/>
                    <a:p>
                      <a:pPr marL="0" marR="0" lvl="0" indent="0" algn="l" rtl="0">
                        <a:lnSpc>
                          <a:spcPct val="100000"/>
                        </a:lnSpc>
                        <a:spcBef>
                          <a:spcPts val="0"/>
                        </a:spcBef>
                        <a:spcAft>
                          <a:spcPts val="0"/>
                        </a:spcAft>
                        <a:buNone/>
                      </a:pPr>
                      <a:r>
                        <a:rPr lang="en-US" sz="1500" b="1" i="0" u="none" strike="noStrike" cap="none">
                          <a:solidFill>
                            <a:schemeClr val="accent6"/>
                          </a:solidFill>
                          <a:latin typeface="Arial"/>
                          <a:ea typeface="Arial"/>
                          <a:cs typeface="Arial"/>
                          <a:sym typeface="Arial"/>
                        </a:rPr>
                        <a:t>2016-17</a:t>
                      </a:r>
                      <a:endParaRPr sz="1500"/>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dirty="0">
                        <a:solidFill>
                          <a:schemeClr val="accent6"/>
                        </a:solidFill>
                        <a:latin typeface="Arial"/>
                        <a:ea typeface="Arial"/>
                        <a:cs typeface="Arial"/>
                        <a:sym typeface="Arial"/>
                      </a:endParaRPr>
                    </a:p>
                  </a:txBody>
                  <a:tcPr marL="91451" marR="91451" marT="45725" marB="45725"/>
                </a:tc>
                <a:extLst>
                  <a:ext uri="{0D108BD9-81ED-4DB2-BD59-A6C34878D82A}">
                    <a16:rowId xmlns:a16="http://schemas.microsoft.com/office/drawing/2014/main" val="10004"/>
                  </a:ext>
                </a:extLst>
              </a:tr>
            </a:tbl>
          </a:graphicData>
        </a:graphic>
      </p:graphicFrame>
      <p:sp>
        <p:nvSpPr>
          <p:cNvPr id="7" name="Google Shape;154;p5">
            <a:extLst>
              <a:ext uri="{FF2B5EF4-FFF2-40B4-BE49-F238E27FC236}">
                <a16:creationId xmlns:a16="http://schemas.microsoft.com/office/drawing/2014/main" id="{7B9A4F50-E30D-4ABD-ADCC-3ADFBF0360AF}"/>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extLst>
      <p:ext uri="{BB962C8B-B14F-4D97-AF65-F5344CB8AC3E}">
        <p14:creationId xmlns:p14="http://schemas.microsoft.com/office/powerpoint/2010/main" val="1220877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p:nvPr/>
        </p:nvSpPr>
        <p:spPr>
          <a:xfrm flipH="1">
            <a:off x="6699349" y="1684708"/>
            <a:ext cx="661995" cy="624971"/>
          </a:xfrm>
          <a:prstGeom prst="wedgeRoundRectCallout">
            <a:avLst>
              <a:gd name="adj1" fmla="val -6820"/>
              <a:gd name="adj2" fmla="val 70230"/>
              <a:gd name="adj3" fmla="val 16667"/>
            </a:avLst>
          </a:prstGeom>
          <a:solidFill>
            <a:srgbClr val="68C8C3"/>
          </a:solidFill>
          <a:ln>
            <a:noFill/>
          </a:ln>
        </p:spPr>
        <p:txBody>
          <a:bodyPr spcFirstLastPara="1" wrap="square" lIns="91425" tIns="45700" rIns="91425" bIns="45700" anchor="ctr" anchorCtr="0">
            <a:noAutofit/>
          </a:bodyPr>
          <a:lstStyle/>
          <a:p>
            <a:pPr algn="ctr" defTabSz="1219170"/>
            <a:endParaRPr sz="1400" kern="0">
              <a:solidFill>
                <a:srgbClr val="FFFFFF"/>
              </a:solidFill>
              <a:latin typeface="Arial"/>
              <a:cs typeface="Arial"/>
              <a:sym typeface="Arial"/>
            </a:endParaRPr>
          </a:p>
        </p:txBody>
      </p:sp>
      <p:grpSp>
        <p:nvGrpSpPr>
          <p:cNvPr id="94" name="Google Shape;94;p2"/>
          <p:cNvGrpSpPr/>
          <p:nvPr/>
        </p:nvGrpSpPr>
        <p:grpSpPr>
          <a:xfrm>
            <a:off x="4327272" y="1697193"/>
            <a:ext cx="1645920" cy="4709376"/>
            <a:chOff x="4327272" y="1564673"/>
            <a:chExt cx="1645920" cy="4709376"/>
          </a:xfrm>
        </p:grpSpPr>
        <p:sp>
          <p:nvSpPr>
            <p:cNvPr id="95" name="Google Shape;95;p2"/>
            <p:cNvSpPr/>
            <p:nvPr/>
          </p:nvSpPr>
          <p:spPr>
            <a:xfrm>
              <a:off x="4327272" y="1921738"/>
              <a:ext cx="1645920" cy="3867742"/>
            </a:xfrm>
            <a:prstGeom prst="rect">
              <a:avLst/>
            </a:prstGeom>
            <a:solidFill>
              <a:srgbClr val="D6F3FD"/>
            </a:solidFill>
            <a:ln>
              <a:noFill/>
            </a:ln>
          </p:spPr>
          <p:txBody>
            <a:bodyPr spcFirstLastPara="1" wrap="square" lIns="91425" tIns="45700" rIns="91425" bIns="45700" anchor="ctr" anchorCtr="0">
              <a:noAutofit/>
            </a:bodyPr>
            <a:lstStyle/>
            <a:p>
              <a:pPr algn="ctr" defTabSz="1219170"/>
              <a:r>
                <a:rPr lang="en-US" sz="2000" b="1" kern="0">
                  <a:solidFill>
                    <a:srgbClr val="602B45"/>
                  </a:solidFill>
                  <a:latin typeface="Arial Narrow"/>
                  <a:ea typeface="Arial Narrow"/>
                  <a:cs typeface="Arial Narrow"/>
                  <a:sym typeface="Arial Narrow"/>
                </a:rPr>
                <a:t>Every </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Child Has Access</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to a High- Quality Early Childhood Program </a:t>
              </a:r>
              <a:endParaRPr sz="1400" kern="0">
                <a:solidFill>
                  <a:srgbClr val="000000"/>
                </a:solidFill>
                <a:latin typeface="Arial"/>
                <a:cs typeface="Arial"/>
                <a:sym typeface="Arial"/>
              </a:endParaRPr>
            </a:p>
            <a:p>
              <a:pPr algn="ctr" defTabSz="1219170"/>
              <a:endParaRPr sz="2000" b="1" kern="0">
                <a:solidFill>
                  <a:srgbClr val="602B45"/>
                </a:solidFill>
                <a:latin typeface="Arial Narrow"/>
                <a:ea typeface="Arial Narrow"/>
                <a:cs typeface="Arial Narrow"/>
                <a:sym typeface="Arial Narrow"/>
              </a:endParaRPr>
            </a:p>
          </p:txBody>
        </p:sp>
        <p:sp>
          <p:nvSpPr>
            <p:cNvPr id="96" name="Google Shape;96;p2"/>
            <p:cNvSpPr/>
            <p:nvPr/>
          </p:nvSpPr>
          <p:spPr>
            <a:xfrm flipH="1">
              <a:off x="4819235" y="1564673"/>
              <a:ext cx="661994" cy="624970"/>
            </a:xfrm>
            <a:prstGeom prst="wedgeRoundRectCallout">
              <a:avLst>
                <a:gd name="adj1" fmla="val -6820"/>
                <a:gd name="adj2" fmla="val 70230"/>
                <a:gd name="adj3" fmla="val 16667"/>
              </a:avLst>
            </a:prstGeom>
            <a:solidFill>
              <a:srgbClr val="F7C547"/>
            </a:solidFill>
            <a:ln>
              <a:noFill/>
            </a:ln>
          </p:spPr>
          <p:txBody>
            <a:bodyPr spcFirstLastPara="1" wrap="square" lIns="91425" tIns="45700" rIns="91425" bIns="45700" anchor="ctr" anchorCtr="0">
              <a:noAutofit/>
            </a:bodyPr>
            <a:lstStyle/>
            <a:p>
              <a:pPr algn="ctr" defTabSz="1219170"/>
              <a:endParaRPr sz="1400" kern="0">
                <a:solidFill>
                  <a:srgbClr val="FFFFFF"/>
                </a:solidFill>
                <a:latin typeface="Arial"/>
                <a:cs typeface="Arial"/>
                <a:sym typeface="Arial"/>
              </a:endParaRPr>
            </a:p>
          </p:txBody>
        </p:sp>
        <p:sp>
          <p:nvSpPr>
            <p:cNvPr id="97" name="Google Shape;97;p2"/>
            <p:cNvSpPr txBox="1"/>
            <p:nvPr/>
          </p:nvSpPr>
          <p:spPr>
            <a:xfrm>
              <a:off x="4759293" y="1572284"/>
              <a:ext cx="781879" cy="584735"/>
            </a:xfrm>
            <a:prstGeom prst="rect">
              <a:avLst/>
            </a:prstGeom>
            <a:noFill/>
            <a:ln>
              <a:noFill/>
            </a:ln>
          </p:spPr>
          <p:txBody>
            <a:bodyPr spcFirstLastPara="1" wrap="square" lIns="91425" tIns="45700" rIns="91425" bIns="45700" anchor="t" anchorCtr="0">
              <a:spAutoFit/>
            </a:bodyPr>
            <a:lstStyle/>
            <a:p>
              <a:pPr algn="ctr" defTabSz="1219170"/>
              <a:r>
                <a:rPr lang="en-US" sz="3200" b="1" kern="0">
                  <a:solidFill>
                    <a:srgbClr val="FFFFFF"/>
                  </a:solidFill>
                  <a:latin typeface="Arial"/>
                  <a:cs typeface="Arial"/>
                  <a:sym typeface="Arial"/>
                </a:rPr>
                <a:t>3</a:t>
              </a:r>
              <a:endParaRPr sz="1400" kern="0">
                <a:solidFill>
                  <a:srgbClr val="000000"/>
                </a:solidFill>
                <a:latin typeface="Arial"/>
                <a:cs typeface="Arial"/>
                <a:sym typeface="Arial"/>
              </a:endParaRPr>
            </a:p>
          </p:txBody>
        </p:sp>
        <p:pic>
          <p:nvPicPr>
            <p:cNvPr id="98" name="Google Shape;98;p2"/>
            <p:cNvPicPr preferRelativeResize="0"/>
            <p:nvPr/>
          </p:nvPicPr>
          <p:blipFill rotWithShape="1">
            <a:blip r:embed="rId3">
              <a:alphaModFix/>
            </a:blip>
            <a:srcRect/>
            <a:stretch/>
          </p:blipFill>
          <p:spPr>
            <a:xfrm>
              <a:off x="4693032" y="5359649"/>
              <a:ext cx="914400" cy="914400"/>
            </a:xfrm>
            <a:prstGeom prst="rect">
              <a:avLst/>
            </a:prstGeom>
            <a:noFill/>
            <a:ln>
              <a:noFill/>
            </a:ln>
          </p:spPr>
        </p:pic>
      </p:grpSp>
      <p:grpSp>
        <p:nvGrpSpPr>
          <p:cNvPr id="99" name="Google Shape;99;p2"/>
          <p:cNvGrpSpPr/>
          <p:nvPr/>
        </p:nvGrpSpPr>
        <p:grpSpPr>
          <a:xfrm>
            <a:off x="542963" y="1741773"/>
            <a:ext cx="1645920" cy="4946291"/>
            <a:chOff x="542962" y="1609253"/>
            <a:chExt cx="1645920" cy="4946291"/>
          </a:xfrm>
        </p:grpSpPr>
        <p:sp>
          <p:nvSpPr>
            <p:cNvPr id="100" name="Google Shape;100;p2"/>
            <p:cNvSpPr/>
            <p:nvPr/>
          </p:nvSpPr>
          <p:spPr>
            <a:xfrm>
              <a:off x="542962" y="1921738"/>
              <a:ext cx="1645920" cy="3867742"/>
            </a:xfrm>
            <a:prstGeom prst="rect">
              <a:avLst/>
            </a:prstGeom>
            <a:solidFill>
              <a:srgbClr val="D6F3FD"/>
            </a:solidFill>
            <a:ln>
              <a:noFill/>
            </a:ln>
          </p:spPr>
          <p:txBody>
            <a:bodyPr spcFirstLastPara="1" wrap="square" lIns="91425" tIns="45700" rIns="91425" bIns="45700" anchor="ctr" anchorCtr="0">
              <a:noAutofit/>
            </a:bodyPr>
            <a:lstStyle/>
            <a:p>
              <a:pPr algn="ctr" defTabSz="1219170"/>
              <a:r>
                <a:rPr lang="en-US" sz="2000" b="1" kern="0">
                  <a:solidFill>
                    <a:srgbClr val="602B45"/>
                  </a:solidFill>
                  <a:latin typeface="Arial Narrow"/>
                  <a:ea typeface="Arial Narrow"/>
                  <a:cs typeface="Arial Narrow"/>
                  <a:sym typeface="Arial Narrow"/>
                </a:rPr>
                <a:t>All </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Students Proficient </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and Showing Growth in All Assessed</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Areas </a:t>
              </a:r>
              <a:endParaRPr sz="1400" kern="0">
                <a:solidFill>
                  <a:srgbClr val="000000"/>
                </a:solidFill>
                <a:latin typeface="Arial"/>
                <a:cs typeface="Arial"/>
                <a:sym typeface="Arial"/>
              </a:endParaRPr>
            </a:p>
            <a:p>
              <a:pPr algn="ctr" defTabSz="1219170"/>
              <a:endParaRPr sz="2000" b="1" kern="0">
                <a:solidFill>
                  <a:srgbClr val="602B45"/>
                </a:solidFill>
                <a:latin typeface="Arial Narrow"/>
                <a:ea typeface="Arial Narrow"/>
                <a:cs typeface="Arial Narrow"/>
                <a:sym typeface="Arial Narrow"/>
              </a:endParaRPr>
            </a:p>
          </p:txBody>
        </p:sp>
        <p:sp>
          <p:nvSpPr>
            <p:cNvPr id="101" name="Google Shape;101;p2"/>
            <p:cNvSpPr/>
            <p:nvPr/>
          </p:nvSpPr>
          <p:spPr>
            <a:xfrm flipH="1">
              <a:off x="1034925" y="1609253"/>
              <a:ext cx="661994" cy="624970"/>
            </a:xfrm>
            <a:prstGeom prst="wedgeRoundRectCallout">
              <a:avLst>
                <a:gd name="adj1" fmla="val -6820"/>
                <a:gd name="adj2" fmla="val 70230"/>
                <a:gd name="adj3" fmla="val 16667"/>
              </a:avLst>
            </a:prstGeom>
            <a:solidFill>
              <a:srgbClr val="FF214B"/>
            </a:solidFill>
            <a:ln>
              <a:noFill/>
            </a:ln>
          </p:spPr>
          <p:txBody>
            <a:bodyPr spcFirstLastPara="1" wrap="square" lIns="91425" tIns="45700" rIns="91425" bIns="45700" anchor="ctr" anchorCtr="0">
              <a:noAutofit/>
            </a:bodyPr>
            <a:lstStyle/>
            <a:p>
              <a:pPr algn="ctr" defTabSz="1219170"/>
              <a:endParaRPr sz="1400" kern="0">
                <a:solidFill>
                  <a:srgbClr val="FFFFFF"/>
                </a:solidFill>
                <a:latin typeface="Arial"/>
                <a:cs typeface="Arial"/>
                <a:sym typeface="Arial"/>
              </a:endParaRPr>
            </a:p>
          </p:txBody>
        </p:sp>
        <p:sp>
          <p:nvSpPr>
            <p:cNvPr id="102" name="Google Shape;102;p2"/>
            <p:cNvSpPr txBox="1"/>
            <p:nvPr/>
          </p:nvSpPr>
          <p:spPr>
            <a:xfrm>
              <a:off x="974983" y="1617681"/>
              <a:ext cx="781879" cy="584735"/>
            </a:xfrm>
            <a:prstGeom prst="rect">
              <a:avLst/>
            </a:prstGeom>
            <a:noFill/>
            <a:ln>
              <a:noFill/>
            </a:ln>
          </p:spPr>
          <p:txBody>
            <a:bodyPr spcFirstLastPara="1" wrap="square" lIns="91425" tIns="45700" rIns="91425" bIns="45700" anchor="t" anchorCtr="0">
              <a:spAutoFit/>
            </a:bodyPr>
            <a:lstStyle/>
            <a:p>
              <a:pPr algn="ctr" defTabSz="1219170"/>
              <a:r>
                <a:rPr lang="en-US" sz="3200" b="1" kern="0">
                  <a:solidFill>
                    <a:srgbClr val="FFFFFF"/>
                  </a:solidFill>
                  <a:latin typeface="Arial"/>
                  <a:cs typeface="Arial"/>
                  <a:sym typeface="Arial"/>
                </a:rPr>
                <a:t>1</a:t>
              </a:r>
              <a:endParaRPr sz="1400" kern="0">
                <a:solidFill>
                  <a:srgbClr val="000000"/>
                </a:solidFill>
                <a:latin typeface="Arial"/>
                <a:cs typeface="Arial"/>
                <a:sym typeface="Arial"/>
              </a:endParaRPr>
            </a:p>
          </p:txBody>
        </p:sp>
        <p:pic>
          <p:nvPicPr>
            <p:cNvPr id="103" name="Google Shape;103;p2"/>
            <p:cNvPicPr preferRelativeResize="0"/>
            <p:nvPr/>
          </p:nvPicPr>
          <p:blipFill rotWithShape="1">
            <a:blip r:embed="rId4">
              <a:alphaModFix/>
            </a:blip>
            <a:srcRect/>
            <a:stretch/>
          </p:blipFill>
          <p:spPr>
            <a:xfrm>
              <a:off x="610103" y="5043906"/>
              <a:ext cx="1511638" cy="1511638"/>
            </a:xfrm>
            <a:prstGeom prst="rect">
              <a:avLst/>
            </a:prstGeom>
            <a:noFill/>
            <a:ln>
              <a:noFill/>
            </a:ln>
          </p:spPr>
        </p:pic>
      </p:grpSp>
      <p:grpSp>
        <p:nvGrpSpPr>
          <p:cNvPr id="104" name="Google Shape;104;p2"/>
          <p:cNvGrpSpPr/>
          <p:nvPr/>
        </p:nvGrpSpPr>
        <p:grpSpPr>
          <a:xfrm>
            <a:off x="6219427" y="1684705"/>
            <a:ext cx="1645920" cy="4807035"/>
            <a:chOff x="6219427" y="1552186"/>
            <a:chExt cx="1645920" cy="4807034"/>
          </a:xfrm>
        </p:grpSpPr>
        <p:sp>
          <p:nvSpPr>
            <p:cNvPr id="105" name="Google Shape;105;p2"/>
            <p:cNvSpPr/>
            <p:nvPr/>
          </p:nvSpPr>
          <p:spPr>
            <a:xfrm>
              <a:off x="6219427" y="1921738"/>
              <a:ext cx="1645920" cy="3867742"/>
            </a:xfrm>
            <a:prstGeom prst="rect">
              <a:avLst/>
            </a:prstGeom>
            <a:solidFill>
              <a:srgbClr val="D6F3FD"/>
            </a:solidFill>
            <a:ln>
              <a:noFill/>
            </a:ln>
          </p:spPr>
          <p:txBody>
            <a:bodyPr spcFirstLastPara="1" wrap="square" lIns="91425" tIns="45700" rIns="91425" bIns="45700" anchor="ctr" anchorCtr="0">
              <a:noAutofit/>
            </a:bodyPr>
            <a:lstStyle/>
            <a:p>
              <a:pPr algn="ctr" defTabSz="1219170"/>
              <a:r>
                <a:rPr lang="en-US" sz="2000" b="1" kern="0">
                  <a:solidFill>
                    <a:srgbClr val="602B45"/>
                  </a:solidFill>
                  <a:latin typeface="Arial Narrow"/>
                  <a:ea typeface="Arial Narrow"/>
                  <a:cs typeface="Arial Narrow"/>
                  <a:sym typeface="Arial Narrow"/>
                </a:rPr>
                <a:t>Every </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School Has Effective Teachers and Leaders </a:t>
              </a:r>
              <a:endParaRPr sz="1400" kern="0">
                <a:solidFill>
                  <a:srgbClr val="000000"/>
                </a:solidFill>
                <a:latin typeface="Arial"/>
                <a:cs typeface="Arial"/>
                <a:sym typeface="Arial"/>
              </a:endParaRPr>
            </a:p>
            <a:p>
              <a:pPr algn="ctr" defTabSz="1219170"/>
              <a:endParaRPr sz="2000" b="1" kern="0">
                <a:solidFill>
                  <a:srgbClr val="602B45"/>
                </a:solidFill>
                <a:latin typeface="Arial Narrow"/>
                <a:ea typeface="Arial Narrow"/>
                <a:cs typeface="Arial Narrow"/>
                <a:sym typeface="Arial Narrow"/>
              </a:endParaRPr>
            </a:p>
          </p:txBody>
        </p:sp>
        <p:sp>
          <p:nvSpPr>
            <p:cNvPr id="106" name="Google Shape;106;p2"/>
            <p:cNvSpPr/>
            <p:nvPr/>
          </p:nvSpPr>
          <p:spPr>
            <a:xfrm flipH="1">
              <a:off x="6711390" y="1552187"/>
              <a:ext cx="661994" cy="624970"/>
            </a:xfrm>
            <a:prstGeom prst="wedgeRoundRectCallout">
              <a:avLst>
                <a:gd name="adj1" fmla="val -6820"/>
                <a:gd name="adj2" fmla="val 70230"/>
                <a:gd name="adj3" fmla="val 16667"/>
              </a:avLst>
            </a:prstGeom>
            <a:solidFill>
              <a:srgbClr val="2ACBC1"/>
            </a:solidFill>
            <a:ln>
              <a:noFill/>
            </a:ln>
          </p:spPr>
          <p:txBody>
            <a:bodyPr spcFirstLastPara="1" wrap="square" lIns="91425" tIns="45700" rIns="91425" bIns="45700" anchor="ctr" anchorCtr="0">
              <a:noAutofit/>
            </a:bodyPr>
            <a:lstStyle/>
            <a:p>
              <a:pPr algn="ctr" defTabSz="1219170"/>
              <a:endParaRPr sz="1400" kern="0">
                <a:solidFill>
                  <a:srgbClr val="FFFFFF"/>
                </a:solidFill>
                <a:latin typeface="Arial"/>
                <a:cs typeface="Arial"/>
                <a:sym typeface="Arial"/>
              </a:endParaRPr>
            </a:p>
          </p:txBody>
        </p:sp>
        <p:sp>
          <p:nvSpPr>
            <p:cNvPr id="107" name="Google Shape;107;p2"/>
            <p:cNvSpPr txBox="1"/>
            <p:nvPr/>
          </p:nvSpPr>
          <p:spPr>
            <a:xfrm>
              <a:off x="6651448" y="1552186"/>
              <a:ext cx="781879" cy="584735"/>
            </a:xfrm>
            <a:prstGeom prst="rect">
              <a:avLst/>
            </a:prstGeom>
            <a:noFill/>
            <a:ln>
              <a:noFill/>
            </a:ln>
          </p:spPr>
          <p:txBody>
            <a:bodyPr spcFirstLastPara="1" wrap="square" lIns="91425" tIns="45700" rIns="91425" bIns="45700" anchor="t" anchorCtr="0">
              <a:spAutoFit/>
            </a:bodyPr>
            <a:lstStyle/>
            <a:p>
              <a:pPr algn="ctr" defTabSz="1219170"/>
              <a:r>
                <a:rPr lang="en-US" sz="3200" b="1" kern="0">
                  <a:solidFill>
                    <a:srgbClr val="FFFFFF"/>
                  </a:solidFill>
                  <a:latin typeface="Arial"/>
                  <a:cs typeface="Arial"/>
                  <a:sym typeface="Arial"/>
                </a:rPr>
                <a:t>4</a:t>
              </a:r>
              <a:endParaRPr sz="1400" kern="0">
                <a:solidFill>
                  <a:srgbClr val="000000"/>
                </a:solidFill>
                <a:latin typeface="Arial"/>
                <a:cs typeface="Arial"/>
                <a:sym typeface="Arial"/>
              </a:endParaRPr>
            </a:p>
          </p:txBody>
        </p:sp>
        <p:pic>
          <p:nvPicPr>
            <p:cNvPr id="108" name="Google Shape;108;p2"/>
            <p:cNvPicPr preferRelativeResize="0"/>
            <p:nvPr/>
          </p:nvPicPr>
          <p:blipFill rotWithShape="1">
            <a:blip r:embed="rId5">
              <a:alphaModFix/>
            </a:blip>
            <a:srcRect/>
            <a:stretch/>
          </p:blipFill>
          <p:spPr>
            <a:xfrm>
              <a:off x="6500017" y="5274479"/>
              <a:ext cx="1084741" cy="1084741"/>
            </a:xfrm>
            <a:prstGeom prst="rect">
              <a:avLst/>
            </a:prstGeom>
            <a:noFill/>
            <a:ln>
              <a:noFill/>
            </a:ln>
          </p:spPr>
        </p:pic>
      </p:grpSp>
      <p:grpSp>
        <p:nvGrpSpPr>
          <p:cNvPr id="109" name="Google Shape;109;p2"/>
          <p:cNvGrpSpPr/>
          <p:nvPr/>
        </p:nvGrpSpPr>
        <p:grpSpPr>
          <a:xfrm>
            <a:off x="2435117" y="1741775"/>
            <a:ext cx="1645920" cy="4730565"/>
            <a:chOff x="2435117" y="1609253"/>
            <a:chExt cx="1645920" cy="4730565"/>
          </a:xfrm>
        </p:grpSpPr>
        <p:sp>
          <p:nvSpPr>
            <p:cNvPr id="110" name="Google Shape;110;p2"/>
            <p:cNvSpPr/>
            <p:nvPr/>
          </p:nvSpPr>
          <p:spPr>
            <a:xfrm>
              <a:off x="2435117" y="1921738"/>
              <a:ext cx="1645920" cy="3867742"/>
            </a:xfrm>
            <a:prstGeom prst="rect">
              <a:avLst/>
            </a:prstGeom>
            <a:solidFill>
              <a:srgbClr val="D6F3FD"/>
            </a:solidFill>
            <a:ln>
              <a:noFill/>
            </a:ln>
          </p:spPr>
          <p:txBody>
            <a:bodyPr spcFirstLastPara="1" wrap="square" lIns="91425" tIns="45700" rIns="91425" bIns="45700" anchor="ctr" anchorCtr="0">
              <a:noAutofit/>
            </a:bodyPr>
            <a:lstStyle/>
            <a:p>
              <a:pPr algn="ctr" defTabSz="1219170"/>
              <a:r>
                <a:rPr lang="en-US" sz="2000" b="1" kern="0">
                  <a:solidFill>
                    <a:srgbClr val="602B45"/>
                  </a:solidFill>
                  <a:latin typeface="Arial Narrow"/>
                  <a:ea typeface="Arial Narrow"/>
                  <a:cs typeface="Arial Narrow"/>
                  <a:sym typeface="Arial Narrow"/>
                </a:rPr>
                <a:t>Every </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Student Graduates</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 from High School and </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is Ready for College and Career </a:t>
              </a:r>
              <a:endParaRPr sz="1400" kern="0">
                <a:solidFill>
                  <a:srgbClr val="000000"/>
                </a:solidFill>
                <a:latin typeface="Arial"/>
                <a:cs typeface="Arial"/>
                <a:sym typeface="Arial"/>
              </a:endParaRPr>
            </a:p>
            <a:p>
              <a:pPr algn="ctr" defTabSz="1219170"/>
              <a:endParaRPr sz="2000" b="1" kern="0">
                <a:solidFill>
                  <a:srgbClr val="602B45"/>
                </a:solidFill>
                <a:latin typeface="Arial Narrow"/>
                <a:ea typeface="Arial Narrow"/>
                <a:cs typeface="Arial Narrow"/>
                <a:sym typeface="Arial Narrow"/>
              </a:endParaRPr>
            </a:p>
          </p:txBody>
        </p:sp>
        <p:sp>
          <p:nvSpPr>
            <p:cNvPr id="111" name="Google Shape;111;p2"/>
            <p:cNvSpPr/>
            <p:nvPr/>
          </p:nvSpPr>
          <p:spPr>
            <a:xfrm flipH="1">
              <a:off x="2927080" y="1609253"/>
              <a:ext cx="661994" cy="624970"/>
            </a:xfrm>
            <a:prstGeom prst="wedgeRoundRectCallout">
              <a:avLst>
                <a:gd name="adj1" fmla="val -6820"/>
                <a:gd name="adj2" fmla="val 70230"/>
                <a:gd name="adj3" fmla="val 16667"/>
              </a:avLst>
            </a:prstGeom>
            <a:solidFill>
              <a:srgbClr val="FCA007"/>
            </a:solidFill>
            <a:ln>
              <a:noFill/>
            </a:ln>
          </p:spPr>
          <p:txBody>
            <a:bodyPr spcFirstLastPara="1" wrap="square" lIns="91425" tIns="45700" rIns="91425" bIns="45700" anchor="ctr" anchorCtr="0">
              <a:noAutofit/>
            </a:bodyPr>
            <a:lstStyle/>
            <a:p>
              <a:pPr algn="ctr" defTabSz="1219170"/>
              <a:endParaRPr sz="1400" kern="0">
                <a:solidFill>
                  <a:srgbClr val="FFFFFF"/>
                </a:solidFill>
                <a:latin typeface="Arial"/>
                <a:cs typeface="Arial"/>
                <a:sym typeface="Arial"/>
              </a:endParaRPr>
            </a:p>
          </p:txBody>
        </p:sp>
        <p:sp>
          <p:nvSpPr>
            <p:cNvPr id="112" name="Google Shape;112;p2"/>
            <p:cNvSpPr txBox="1"/>
            <p:nvPr/>
          </p:nvSpPr>
          <p:spPr>
            <a:xfrm>
              <a:off x="2867138" y="1629350"/>
              <a:ext cx="781879" cy="584735"/>
            </a:xfrm>
            <a:prstGeom prst="rect">
              <a:avLst/>
            </a:prstGeom>
            <a:noFill/>
            <a:ln>
              <a:noFill/>
            </a:ln>
          </p:spPr>
          <p:txBody>
            <a:bodyPr spcFirstLastPara="1" wrap="square" lIns="91425" tIns="45700" rIns="91425" bIns="45700" anchor="t" anchorCtr="0">
              <a:spAutoFit/>
            </a:bodyPr>
            <a:lstStyle/>
            <a:p>
              <a:pPr algn="ctr" defTabSz="1219170"/>
              <a:r>
                <a:rPr lang="en-US" sz="3200" b="1" kern="0">
                  <a:solidFill>
                    <a:srgbClr val="FFFFFF"/>
                  </a:solidFill>
                  <a:latin typeface="Arial"/>
                  <a:cs typeface="Arial"/>
                  <a:sym typeface="Arial"/>
                </a:rPr>
                <a:t>2</a:t>
              </a:r>
              <a:endParaRPr sz="1400" kern="0">
                <a:solidFill>
                  <a:srgbClr val="000000"/>
                </a:solidFill>
                <a:latin typeface="Arial"/>
                <a:cs typeface="Arial"/>
                <a:sym typeface="Arial"/>
              </a:endParaRPr>
            </a:p>
          </p:txBody>
        </p:sp>
        <p:pic>
          <p:nvPicPr>
            <p:cNvPr id="113" name="Google Shape;113;p2"/>
            <p:cNvPicPr preferRelativeResize="0"/>
            <p:nvPr/>
          </p:nvPicPr>
          <p:blipFill rotWithShape="1">
            <a:blip r:embed="rId6">
              <a:alphaModFix/>
            </a:blip>
            <a:srcRect/>
            <a:stretch/>
          </p:blipFill>
          <p:spPr>
            <a:xfrm>
              <a:off x="2753178" y="5274479"/>
              <a:ext cx="1009798" cy="1065339"/>
            </a:xfrm>
            <a:prstGeom prst="rect">
              <a:avLst/>
            </a:prstGeom>
            <a:noFill/>
            <a:ln>
              <a:noFill/>
            </a:ln>
          </p:spPr>
        </p:pic>
      </p:grpSp>
      <p:grpSp>
        <p:nvGrpSpPr>
          <p:cNvPr id="114" name="Google Shape;114;p2"/>
          <p:cNvGrpSpPr/>
          <p:nvPr/>
        </p:nvGrpSpPr>
        <p:grpSpPr>
          <a:xfrm>
            <a:off x="10003735" y="1684709"/>
            <a:ext cx="1645920" cy="4694143"/>
            <a:chOff x="10003735" y="1552187"/>
            <a:chExt cx="1645920" cy="4694142"/>
          </a:xfrm>
        </p:grpSpPr>
        <p:sp>
          <p:nvSpPr>
            <p:cNvPr id="115" name="Google Shape;115;p2"/>
            <p:cNvSpPr/>
            <p:nvPr/>
          </p:nvSpPr>
          <p:spPr>
            <a:xfrm>
              <a:off x="10003735" y="1921738"/>
              <a:ext cx="1645920" cy="3867742"/>
            </a:xfrm>
            <a:prstGeom prst="rect">
              <a:avLst/>
            </a:prstGeom>
            <a:solidFill>
              <a:srgbClr val="D6F3FD"/>
            </a:solidFill>
            <a:ln>
              <a:noFill/>
            </a:ln>
          </p:spPr>
          <p:txBody>
            <a:bodyPr spcFirstLastPara="1" wrap="square" lIns="91425" tIns="45700" rIns="91425" bIns="45700" anchor="ctr" anchorCtr="0">
              <a:noAutofit/>
            </a:bodyPr>
            <a:lstStyle/>
            <a:p>
              <a:pPr algn="ctr" defTabSz="1219170"/>
              <a:r>
                <a:rPr lang="en-US" sz="2000" b="1" kern="0">
                  <a:solidFill>
                    <a:srgbClr val="602B45"/>
                  </a:solidFill>
                  <a:latin typeface="Arial Narrow"/>
                  <a:ea typeface="Arial Narrow"/>
                  <a:cs typeface="Arial Narrow"/>
                  <a:sym typeface="Arial Narrow"/>
                </a:rPr>
                <a:t>Every</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School and District is </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Rated “C” or Higher </a:t>
              </a:r>
              <a:endParaRPr sz="1400" kern="0">
                <a:solidFill>
                  <a:srgbClr val="000000"/>
                </a:solidFill>
                <a:latin typeface="Arial"/>
                <a:cs typeface="Arial"/>
                <a:sym typeface="Arial"/>
              </a:endParaRPr>
            </a:p>
            <a:p>
              <a:pPr algn="ctr" defTabSz="1219170"/>
              <a:endParaRPr sz="2000" b="1" kern="0">
                <a:solidFill>
                  <a:srgbClr val="602B45"/>
                </a:solidFill>
                <a:latin typeface="Arial Narrow"/>
                <a:ea typeface="Arial Narrow"/>
                <a:cs typeface="Arial Narrow"/>
                <a:sym typeface="Arial Narrow"/>
              </a:endParaRPr>
            </a:p>
          </p:txBody>
        </p:sp>
        <p:sp>
          <p:nvSpPr>
            <p:cNvPr id="116" name="Google Shape;116;p2"/>
            <p:cNvSpPr/>
            <p:nvPr/>
          </p:nvSpPr>
          <p:spPr>
            <a:xfrm flipH="1">
              <a:off x="10495698" y="1552187"/>
              <a:ext cx="661994" cy="624970"/>
            </a:xfrm>
            <a:prstGeom prst="wedgeRoundRectCallout">
              <a:avLst>
                <a:gd name="adj1" fmla="val -6820"/>
                <a:gd name="adj2" fmla="val 70230"/>
                <a:gd name="adj3" fmla="val 16667"/>
              </a:avLst>
            </a:prstGeom>
            <a:solidFill>
              <a:srgbClr val="BC4570"/>
            </a:solidFill>
            <a:ln>
              <a:noFill/>
            </a:ln>
          </p:spPr>
          <p:txBody>
            <a:bodyPr spcFirstLastPara="1" wrap="square" lIns="91425" tIns="45700" rIns="91425" bIns="45700" anchor="ctr" anchorCtr="0">
              <a:noAutofit/>
            </a:bodyPr>
            <a:lstStyle/>
            <a:p>
              <a:pPr algn="ctr" defTabSz="1219170"/>
              <a:endParaRPr sz="1400" kern="0">
                <a:solidFill>
                  <a:srgbClr val="FFFFFF"/>
                </a:solidFill>
                <a:latin typeface="Arial"/>
                <a:cs typeface="Arial"/>
                <a:sym typeface="Arial"/>
              </a:endParaRPr>
            </a:p>
          </p:txBody>
        </p:sp>
        <p:sp>
          <p:nvSpPr>
            <p:cNvPr id="117" name="Google Shape;117;p2"/>
            <p:cNvSpPr txBox="1"/>
            <p:nvPr/>
          </p:nvSpPr>
          <p:spPr>
            <a:xfrm>
              <a:off x="10435756" y="1552187"/>
              <a:ext cx="781879" cy="584735"/>
            </a:xfrm>
            <a:prstGeom prst="rect">
              <a:avLst/>
            </a:prstGeom>
            <a:noFill/>
            <a:ln>
              <a:noFill/>
            </a:ln>
          </p:spPr>
          <p:txBody>
            <a:bodyPr spcFirstLastPara="1" wrap="square" lIns="91425" tIns="45700" rIns="91425" bIns="45700" anchor="t" anchorCtr="0">
              <a:spAutoFit/>
            </a:bodyPr>
            <a:lstStyle/>
            <a:p>
              <a:pPr algn="ctr" defTabSz="1219170"/>
              <a:r>
                <a:rPr lang="en-US" sz="3200" b="1" kern="0">
                  <a:solidFill>
                    <a:srgbClr val="FFFFFF"/>
                  </a:solidFill>
                  <a:latin typeface="Arial"/>
                  <a:cs typeface="Arial"/>
                  <a:sym typeface="Arial"/>
                </a:rPr>
                <a:t>6</a:t>
              </a:r>
              <a:endParaRPr sz="1400" kern="0">
                <a:solidFill>
                  <a:srgbClr val="000000"/>
                </a:solidFill>
                <a:latin typeface="Arial"/>
                <a:cs typeface="Arial"/>
                <a:sym typeface="Arial"/>
              </a:endParaRPr>
            </a:p>
          </p:txBody>
        </p:sp>
        <p:pic>
          <p:nvPicPr>
            <p:cNvPr id="118" name="Google Shape;118;p2"/>
            <p:cNvPicPr preferRelativeResize="0"/>
            <p:nvPr/>
          </p:nvPicPr>
          <p:blipFill rotWithShape="1">
            <a:blip r:embed="rId7">
              <a:alphaModFix/>
            </a:blip>
            <a:srcRect/>
            <a:stretch/>
          </p:blipFill>
          <p:spPr>
            <a:xfrm>
              <a:off x="10383355" y="5359649"/>
              <a:ext cx="886680" cy="886680"/>
            </a:xfrm>
            <a:prstGeom prst="rect">
              <a:avLst/>
            </a:prstGeom>
            <a:noFill/>
            <a:ln>
              <a:noFill/>
            </a:ln>
          </p:spPr>
        </p:pic>
      </p:grpSp>
      <p:grpSp>
        <p:nvGrpSpPr>
          <p:cNvPr id="119" name="Google Shape;119;p2"/>
          <p:cNvGrpSpPr/>
          <p:nvPr/>
        </p:nvGrpSpPr>
        <p:grpSpPr>
          <a:xfrm>
            <a:off x="8111583" y="1684707"/>
            <a:ext cx="1645920" cy="4643316"/>
            <a:chOff x="8111582" y="1552187"/>
            <a:chExt cx="1645920" cy="4643316"/>
          </a:xfrm>
        </p:grpSpPr>
        <p:sp>
          <p:nvSpPr>
            <p:cNvPr id="120" name="Google Shape;120;p2"/>
            <p:cNvSpPr/>
            <p:nvPr/>
          </p:nvSpPr>
          <p:spPr>
            <a:xfrm>
              <a:off x="8111582" y="1921738"/>
              <a:ext cx="1645920" cy="3867742"/>
            </a:xfrm>
            <a:prstGeom prst="rect">
              <a:avLst/>
            </a:prstGeom>
            <a:solidFill>
              <a:srgbClr val="D6F3FD"/>
            </a:solidFill>
            <a:ln>
              <a:noFill/>
            </a:ln>
          </p:spPr>
          <p:txBody>
            <a:bodyPr spcFirstLastPara="1" wrap="square" lIns="91425" tIns="45700" rIns="91425" bIns="45700" anchor="ctr" anchorCtr="0">
              <a:noAutofit/>
            </a:bodyPr>
            <a:lstStyle/>
            <a:p>
              <a:pPr algn="ctr" defTabSz="1219170"/>
              <a:r>
                <a:rPr lang="en-US" sz="2000" b="1" kern="0">
                  <a:solidFill>
                    <a:srgbClr val="602B45"/>
                  </a:solidFill>
                  <a:latin typeface="Arial Narrow"/>
                  <a:ea typeface="Arial Narrow"/>
                  <a:cs typeface="Arial Narrow"/>
                  <a:sym typeface="Arial Narrow"/>
                </a:rPr>
                <a:t>Every Community Effectively </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Uses a </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World-Class Data System </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to Improve Student Outcomes </a:t>
              </a:r>
              <a:endParaRPr sz="1400" kern="0">
                <a:solidFill>
                  <a:srgbClr val="000000"/>
                </a:solidFill>
                <a:latin typeface="Arial"/>
                <a:cs typeface="Arial"/>
                <a:sym typeface="Arial"/>
              </a:endParaRPr>
            </a:p>
            <a:p>
              <a:pPr algn="ctr" defTabSz="1219170"/>
              <a:endParaRPr sz="2000" b="1" kern="0">
                <a:solidFill>
                  <a:srgbClr val="602B45"/>
                </a:solidFill>
                <a:latin typeface="Arial Narrow"/>
                <a:ea typeface="Arial Narrow"/>
                <a:cs typeface="Arial Narrow"/>
                <a:sym typeface="Arial Narrow"/>
              </a:endParaRPr>
            </a:p>
          </p:txBody>
        </p:sp>
        <p:sp>
          <p:nvSpPr>
            <p:cNvPr id="121" name="Google Shape;121;p2"/>
            <p:cNvSpPr/>
            <p:nvPr/>
          </p:nvSpPr>
          <p:spPr>
            <a:xfrm flipH="1">
              <a:off x="8603545" y="1552187"/>
              <a:ext cx="661994" cy="624970"/>
            </a:xfrm>
            <a:prstGeom prst="wedgeRoundRectCallout">
              <a:avLst>
                <a:gd name="adj1" fmla="val -6820"/>
                <a:gd name="adj2" fmla="val 70230"/>
                <a:gd name="adj3" fmla="val 16667"/>
              </a:avLst>
            </a:prstGeom>
            <a:solidFill>
              <a:srgbClr val="0BA2BB"/>
            </a:solidFill>
            <a:ln>
              <a:noFill/>
            </a:ln>
          </p:spPr>
          <p:txBody>
            <a:bodyPr spcFirstLastPara="1" wrap="square" lIns="91425" tIns="45700" rIns="91425" bIns="45700" anchor="ctr" anchorCtr="0">
              <a:noAutofit/>
            </a:bodyPr>
            <a:lstStyle/>
            <a:p>
              <a:pPr algn="ctr" defTabSz="1219170"/>
              <a:endParaRPr sz="1400" kern="0">
                <a:solidFill>
                  <a:srgbClr val="FFFFFF"/>
                </a:solidFill>
                <a:latin typeface="Arial"/>
                <a:cs typeface="Arial"/>
                <a:sym typeface="Arial"/>
              </a:endParaRPr>
            </a:p>
          </p:txBody>
        </p:sp>
        <p:sp>
          <p:nvSpPr>
            <p:cNvPr id="122" name="Google Shape;122;p2"/>
            <p:cNvSpPr txBox="1"/>
            <p:nvPr/>
          </p:nvSpPr>
          <p:spPr>
            <a:xfrm>
              <a:off x="8543603" y="1552187"/>
              <a:ext cx="781879" cy="584735"/>
            </a:xfrm>
            <a:prstGeom prst="rect">
              <a:avLst/>
            </a:prstGeom>
            <a:noFill/>
            <a:ln>
              <a:noFill/>
            </a:ln>
          </p:spPr>
          <p:txBody>
            <a:bodyPr spcFirstLastPara="1" wrap="square" lIns="91425" tIns="45700" rIns="91425" bIns="45700" anchor="t" anchorCtr="0">
              <a:spAutoFit/>
            </a:bodyPr>
            <a:lstStyle/>
            <a:p>
              <a:pPr algn="ctr" defTabSz="1219170"/>
              <a:r>
                <a:rPr lang="en-US" sz="3200" b="1" kern="0">
                  <a:solidFill>
                    <a:srgbClr val="FFFFFF"/>
                  </a:solidFill>
                  <a:latin typeface="Arial"/>
                  <a:cs typeface="Arial"/>
                  <a:sym typeface="Arial"/>
                </a:rPr>
                <a:t>5</a:t>
              </a:r>
              <a:endParaRPr sz="1400" kern="0">
                <a:solidFill>
                  <a:srgbClr val="000000"/>
                </a:solidFill>
                <a:latin typeface="Arial"/>
                <a:cs typeface="Arial"/>
                <a:sym typeface="Arial"/>
              </a:endParaRPr>
            </a:p>
          </p:txBody>
        </p:sp>
        <p:grpSp>
          <p:nvGrpSpPr>
            <p:cNvPr id="123" name="Google Shape;123;p2"/>
            <p:cNvGrpSpPr/>
            <p:nvPr/>
          </p:nvGrpSpPr>
          <p:grpSpPr>
            <a:xfrm>
              <a:off x="8487404" y="5354653"/>
              <a:ext cx="894277" cy="840850"/>
              <a:chOff x="8480898" y="5354653"/>
              <a:chExt cx="894277" cy="840850"/>
            </a:xfrm>
          </p:grpSpPr>
          <p:sp>
            <p:nvSpPr>
              <p:cNvPr id="124" name="Google Shape;124;p2"/>
              <p:cNvSpPr/>
              <p:nvPr/>
            </p:nvSpPr>
            <p:spPr>
              <a:xfrm>
                <a:off x="8480898" y="5938838"/>
                <a:ext cx="187558" cy="256665"/>
              </a:xfrm>
              <a:prstGeom prst="roundRect">
                <a:avLst>
                  <a:gd name="adj" fmla="val 16667"/>
                </a:avLst>
              </a:prstGeom>
              <a:solidFill>
                <a:srgbClr val="2EABDC"/>
              </a:solidFill>
              <a:ln>
                <a:noFill/>
              </a:ln>
            </p:spPr>
            <p:txBody>
              <a:bodyPr spcFirstLastPara="1" wrap="square" lIns="91425" tIns="45700" rIns="91425" bIns="45700" anchor="ctr" anchorCtr="0">
                <a:noAutofit/>
              </a:bodyPr>
              <a:lstStyle/>
              <a:p>
                <a:pPr algn="ctr" defTabSz="1219170"/>
                <a:endParaRPr sz="1400" kern="0">
                  <a:solidFill>
                    <a:srgbClr val="FFFFFF"/>
                  </a:solidFill>
                  <a:latin typeface="Arial"/>
                  <a:cs typeface="Arial"/>
                  <a:sym typeface="Arial"/>
                </a:endParaRPr>
              </a:p>
            </p:txBody>
          </p:sp>
          <p:sp>
            <p:nvSpPr>
              <p:cNvPr id="125" name="Google Shape;125;p2"/>
              <p:cNvSpPr/>
              <p:nvPr/>
            </p:nvSpPr>
            <p:spPr>
              <a:xfrm>
                <a:off x="8760675" y="5753100"/>
                <a:ext cx="203310" cy="442403"/>
              </a:xfrm>
              <a:prstGeom prst="roundRect">
                <a:avLst>
                  <a:gd name="adj" fmla="val 16667"/>
                </a:avLst>
              </a:prstGeom>
              <a:solidFill>
                <a:srgbClr val="2EABDC"/>
              </a:solidFill>
              <a:ln>
                <a:noFill/>
              </a:ln>
            </p:spPr>
            <p:txBody>
              <a:bodyPr spcFirstLastPara="1" wrap="square" lIns="91425" tIns="45700" rIns="91425" bIns="45700" anchor="ctr" anchorCtr="0">
                <a:noAutofit/>
              </a:bodyPr>
              <a:lstStyle/>
              <a:p>
                <a:pPr algn="ctr" defTabSz="1219170"/>
                <a:endParaRPr sz="1400" kern="0">
                  <a:solidFill>
                    <a:srgbClr val="FFFFFF"/>
                  </a:solidFill>
                  <a:latin typeface="Arial"/>
                  <a:cs typeface="Arial"/>
                  <a:sym typeface="Arial"/>
                </a:endParaRPr>
              </a:p>
            </p:txBody>
          </p:sp>
          <p:grpSp>
            <p:nvGrpSpPr>
              <p:cNvPr id="126" name="Google Shape;126;p2"/>
              <p:cNvGrpSpPr/>
              <p:nvPr/>
            </p:nvGrpSpPr>
            <p:grpSpPr>
              <a:xfrm>
                <a:off x="8972172" y="5354653"/>
                <a:ext cx="403002" cy="840850"/>
                <a:chOff x="3773061" y="2486025"/>
                <a:chExt cx="232202" cy="580732"/>
              </a:xfrm>
            </p:grpSpPr>
            <p:sp>
              <p:nvSpPr>
                <p:cNvPr id="127" name="Google Shape;127;p2"/>
                <p:cNvSpPr/>
                <p:nvPr/>
              </p:nvSpPr>
              <p:spPr>
                <a:xfrm>
                  <a:off x="3832035" y="2590800"/>
                  <a:ext cx="109537" cy="475957"/>
                </a:xfrm>
                <a:prstGeom prst="roundRect">
                  <a:avLst>
                    <a:gd name="adj" fmla="val 16667"/>
                  </a:avLst>
                </a:prstGeom>
                <a:solidFill>
                  <a:srgbClr val="2EABDC"/>
                </a:solidFill>
                <a:ln>
                  <a:noFill/>
                </a:ln>
              </p:spPr>
              <p:txBody>
                <a:bodyPr spcFirstLastPara="1" wrap="square" lIns="91425" tIns="45700" rIns="91425" bIns="45700" anchor="ctr" anchorCtr="0">
                  <a:noAutofit/>
                </a:bodyPr>
                <a:lstStyle/>
                <a:p>
                  <a:pPr algn="ctr" defTabSz="1219170"/>
                  <a:endParaRPr sz="1400" kern="0">
                    <a:solidFill>
                      <a:srgbClr val="FFFFFF"/>
                    </a:solidFill>
                    <a:latin typeface="Arial"/>
                    <a:cs typeface="Arial"/>
                    <a:sym typeface="Arial"/>
                  </a:endParaRPr>
                </a:p>
              </p:txBody>
            </p:sp>
            <p:sp>
              <p:nvSpPr>
                <p:cNvPr id="128" name="Google Shape;128;p2"/>
                <p:cNvSpPr/>
                <p:nvPr/>
              </p:nvSpPr>
              <p:spPr>
                <a:xfrm>
                  <a:off x="3773061" y="2486025"/>
                  <a:ext cx="232202" cy="157163"/>
                </a:xfrm>
                <a:prstGeom prst="triangle">
                  <a:avLst>
                    <a:gd name="adj" fmla="val 50000"/>
                  </a:avLst>
                </a:prstGeom>
                <a:solidFill>
                  <a:srgbClr val="2EABDC"/>
                </a:solidFill>
                <a:ln>
                  <a:noFill/>
                </a:ln>
              </p:spPr>
              <p:txBody>
                <a:bodyPr spcFirstLastPara="1" wrap="square" lIns="91425" tIns="45700" rIns="91425" bIns="45700" anchor="ctr" anchorCtr="0">
                  <a:noAutofit/>
                </a:bodyPr>
                <a:lstStyle/>
                <a:p>
                  <a:pPr algn="ctr" defTabSz="1219170"/>
                  <a:endParaRPr sz="1400" kern="0">
                    <a:solidFill>
                      <a:srgbClr val="FFFFFF"/>
                    </a:solidFill>
                    <a:latin typeface="Arial"/>
                    <a:cs typeface="Arial"/>
                    <a:sym typeface="Arial"/>
                  </a:endParaRPr>
                </a:p>
              </p:txBody>
            </p:sp>
          </p:grpSp>
        </p:grpSp>
      </p:grpSp>
      <p:sp>
        <p:nvSpPr>
          <p:cNvPr id="129" name="Google Shape;129;p2"/>
          <p:cNvSpPr txBox="1"/>
          <p:nvPr/>
        </p:nvSpPr>
        <p:spPr>
          <a:xfrm>
            <a:off x="438773" y="781560"/>
            <a:ext cx="5657227" cy="769401"/>
          </a:xfrm>
          <a:prstGeom prst="rect">
            <a:avLst/>
          </a:prstGeom>
          <a:noFill/>
          <a:ln>
            <a:noFill/>
          </a:ln>
        </p:spPr>
        <p:txBody>
          <a:bodyPr spcFirstLastPara="1" wrap="square" lIns="91425" tIns="45700" rIns="91425" bIns="45700" anchor="t" anchorCtr="0">
            <a:spAutoFit/>
          </a:bodyPr>
          <a:lstStyle/>
          <a:p>
            <a:pPr defTabSz="1219170"/>
            <a:r>
              <a:rPr lang="en-US" sz="1600" b="1" kern="0">
                <a:solidFill>
                  <a:srgbClr val="2EABDC"/>
                </a:solidFill>
                <a:latin typeface="Arial Narrow"/>
                <a:ea typeface="Arial Narrow"/>
                <a:cs typeface="Arial Narrow"/>
                <a:sym typeface="Arial Narrow"/>
              </a:rPr>
              <a:t>MISSISSIPPI STATE BOARD OF EDUCATION</a:t>
            </a:r>
            <a:endParaRPr sz="1400" kern="0">
              <a:solidFill>
                <a:srgbClr val="000000"/>
              </a:solidFill>
              <a:latin typeface="Arial"/>
              <a:cs typeface="Arial"/>
              <a:sym typeface="Arial"/>
            </a:endParaRPr>
          </a:p>
          <a:p>
            <a:pPr defTabSz="1219170"/>
            <a:r>
              <a:rPr lang="en-US" sz="2800" b="1" kern="0">
                <a:solidFill>
                  <a:srgbClr val="BC4570"/>
                </a:solidFill>
                <a:latin typeface="Arial Narrow"/>
                <a:ea typeface="Arial Narrow"/>
                <a:cs typeface="Arial Narrow"/>
                <a:sym typeface="Arial Narrow"/>
              </a:rPr>
              <a:t>STRATEGIC </a:t>
            </a:r>
            <a:r>
              <a:rPr lang="en-US" sz="2800" b="1" kern="0">
                <a:solidFill>
                  <a:srgbClr val="BC4570"/>
                </a:solidFill>
                <a:latin typeface="Arial Narrow"/>
                <a:ea typeface="Arial Narrow"/>
                <a:cs typeface="Arial Narrow"/>
                <a:sym typeface="Arial Narrow"/>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PLAN</a:t>
            </a:r>
            <a:r>
              <a:rPr lang="en-US" sz="2800" b="1" kern="0">
                <a:solidFill>
                  <a:srgbClr val="BC4570"/>
                </a:solidFill>
                <a:latin typeface="Arial Narrow"/>
                <a:ea typeface="Arial Narrow"/>
                <a:cs typeface="Arial Narrow"/>
                <a:sym typeface="Arial Narrow"/>
              </a:rPr>
              <a:t> GOALS</a:t>
            </a:r>
            <a:endParaRPr sz="1400" kern="0">
              <a:solidFill>
                <a:srgbClr val="000000"/>
              </a:solidFill>
              <a:latin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1"/>
        <p:cNvGrpSpPr/>
        <p:nvPr/>
      </p:nvGrpSpPr>
      <p:grpSpPr>
        <a:xfrm>
          <a:off x="0" y="0"/>
          <a:ext cx="0" cy="0"/>
          <a:chOff x="0" y="0"/>
          <a:chExt cx="0" cy="0"/>
        </a:xfrm>
      </p:grpSpPr>
      <p:sp>
        <p:nvSpPr>
          <p:cNvPr id="222" name="Google Shape;222;p14"/>
          <p:cNvSpPr txBox="1">
            <a:spLocks noGrp="1"/>
          </p:cNvSpPr>
          <p:nvPr>
            <p:ph type="body" idx="1"/>
          </p:nvPr>
        </p:nvSpPr>
        <p:spPr>
          <a:prstGeom prst="rect">
            <a:avLst/>
          </a:prstGeom>
          <a:noFill/>
          <a:ln>
            <a:noFill/>
          </a:ln>
        </p:spPr>
        <p:txBody>
          <a:bodyPr spcFirstLastPara="1" wrap="square" lIns="91425" tIns="91425" rIns="91425" bIns="91425" anchor="ctr" anchorCtr="0">
            <a:noAutofit/>
          </a:bodyPr>
          <a:lstStyle/>
          <a:p>
            <a:pPr marL="0" indent="0">
              <a:buSzPts val="2667"/>
            </a:pPr>
            <a:r>
              <a:rPr lang="en-US" sz="2667"/>
              <a:t>Resource Analysis: District Supports</a:t>
            </a:r>
            <a:endParaRPr/>
          </a:p>
        </p:txBody>
      </p:sp>
      <p:sp>
        <p:nvSpPr>
          <p:cNvPr id="223" name="Google Shape;223;p14"/>
          <p:cNvSpPr txBox="1">
            <a:spLocks noGrp="1"/>
          </p:cNvSpPr>
          <p:nvPr>
            <p:ph type="body" idx="2"/>
          </p:nvPr>
        </p:nvSpPr>
        <p:spPr>
          <a:xfrm>
            <a:off x="362715" y="1051312"/>
            <a:ext cx="11059887" cy="5005349"/>
          </a:xfrm>
          <a:prstGeom prst="rect">
            <a:avLst/>
          </a:prstGeom>
          <a:noFill/>
          <a:ln>
            <a:noFill/>
          </a:ln>
        </p:spPr>
        <p:txBody>
          <a:bodyPr spcFirstLastPara="1" wrap="square" lIns="91425" tIns="91425" rIns="91425" bIns="91425" anchor="t" anchorCtr="0">
            <a:noAutofit/>
          </a:bodyPr>
          <a:lstStyle/>
          <a:p>
            <a:pPr marL="0" indent="0">
              <a:buNone/>
            </a:pPr>
            <a:r>
              <a:rPr lang="en-US" sz="2133" b="1" dirty="0">
                <a:solidFill>
                  <a:schemeClr val="accent6"/>
                </a:solidFill>
              </a:rPr>
              <a:t>Briefly describe the return on investment in terms of improved student performance based on the analysis of external provider and regional educational service agency supports provided to the school.</a:t>
            </a:r>
          </a:p>
          <a:p>
            <a:pPr marL="0" indent="0">
              <a:spcBef>
                <a:spcPts val="1600"/>
              </a:spcBef>
              <a:buClr>
                <a:srgbClr val="0070C0"/>
              </a:buClr>
              <a:buSzPts val="1867"/>
              <a:buNone/>
            </a:pPr>
            <a:endParaRPr lang="en-US" sz="2000" b="1" dirty="0">
              <a:solidFill>
                <a:schemeClr val="accent6"/>
              </a:solidFill>
            </a:endParaRPr>
          </a:p>
          <a:p>
            <a:pPr marL="0" indent="0">
              <a:spcBef>
                <a:spcPts val="1600"/>
              </a:spcBef>
              <a:buClr>
                <a:srgbClr val="0070C0"/>
              </a:buClr>
              <a:buSzPts val="1867"/>
              <a:buNone/>
            </a:pPr>
            <a:endParaRPr lang="en-US" sz="2000" b="1" dirty="0">
              <a:solidFill>
                <a:schemeClr val="accent6"/>
              </a:solidFill>
            </a:endParaRPr>
          </a:p>
          <a:p>
            <a:pPr marL="0" indent="0">
              <a:spcBef>
                <a:spcPts val="1600"/>
              </a:spcBef>
              <a:buClr>
                <a:srgbClr val="0070C0"/>
              </a:buClr>
              <a:buSzPts val="1867"/>
              <a:buNone/>
            </a:pPr>
            <a:endParaRPr dirty="0"/>
          </a:p>
        </p:txBody>
      </p:sp>
      <p:sp>
        <p:nvSpPr>
          <p:cNvPr id="224" name="Google Shape;224;p14"/>
          <p:cNvSpPr txBox="1">
            <a:spLocks noGrp="1"/>
          </p:cNvSpPr>
          <p:nvPr>
            <p:ph type="sldNum" idx="12"/>
          </p:nvPr>
        </p:nvSpPr>
        <p:spPr>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20</a:t>
            </a:fld>
            <a:endParaRPr kern="0"/>
          </a:p>
        </p:txBody>
      </p:sp>
      <p:sp>
        <p:nvSpPr>
          <p:cNvPr id="7" name="Google Shape;154;p5">
            <a:extLst>
              <a:ext uri="{FF2B5EF4-FFF2-40B4-BE49-F238E27FC236}">
                <a16:creationId xmlns:a16="http://schemas.microsoft.com/office/drawing/2014/main" id="{4370C50E-5764-4C10-8E73-D6DF0F61093A}"/>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extLst>
      <p:ext uri="{BB962C8B-B14F-4D97-AF65-F5344CB8AC3E}">
        <p14:creationId xmlns:p14="http://schemas.microsoft.com/office/powerpoint/2010/main" val="416982899"/>
      </p:ext>
    </p:extLst>
  </p:cSld>
  <p:clrMapOvr>
    <a:overrideClrMapping bg1="lt1" tx1="dk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12"/>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p>
            <a:pPr marL="0" indent="0">
              <a:buSzPts val="2667"/>
            </a:pPr>
            <a:r>
              <a:rPr lang="en-US" sz="2667"/>
              <a:t>Resource Analysis: District Supports</a:t>
            </a:r>
            <a:endParaRPr/>
          </a:p>
        </p:txBody>
      </p:sp>
      <p:sp>
        <p:nvSpPr>
          <p:cNvPr id="207" name="Google Shape;207;p12"/>
          <p:cNvSpPr txBox="1">
            <a:spLocks noGrp="1"/>
          </p:cNvSpPr>
          <p:nvPr>
            <p:ph type="body" idx="2"/>
          </p:nvPr>
        </p:nvSpPr>
        <p:spPr>
          <a:xfrm>
            <a:off x="362715" y="1051312"/>
            <a:ext cx="11059887" cy="4498699"/>
          </a:xfrm>
          <a:prstGeom prst="rect">
            <a:avLst/>
          </a:prstGeom>
          <a:noFill/>
          <a:ln>
            <a:noFill/>
          </a:ln>
        </p:spPr>
        <p:txBody>
          <a:bodyPr spcFirstLastPara="1" wrap="square" lIns="91425" tIns="91425" rIns="91425" bIns="91425" anchor="t" anchorCtr="0">
            <a:noAutofit/>
          </a:bodyPr>
          <a:lstStyle/>
          <a:p>
            <a:pPr marL="0" indent="0">
              <a:buClr>
                <a:srgbClr val="0070C0"/>
              </a:buClr>
              <a:buSzPts val="1867"/>
              <a:buNone/>
            </a:pPr>
            <a:r>
              <a:rPr lang="en-US" sz="1867" b="1" dirty="0">
                <a:solidFill>
                  <a:schemeClr val="accent6"/>
                </a:solidFil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1"/>
                  </a:ext>
                </a:extLst>
              </a:rPr>
              <a:t>Briefly describe the type of support the </a:t>
            </a:r>
            <a:r>
              <a:rPr lang="en-US" sz="1867" b="1">
                <a:solidFill>
                  <a:schemeClr val="accent6"/>
                </a:solidFil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1"/>
                  </a:ext>
                </a:extLst>
              </a:rPr>
              <a:t>district will provide </a:t>
            </a:r>
            <a:r>
              <a:rPr lang="en-US" sz="1867" b="1" dirty="0">
                <a:solidFill>
                  <a:schemeClr val="accent6"/>
                </a:solidFil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1"/>
                  </a:ext>
                </a:extLst>
              </a:rPr>
              <a:t>to the school to improve performance outcomes during the 2019-20 school year?</a:t>
            </a:r>
            <a:endParaRPr dirty="0"/>
          </a:p>
          <a:p>
            <a:pPr marL="0" indent="0">
              <a:spcBef>
                <a:spcPts val="1600"/>
              </a:spcBef>
              <a:buSzPts val="1867"/>
              <a:buNone/>
            </a:pPr>
            <a:endParaRPr sz="1867" i="1" dirty="0">
              <a:solidFill>
                <a:schemeClr val="accent6"/>
              </a:solidFill>
            </a:endParaRPr>
          </a:p>
          <a:p>
            <a:pPr marL="0" indent="0" algn="ctr">
              <a:spcBef>
                <a:spcPts val="1600"/>
              </a:spcBef>
              <a:buSzPts val="2400"/>
              <a:buNone/>
            </a:pPr>
            <a:endParaRPr lang="en-US" sz="2400" i="1" dirty="0">
              <a:solidFill>
                <a:schemeClr val="accent6"/>
              </a:solidFill>
            </a:endParaRPr>
          </a:p>
          <a:p>
            <a:pPr marL="0" indent="0" algn="ctr">
              <a:spcBef>
                <a:spcPts val="1600"/>
              </a:spcBef>
              <a:buSzPts val="2400"/>
              <a:buNone/>
            </a:pPr>
            <a:endParaRPr lang="en-US" sz="2400" i="1" dirty="0">
              <a:solidFill>
                <a:schemeClr val="accent6"/>
              </a:solidFill>
            </a:endParaRPr>
          </a:p>
          <a:p>
            <a:pPr marL="0" indent="0" algn="ctr">
              <a:spcBef>
                <a:spcPts val="1600"/>
              </a:spcBef>
              <a:buSzPts val="2400"/>
              <a:buNone/>
            </a:pPr>
            <a:endParaRPr lang="en-US" sz="2400" i="1" dirty="0">
              <a:solidFill>
                <a:schemeClr val="accent6"/>
              </a:solidFill>
            </a:endParaRPr>
          </a:p>
          <a:p>
            <a:pPr marL="0" indent="0" algn="ctr">
              <a:spcBef>
                <a:spcPts val="1600"/>
              </a:spcBef>
              <a:buSzPts val="2400"/>
              <a:buNone/>
            </a:pPr>
            <a:endParaRPr lang="en-US" sz="2400" i="1" dirty="0">
              <a:solidFill>
                <a:schemeClr val="accent6"/>
              </a:solidFill>
            </a:endParaRPr>
          </a:p>
          <a:p>
            <a:pPr marL="0" indent="0" algn="ctr">
              <a:spcBef>
                <a:spcPts val="1600"/>
              </a:spcBef>
              <a:buSzPts val="2400"/>
              <a:buNone/>
            </a:pPr>
            <a:endParaRPr lang="en-US" sz="2400" i="1" dirty="0">
              <a:solidFill>
                <a:schemeClr val="accent6"/>
              </a:solidFill>
            </a:endParaRPr>
          </a:p>
          <a:p>
            <a:pPr marL="0" indent="0" algn="ctr">
              <a:spcBef>
                <a:spcPts val="1600"/>
              </a:spcBef>
              <a:buSzPts val="2400"/>
              <a:buNone/>
            </a:pPr>
            <a:endParaRPr dirty="0"/>
          </a:p>
          <a:p>
            <a:pPr marL="457178" indent="-304782">
              <a:spcBef>
                <a:spcPts val="1600"/>
              </a:spcBef>
              <a:buSzPts val="2400"/>
              <a:buNone/>
            </a:pPr>
            <a:endParaRPr sz="2400" dirty="0"/>
          </a:p>
          <a:p>
            <a:pPr marL="0" indent="0">
              <a:spcBef>
                <a:spcPts val="1600"/>
              </a:spcBef>
              <a:buNone/>
            </a:pPr>
            <a:endParaRPr dirty="0"/>
          </a:p>
        </p:txBody>
      </p:sp>
      <p:sp>
        <p:nvSpPr>
          <p:cNvPr id="208" name="Google Shape;208;p12"/>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21</a:t>
            </a:fld>
            <a:endParaRPr kern="0"/>
          </a:p>
        </p:txBody>
      </p:sp>
      <p:sp>
        <p:nvSpPr>
          <p:cNvPr id="5" name="Google Shape;154;p5">
            <a:extLst>
              <a:ext uri="{FF2B5EF4-FFF2-40B4-BE49-F238E27FC236}">
                <a16:creationId xmlns:a16="http://schemas.microsoft.com/office/drawing/2014/main" id="{AE711D07-274F-4264-9915-96BF54166490}"/>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extLst>
      <p:ext uri="{BB962C8B-B14F-4D97-AF65-F5344CB8AC3E}">
        <p14:creationId xmlns:p14="http://schemas.microsoft.com/office/powerpoint/2010/main" val="1532158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17"/>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p>
            <a:pPr marL="0" indent="0">
              <a:buSzPts val="2667"/>
            </a:pPr>
            <a:r>
              <a:rPr lang="en-US" sz="2667"/>
              <a:t>Planning for Long-Term Sustainability</a:t>
            </a:r>
            <a:endParaRPr/>
          </a:p>
        </p:txBody>
      </p:sp>
      <p:sp>
        <p:nvSpPr>
          <p:cNvPr id="249" name="Google Shape;249;p17"/>
          <p:cNvSpPr txBox="1">
            <a:spLocks noGrp="1"/>
          </p:cNvSpPr>
          <p:nvPr>
            <p:ph type="body" idx="2"/>
          </p:nvPr>
        </p:nvSpPr>
        <p:spPr>
          <a:xfrm>
            <a:off x="362715" y="1051311"/>
            <a:ext cx="11059887" cy="4991680"/>
          </a:xfrm>
          <a:prstGeom prst="rect">
            <a:avLst/>
          </a:prstGeom>
          <a:noFill/>
          <a:ln>
            <a:noFill/>
          </a:ln>
        </p:spPr>
        <p:txBody>
          <a:bodyPr spcFirstLastPara="1" wrap="square" lIns="91425" tIns="91425" rIns="91425" bIns="91425" anchor="t" anchorCtr="0">
            <a:noAutofit/>
          </a:bodyPr>
          <a:lstStyle/>
          <a:p>
            <a:pPr marL="457178" indent="-457178">
              <a:buSzPts val="2400"/>
            </a:pPr>
            <a:endParaRPr lang="en-US" sz="2400" b="1" dirty="0">
              <a:solidFill>
                <a:schemeClr val="accent6"/>
              </a:solidFill>
            </a:endParaRPr>
          </a:p>
          <a:p>
            <a:pPr marL="457178" indent="-457178">
              <a:buSzPts val="2400"/>
            </a:pPr>
            <a:r>
              <a:rPr lang="en-US" sz="2400" b="1" dirty="0">
                <a:solidFill>
                  <a:schemeClr val="accent6"/>
                </a:solidFill>
              </a:rPr>
              <a:t>What are your strategies to sustain improvement efforts created through your plan?</a:t>
            </a:r>
            <a:endParaRPr dirty="0"/>
          </a:p>
          <a:p>
            <a:pPr marL="457178" indent="-457178">
              <a:spcBef>
                <a:spcPts val="1600"/>
              </a:spcBef>
              <a:buSzPts val="2400"/>
            </a:pPr>
            <a:r>
              <a:rPr lang="en-US" sz="2400" b="1" dirty="0">
                <a:solidFill>
                  <a:schemeClr val="accent6"/>
                </a:solidFill>
              </a:rPr>
              <a:t>Which MDE Resources have you utilized to support your work?</a:t>
            </a:r>
            <a:endParaRPr dirty="0"/>
          </a:p>
          <a:p>
            <a:pPr marL="457178" indent="-457178">
              <a:spcBef>
                <a:spcPts val="1600"/>
              </a:spcBef>
              <a:buSzPts val="2400"/>
            </a:pPr>
            <a:r>
              <a:rPr lang="en-US" sz="2400" b="1" dirty="0">
                <a:solidFill>
                  <a:schemeClr val="accent6"/>
                </a:solidFil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7"/>
                  </a:ext>
                </a:extLst>
              </a:rPr>
              <a:t>Which MDE Resources did you find the most helpful and impactful?</a:t>
            </a:r>
          </a:p>
          <a:p>
            <a:pPr marL="457178" indent="-457178">
              <a:spcBef>
                <a:spcPts val="1600"/>
              </a:spcBef>
              <a:buSzPts val="2400"/>
            </a:pPr>
            <a:r>
              <a:rPr lang="en-US" sz="2400" b="1" dirty="0">
                <a:solidFill>
                  <a:schemeClr val="accent6"/>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textRoundtripDataId="17"/>
                  </a:ext>
                </a:extLst>
              </a:rPr>
              <a:t>What is the most feasible and effective way that the MDE can support you with the gaps identified through this root cause analysis?</a:t>
            </a:r>
          </a:p>
          <a:p>
            <a:pPr marL="457178" indent="-304782">
              <a:spcBef>
                <a:spcPts val="1600"/>
              </a:spcBef>
              <a:buSzPts val="2400"/>
              <a:buNone/>
            </a:pPr>
            <a:endParaRPr sz="2400" b="1" dirty="0">
              <a:solidFill>
                <a:schemeClr val="accent6"/>
              </a:solidFill>
            </a:endParaRPr>
          </a:p>
          <a:p>
            <a:pPr marL="0" indent="0">
              <a:spcBef>
                <a:spcPts val="1600"/>
              </a:spcBef>
              <a:buSzPts val="2400"/>
              <a:buNone/>
            </a:pPr>
            <a:endParaRPr sz="2400" dirty="0"/>
          </a:p>
          <a:p>
            <a:pPr marL="457178" indent="-304782">
              <a:spcBef>
                <a:spcPts val="1600"/>
              </a:spcBef>
              <a:buSzPts val="2400"/>
              <a:buNone/>
            </a:pPr>
            <a:endParaRPr sz="2400" dirty="0"/>
          </a:p>
          <a:p>
            <a:pPr marL="457178" indent="-304782">
              <a:spcBef>
                <a:spcPts val="1600"/>
              </a:spcBef>
              <a:buSzPts val="2400"/>
              <a:buNone/>
            </a:pPr>
            <a:endParaRPr sz="2400" dirty="0"/>
          </a:p>
          <a:p>
            <a:pPr marL="0" indent="0">
              <a:spcBef>
                <a:spcPts val="1600"/>
              </a:spcBef>
              <a:buNone/>
            </a:pPr>
            <a:endParaRPr dirty="0"/>
          </a:p>
        </p:txBody>
      </p:sp>
      <p:sp>
        <p:nvSpPr>
          <p:cNvPr id="250" name="Google Shape;250;p17"/>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22</a:t>
            </a:fld>
            <a:endParaRPr kern="0"/>
          </a:p>
        </p:txBody>
      </p:sp>
      <p:sp>
        <p:nvSpPr>
          <p:cNvPr id="5" name="Google Shape;154;p5">
            <a:extLst>
              <a:ext uri="{FF2B5EF4-FFF2-40B4-BE49-F238E27FC236}">
                <a16:creationId xmlns:a16="http://schemas.microsoft.com/office/drawing/2014/main" id="{23280573-1EFD-47BE-842B-337CFB63A480}"/>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18"/>
          <p:cNvSpPr txBox="1">
            <a:spLocks noGrp="1"/>
          </p:cNvSpPr>
          <p:nvPr>
            <p:ph type="body" idx="1"/>
          </p:nvPr>
        </p:nvSpPr>
        <p:spPr>
          <a:xfrm>
            <a:off x="535519" y="2269067"/>
            <a:ext cx="7469716" cy="1140884"/>
          </a:xfrm>
          <a:prstGeom prst="rect">
            <a:avLst/>
          </a:prstGeom>
          <a:noFill/>
          <a:ln>
            <a:noFill/>
          </a:ln>
        </p:spPr>
        <p:txBody>
          <a:bodyPr spcFirstLastPara="1" wrap="square" lIns="91425" tIns="91425" rIns="91425" bIns="91425" anchor="ctr" anchorCtr="0">
            <a:noAutofit/>
          </a:bodyPr>
          <a:lstStyle/>
          <a:p>
            <a:pPr marL="0" indent="0">
              <a:buSzPts val="3733"/>
            </a:pPr>
            <a:r>
              <a:rPr lang="en-US" sz="3733" dirty="0"/>
              <a:t>Questions from State Team</a:t>
            </a:r>
            <a:endParaRPr dirty="0"/>
          </a:p>
        </p:txBody>
      </p:sp>
      <p:sp>
        <p:nvSpPr>
          <p:cNvPr id="256" name="Google Shape;256;p18"/>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23</a:t>
            </a:fld>
            <a:endParaRPr kern="0"/>
          </a:p>
        </p:txBody>
      </p:sp>
      <p:sp>
        <p:nvSpPr>
          <p:cNvPr id="257" name="Google Shape;257;p18"/>
          <p:cNvSpPr txBox="1"/>
          <p:nvPr/>
        </p:nvSpPr>
        <p:spPr>
          <a:xfrm>
            <a:off x="822421" y="4890221"/>
            <a:ext cx="10113568" cy="1200329"/>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000000"/>
                </a:solidFill>
                <a:latin typeface="Arial"/>
                <a:cs typeface="Arial"/>
                <a:sym typeface="Arial"/>
              </a:rPr>
              <a:t>(List the </a:t>
            </a:r>
            <a:r>
              <a:rPr lang="en-US" sz="2400" u="sng" kern="0">
                <a:solidFill>
                  <a:srgbClr val="000000"/>
                </a:solidFill>
                <a:latin typeface="Arial"/>
                <a:cs typeface="Arial"/>
                <a:sym typeface="Arial"/>
              </a:rPr>
              <a:t>name and title </a:t>
            </a:r>
            <a:r>
              <a:rPr lang="en-US" sz="2400" kern="0">
                <a:solidFill>
                  <a:srgbClr val="000000"/>
                </a:solidFill>
                <a:latin typeface="Arial"/>
                <a:cs typeface="Arial"/>
                <a:sym typeface="Arial"/>
              </a:rPr>
              <a:t>of each school and district team member who is present  at the interview so that clarifying questions may be directed to specific individuals)</a:t>
            </a:r>
            <a:endParaRPr sz="1400" kern="0">
              <a:solidFill>
                <a:srgbClr val="000000"/>
              </a:solidFill>
              <a:latin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3"/>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p>
            <a:pPr marL="0" indent="0" algn="ctr">
              <a:buSzPts val="4200"/>
            </a:pPr>
            <a:r>
              <a:rPr lang="en-US"/>
              <a:t>Name of District </a:t>
            </a:r>
            <a:endParaRPr/>
          </a:p>
        </p:txBody>
      </p:sp>
      <p:sp>
        <p:nvSpPr>
          <p:cNvPr id="135" name="Google Shape;135;p3"/>
          <p:cNvSpPr txBox="1">
            <a:spLocks noGrp="1"/>
          </p:cNvSpPr>
          <p:nvPr>
            <p:ph type="body" idx="2"/>
          </p:nvPr>
        </p:nvSpPr>
        <p:spPr>
          <a:xfrm>
            <a:off x="554183" y="907313"/>
            <a:ext cx="11059887" cy="4913043"/>
          </a:xfrm>
          <a:prstGeom prst="rect">
            <a:avLst/>
          </a:prstGeom>
          <a:noFill/>
          <a:ln>
            <a:noFill/>
          </a:ln>
        </p:spPr>
        <p:txBody>
          <a:bodyPr spcFirstLastPara="1" wrap="square" lIns="91425" tIns="91425" rIns="91425" bIns="91425" anchor="t" anchorCtr="0">
            <a:noAutofit/>
          </a:bodyPr>
          <a:lstStyle/>
          <a:p>
            <a:pPr marL="0" indent="0" algn="ctr">
              <a:buNone/>
            </a:pPr>
            <a:endParaRPr dirty="0">
              <a:solidFill>
                <a:schemeClr val="accent6"/>
              </a:solidFill>
            </a:endParaRPr>
          </a:p>
          <a:p>
            <a:pPr marL="0" indent="0" algn="ctr">
              <a:buNone/>
            </a:pPr>
            <a:r>
              <a:rPr lang="en-US" dirty="0">
                <a:solidFill>
                  <a:schemeClr val="accent6"/>
                </a:solidFill>
              </a:rPr>
              <a:t>School’s Vision</a:t>
            </a:r>
            <a:endParaRPr dirty="0"/>
          </a:p>
          <a:p>
            <a:pPr marL="0" indent="0" algn="ctr">
              <a:buNone/>
            </a:pPr>
            <a:r>
              <a:rPr lang="en-US" dirty="0">
                <a:solidFill>
                  <a:schemeClr val="accent6"/>
                </a:solidFill>
              </a:rPr>
              <a:t>School’s Mission</a:t>
            </a:r>
            <a:endParaRPr dirty="0"/>
          </a:p>
          <a:p>
            <a:pPr marL="0" indent="0" algn="ctr">
              <a:buNone/>
            </a:pPr>
            <a:r>
              <a:rPr lang="en-US" dirty="0">
                <a:solidFill>
                  <a:schemeClr val="accent6"/>
                </a:solidFill>
              </a:rPr>
              <a:t>School’s Goals</a:t>
            </a:r>
            <a:endParaRPr dirty="0"/>
          </a:p>
          <a:p>
            <a:pPr marL="0" indent="0" algn="ctr">
              <a:spcBef>
                <a:spcPts val="1600"/>
              </a:spcBef>
              <a:buNone/>
            </a:pPr>
            <a:endParaRPr dirty="0">
              <a:solidFill>
                <a:schemeClr val="accent6"/>
              </a:solidFill>
            </a:endParaRPr>
          </a:p>
          <a:p>
            <a:pPr marL="0" indent="0" algn="ctr">
              <a:spcBef>
                <a:spcPts val="1600"/>
              </a:spcBef>
              <a:buNone/>
            </a:pPr>
            <a:endParaRPr dirty="0">
              <a:solidFill>
                <a:schemeClr val="accent6"/>
              </a:solidFill>
            </a:endParaRPr>
          </a:p>
          <a:p>
            <a:pPr marL="0" indent="0" algn="ctr">
              <a:spcBef>
                <a:spcPts val="1600"/>
              </a:spcBef>
              <a:buNone/>
            </a:pPr>
            <a:endParaRPr lang="en-US" sz="1600" dirty="0">
              <a:solidFill>
                <a:schemeClr val="accent6"/>
              </a:solidFill>
            </a:endParaRPr>
          </a:p>
          <a:p>
            <a:pPr marL="0" indent="0" algn="ctr">
              <a:spcBef>
                <a:spcPts val="1600"/>
              </a:spcBef>
              <a:buNone/>
            </a:pPr>
            <a:endParaRPr lang="en-US" sz="1600" dirty="0">
              <a:solidFill>
                <a:schemeClr val="accent6"/>
              </a:solidFill>
            </a:endParaRPr>
          </a:p>
          <a:p>
            <a:pPr marL="0" indent="0" algn="ctr">
              <a:spcBef>
                <a:spcPts val="1600"/>
              </a:spcBef>
              <a:buNone/>
            </a:pPr>
            <a:r>
              <a:rPr lang="en-US" sz="1600" dirty="0">
                <a:solidFill>
                  <a:schemeClr val="accent6"/>
                </a:solidFill>
              </a:rPr>
              <a:t>									</a:t>
            </a:r>
          </a:p>
          <a:p>
            <a:pPr marL="0" indent="0" algn="ctr">
              <a:spcBef>
                <a:spcPts val="1600"/>
              </a:spcBef>
              <a:buNone/>
            </a:pPr>
            <a:r>
              <a:rPr lang="en-US" sz="1600" dirty="0"/>
              <a:t>                                                  </a:t>
            </a:r>
            <a:endParaRPr sz="1600" dirty="0"/>
          </a:p>
          <a:p>
            <a:pPr marL="0" indent="0" algn="ctr">
              <a:spcBef>
                <a:spcPts val="1600"/>
              </a:spcBef>
              <a:buNone/>
            </a:pPr>
            <a:endParaRPr dirty="0">
              <a:solidFill>
                <a:schemeClr val="accent6"/>
              </a:solidFill>
            </a:endParaRPr>
          </a:p>
        </p:txBody>
      </p:sp>
      <p:sp>
        <p:nvSpPr>
          <p:cNvPr id="136" name="Google Shape;136;p3"/>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3</a:t>
            </a:fld>
            <a:endParaRPr kern="0"/>
          </a:p>
        </p:txBody>
      </p:sp>
      <p:sp>
        <p:nvSpPr>
          <p:cNvPr id="5" name="Google Shape;154;p5">
            <a:extLst>
              <a:ext uri="{FF2B5EF4-FFF2-40B4-BE49-F238E27FC236}">
                <a16:creationId xmlns:a16="http://schemas.microsoft.com/office/drawing/2014/main" id="{00EDAFAA-D03D-4C63-B1DA-0CA74961B312}"/>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4"/>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p>
            <a:pPr marL="0" indent="0">
              <a:buSzPts val="2667"/>
            </a:pPr>
            <a:r>
              <a:rPr lang="en-US" sz="2667"/>
              <a:t>School Snapshot</a:t>
            </a:r>
            <a:endParaRPr/>
          </a:p>
        </p:txBody>
      </p:sp>
      <p:sp>
        <p:nvSpPr>
          <p:cNvPr id="142" name="Google Shape;142;p4"/>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4</a:t>
            </a:fld>
            <a:endParaRPr kern="0"/>
          </a:p>
        </p:txBody>
      </p:sp>
      <p:graphicFrame>
        <p:nvGraphicFramePr>
          <p:cNvPr id="143" name="Google Shape;143;p4"/>
          <p:cNvGraphicFramePr/>
          <p:nvPr/>
        </p:nvGraphicFramePr>
        <p:xfrm>
          <a:off x="1010285" y="1579264"/>
          <a:ext cx="9133252" cy="2003607"/>
        </p:xfrm>
        <a:graphic>
          <a:graphicData uri="http://schemas.openxmlformats.org/drawingml/2006/table">
            <a:tbl>
              <a:tblPr firstRow="1" bandRow="1">
                <a:noFill/>
              </a:tblPr>
              <a:tblGrid>
                <a:gridCol w="2867225">
                  <a:extLst>
                    <a:ext uri="{9D8B030D-6E8A-4147-A177-3AD203B41FA5}">
                      <a16:colId xmlns:a16="http://schemas.microsoft.com/office/drawing/2014/main" val="20000"/>
                    </a:ext>
                  </a:extLst>
                </a:gridCol>
                <a:gridCol w="1183700">
                  <a:extLst>
                    <a:ext uri="{9D8B030D-6E8A-4147-A177-3AD203B41FA5}">
                      <a16:colId xmlns:a16="http://schemas.microsoft.com/office/drawing/2014/main" val="20001"/>
                    </a:ext>
                  </a:extLst>
                </a:gridCol>
                <a:gridCol w="1514251">
                  <a:extLst>
                    <a:ext uri="{9D8B030D-6E8A-4147-A177-3AD203B41FA5}">
                      <a16:colId xmlns:a16="http://schemas.microsoft.com/office/drawing/2014/main" val="20002"/>
                    </a:ext>
                  </a:extLst>
                </a:gridCol>
                <a:gridCol w="1585025">
                  <a:extLst>
                    <a:ext uri="{9D8B030D-6E8A-4147-A177-3AD203B41FA5}">
                      <a16:colId xmlns:a16="http://schemas.microsoft.com/office/drawing/2014/main" val="20003"/>
                    </a:ext>
                  </a:extLst>
                </a:gridCol>
                <a:gridCol w="1983051">
                  <a:extLst>
                    <a:ext uri="{9D8B030D-6E8A-4147-A177-3AD203B41FA5}">
                      <a16:colId xmlns:a16="http://schemas.microsoft.com/office/drawing/2014/main" val="20004"/>
                    </a:ext>
                  </a:extLst>
                </a:gridCol>
              </a:tblGrid>
              <a:tr h="304781">
                <a:tc>
                  <a:txBody>
                    <a:bodyPr/>
                    <a:lstStyle/>
                    <a:p>
                      <a:pPr marL="0" marR="0" lvl="0" indent="0" algn="ctr" rtl="0">
                        <a:lnSpc>
                          <a:spcPct val="100000"/>
                        </a:lnSpc>
                        <a:spcBef>
                          <a:spcPts val="0"/>
                        </a:spcBef>
                        <a:spcAft>
                          <a:spcPts val="0"/>
                        </a:spcAft>
                        <a:buClr>
                          <a:schemeClr val="lt1"/>
                        </a:buClr>
                        <a:buSzPts val="1300"/>
                        <a:buFont typeface="Arial"/>
                        <a:buNone/>
                      </a:pPr>
                      <a:r>
                        <a:rPr lang="en-US" sz="1200" b="1" i="0" u="none" strike="noStrike" cap="none">
                          <a:solidFill>
                            <a:schemeClr val="accent6"/>
                          </a:solidFill>
                          <a:latin typeface="Arial"/>
                          <a:ea typeface="Arial"/>
                          <a:cs typeface="Arial"/>
                          <a:sym typeface="Arial"/>
                        </a:rPr>
                        <a:t>Attendance Data Trend</a:t>
                      </a:r>
                      <a:endParaRPr sz="12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lt1"/>
                        </a:buClr>
                        <a:buSzPts val="1300"/>
                        <a:buFont typeface="Arial"/>
                        <a:buNone/>
                      </a:pPr>
                      <a:r>
                        <a:rPr lang="en-US" sz="1200" b="1" i="0" u="none" strike="noStrike" cap="none">
                          <a:solidFill>
                            <a:schemeClr val="accent6"/>
                          </a:solidFill>
                          <a:latin typeface="Arial"/>
                          <a:ea typeface="Arial"/>
                          <a:cs typeface="Arial"/>
                          <a:sym typeface="Arial"/>
                        </a:rPr>
                        <a:t>2016-17</a:t>
                      </a:r>
                      <a:endParaRPr sz="12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lt1"/>
                        </a:buClr>
                        <a:buSzPts val="1300"/>
                        <a:buFont typeface="Arial"/>
                        <a:buNone/>
                      </a:pPr>
                      <a:r>
                        <a:rPr lang="en-US" sz="1200" b="1" i="0" u="none" strike="noStrike" cap="none">
                          <a:solidFill>
                            <a:schemeClr val="accent6"/>
                          </a:solidFill>
                          <a:latin typeface="Arial"/>
                          <a:ea typeface="Arial"/>
                          <a:cs typeface="Arial"/>
                          <a:sym typeface="Arial"/>
                        </a:rPr>
                        <a:t>2017-18</a:t>
                      </a:r>
                      <a:endParaRPr sz="12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lt1"/>
                        </a:buClr>
                        <a:buSzPts val="1300"/>
                        <a:buFont typeface="Arial"/>
                        <a:buNone/>
                      </a:pPr>
                      <a:r>
                        <a:rPr lang="en-US" sz="1200" b="1" i="0" u="none" strike="noStrike" cap="none">
                          <a:solidFill>
                            <a:schemeClr val="accent6"/>
                          </a:solidFill>
                          <a:latin typeface="Arial"/>
                          <a:ea typeface="Arial"/>
                          <a:cs typeface="Arial"/>
                          <a:sym typeface="Arial"/>
                        </a:rPr>
                        <a:t>2018-19</a:t>
                      </a:r>
                      <a:endParaRPr sz="12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lt1"/>
                        </a:buClr>
                        <a:buSzPts val="1300"/>
                        <a:buFont typeface="Arial"/>
                        <a:buNone/>
                      </a:pPr>
                      <a:r>
                        <a:rPr lang="en-US" sz="1200" b="1" i="0" u="none" strike="noStrike" cap="none">
                          <a:solidFill>
                            <a:schemeClr val="accent6"/>
                          </a:solidFill>
                          <a:latin typeface="Arial"/>
                          <a:ea typeface="Arial"/>
                          <a:cs typeface="Arial"/>
                          <a:sym typeface="Arial"/>
                        </a:rPr>
                        <a:t>2019-20 (current)</a:t>
                      </a:r>
                      <a:endParaRPr sz="1200" b="1" i="0" u="none" strike="noStrike" cap="none">
                        <a:solidFill>
                          <a:schemeClr val="accent6"/>
                        </a:solidFill>
                        <a:latin typeface="Arial"/>
                        <a:ea typeface="Arial"/>
                        <a:cs typeface="Arial"/>
                        <a:sym typeface="Arial"/>
                      </a:endParaRPr>
                    </a:p>
                  </a:txBody>
                  <a:tcPr marL="121925" marR="121925" marT="60951" marB="60951"/>
                </a:tc>
                <a:extLst>
                  <a:ext uri="{0D108BD9-81ED-4DB2-BD59-A6C34878D82A}">
                    <a16:rowId xmlns:a16="http://schemas.microsoft.com/office/drawing/2014/main" val="10000"/>
                  </a:ext>
                </a:extLst>
              </a:tr>
              <a:tr h="398325">
                <a:tc>
                  <a:txBody>
                    <a:bodyPr/>
                    <a:lstStyle/>
                    <a:p>
                      <a:pPr marL="0" marR="0" lvl="0" indent="0" algn="l" rtl="0">
                        <a:lnSpc>
                          <a:spcPct val="100000"/>
                        </a:lnSpc>
                        <a:spcBef>
                          <a:spcPts val="0"/>
                        </a:spcBef>
                        <a:spcAft>
                          <a:spcPts val="0"/>
                        </a:spcAft>
                        <a:buClr>
                          <a:schemeClr val="accent6"/>
                        </a:buClr>
                        <a:buSzPts val="1300"/>
                        <a:buFont typeface="Arial"/>
                        <a:buNone/>
                      </a:pPr>
                      <a:r>
                        <a:rPr lang="en-US" sz="1200" b="1" u="none" strike="noStrike" cap="none">
                          <a:solidFill>
                            <a:schemeClr val="accent6"/>
                          </a:solidFill>
                        </a:rPr>
                        <a:t>Average Daily Attendance (ADA)</a:t>
                      </a: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extLst>
                  <a:ext uri="{0D108BD9-81ED-4DB2-BD59-A6C34878D82A}">
                    <a16:rowId xmlns:a16="http://schemas.microsoft.com/office/drawing/2014/main" val="10001"/>
                  </a:ext>
                </a:extLst>
              </a:tr>
              <a:tr h="325125">
                <a:tc>
                  <a:txBody>
                    <a:bodyPr/>
                    <a:lstStyle/>
                    <a:p>
                      <a:pPr marL="0" marR="0" lvl="0" indent="0" algn="l" rtl="0">
                        <a:lnSpc>
                          <a:spcPct val="100000"/>
                        </a:lnSpc>
                        <a:spcBef>
                          <a:spcPts val="0"/>
                        </a:spcBef>
                        <a:spcAft>
                          <a:spcPts val="0"/>
                        </a:spcAft>
                        <a:buClr>
                          <a:schemeClr val="accent6"/>
                        </a:buClr>
                        <a:buSzPts val="1300"/>
                        <a:buFont typeface="Arial"/>
                        <a:buNone/>
                      </a:pPr>
                      <a:r>
                        <a:rPr lang="en-US" sz="1200" b="1" i="0" u="none" strike="noStrike" cap="none">
                          <a:solidFill>
                            <a:schemeClr val="accent6"/>
                          </a:solidFill>
                          <a:latin typeface="Arial"/>
                          <a:ea typeface="Arial"/>
                          <a:cs typeface="Arial"/>
                          <a:sym typeface="Arial"/>
                        </a:rPr>
                        <a:t>Teacher Attendance Rate</a:t>
                      </a:r>
                      <a:endParaRPr sz="12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extLst>
                  <a:ext uri="{0D108BD9-81ED-4DB2-BD59-A6C34878D82A}">
                    <a16:rowId xmlns:a16="http://schemas.microsoft.com/office/drawing/2014/main" val="10002"/>
                  </a:ext>
                </a:extLst>
              </a:tr>
              <a:tr h="325125">
                <a:tc>
                  <a:txBody>
                    <a:bodyPr/>
                    <a:lstStyle/>
                    <a:p>
                      <a:pPr marL="0" marR="0" lvl="0" indent="0" algn="l" rtl="0">
                        <a:lnSpc>
                          <a:spcPct val="100000"/>
                        </a:lnSpc>
                        <a:spcBef>
                          <a:spcPts val="0"/>
                        </a:spcBef>
                        <a:spcAft>
                          <a:spcPts val="0"/>
                        </a:spcAft>
                        <a:buClr>
                          <a:schemeClr val="accent6"/>
                        </a:buClr>
                        <a:buSzPts val="1300"/>
                        <a:buFont typeface="Arial"/>
                        <a:buNone/>
                      </a:pPr>
                      <a:r>
                        <a:rPr lang="en-US" sz="1200" b="1" i="0" u="none" strike="noStrike" cap="none">
                          <a:solidFill>
                            <a:schemeClr val="accent6"/>
                          </a:solidFill>
                        </a:rPr>
                        <a:t>Chronic </a:t>
                      </a:r>
                      <a:r>
                        <a:rPr lang="en-US" sz="1200" b="1" i="0" u="none" strike="noStrike" cap="none">
                          <a:solidFill>
                            <a:schemeClr val="accent6"/>
                          </a:solidFill>
                          <a:latin typeface="Arial"/>
                          <a:ea typeface="Arial"/>
                          <a:cs typeface="Arial"/>
                          <a:sym typeface="Arial"/>
                        </a:rPr>
                        <a:t>Absenteeism Rate</a:t>
                      </a:r>
                      <a:endParaRPr sz="12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extLst>
                  <a:ext uri="{0D108BD9-81ED-4DB2-BD59-A6C34878D82A}">
                    <a16:rowId xmlns:a16="http://schemas.microsoft.com/office/drawing/2014/main" val="10003"/>
                  </a:ext>
                </a:extLst>
              </a:tr>
              <a:tr h="325125">
                <a:tc>
                  <a:txBody>
                    <a:bodyPr/>
                    <a:lstStyle/>
                    <a:p>
                      <a:pPr marL="0" marR="0" lvl="0" indent="0" algn="l" rtl="0">
                        <a:lnSpc>
                          <a:spcPct val="100000"/>
                        </a:lnSpc>
                        <a:spcBef>
                          <a:spcPts val="0"/>
                        </a:spcBef>
                        <a:spcAft>
                          <a:spcPts val="0"/>
                        </a:spcAft>
                        <a:buClr>
                          <a:schemeClr val="accent6"/>
                        </a:buClr>
                        <a:buSzPts val="1300"/>
                        <a:buFont typeface="Arial"/>
                        <a:buNone/>
                      </a:pPr>
                      <a:r>
                        <a:rPr lang="en-US" sz="1200" b="1" i="0" u="none" strike="noStrike" cap="none">
                          <a:solidFill>
                            <a:schemeClr val="accent6"/>
                          </a:solidFill>
                          <a:latin typeface="Arial"/>
                          <a:ea typeface="Arial"/>
                          <a:cs typeface="Arial"/>
                          <a:sym typeface="Arial"/>
                        </a:rPr>
                        <a:t>Enrollment</a:t>
                      </a:r>
                      <a:endParaRPr sz="12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dirty="0"/>
                    </a:p>
                  </a:txBody>
                  <a:tcPr marL="121925" marR="121925" marT="60951" marB="60951"/>
                </a:tc>
                <a:extLst>
                  <a:ext uri="{0D108BD9-81ED-4DB2-BD59-A6C34878D82A}">
                    <a16:rowId xmlns:a16="http://schemas.microsoft.com/office/drawing/2014/main" val="10004"/>
                  </a:ext>
                </a:extLst>
              </a:tr>
              <a:tr h="325125">
                <a:tc>
                  <a:txBody>
                    <a:bodyPr/>
                    <a:lstStyle/>
                    <a:p>
                      <a:pPr marL="0" marR="0" lvl="0" indent="0" algn="l" rtl="0">
                        <a:lnSpc>
                          <a:spcPct val="100000"/>
                        </a:lnSpc>
                        <a:spcBef>
                          <a:spcPts val="0"/>
                        </a:spcBef>
                        <a:spcAft>
                          <a:spcPts val="0"/>
                        </a:spcAft>
                        <a:buClr>
                          <a:schemeClr val="accent6"/>
                        </a:buClr>
                        <a:buSzPts val="1300"/>
                        <a:buFont typeface="Arial"/>
                        <a:buNone/>
                      </a:pPr>
                      <a:r>
                        <a:rPr lang="en-US" sz="1200" b="1" i="0" u="none" strike="noStrike" cap="none" dirty="0">
                          <a:solidFill>
                            <a:schemeClr val="accent6"/>
                          </a:solidFill>
                          <a:latin typeface="Arial"/>
                          <a:ea typeface="Arial"/>
                          <a:cs typeface="Arial"/>
                          <a:sym typeface="Arial"/>
                        </a:rPr>
                        <a:t>Grade Configuration of School</a:t>
                      </a:r>
                      <a:endParaRPr sz="12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dirty="0"/>
                    </a:p>
                  </a:txBody>
                  <a:tcPr marL="121925" marR="121925" marT="60951" marB="60951"/>
                </a:tc>
                <a:extLst>
                  <a:ext uri="{0D108BD9-81ED-4DB2-BD59-A6C34878D82A}">
                    <a16:rowId xmlns:a16="http://schemas.microsoft.com/office/drawing/2014/main" val="2796172775"/>
                  </a:ext>
                </a:extLst>
              </a:tr>
            </a:tbl>
          </a:graphicData>
        </a:graphic>
      </p:graphicFrame>
      <p:sp>
        <p:nvSpPr>
          <p:cNvPr id="7" name="Google Shape;154;p5">
            <a:extLst>
              <a:ext uri="{FF2B5EF4-FFF2-40B4-BE49-F238E27FC236}">
                <a16:creationId xmlns:a16="http://schemas.microsoft.com/office/drawing/2014/main" id="{C275AA58-30ED-4505-9F92-4987413507A8}"/>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4"/>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p>
            <a:pPr marL="0" indent="0">
              <a:buSzPts val="2667"/>
            </a:pPr>
            <a:r>
              <a:rPr lang="en-US" sz="2667"/>
              <a:t>School Snapshot</a:t>
            </a:r>
            <a:endParaRPr/>
          </a:p>
        </p:txBody>
      </p:sp>
      <p:sp>
        <p:nvSpPr>
          <p:cNvPr id="142" name="Google Shape;142;p4"/>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5</a:t>
            </a:fld>
            <a:endParaRPr kern="0"/>
          </a:p>
        </p:txBody>
      </p:sp>
      <p:sp>
        <p:nvSpPr>
          <p:cNvPr id="145" name="Google Shape;145;p4"/>
          <p:cNvSpPr txBox="1"/>
          <p:nvPr/>
        </p:nvSpPr>
        <p:spPr>
          <a:xfrm>
            <a:off x="644056" y="1226488"/>
            <a:ext cx="10778544" cy="4545499"/>
          </a:xfrm>
          <a:prstGeom prst="rect">
            <a:avLst/>
          </a:prstGeom>
          <a:noFill/>
          <a:ln>
            <a:noFill/>
          </a:ln>
        </p:spPr>
        <p:txBody>
          <a:bodyPr spcFirstLastPara="1" wrap="square" lIns="91425" tIns="45700" rIns="91425" bIns="45700" anchor="t" anchorCtr="0">
            <a:spAutoFit/>
          </a:bodyPr>
          <a:lstStyle/>
          <a:p>
            <a:pPr defTabSz="1219170"/>
            <a:r>
              <a:rPr lang="en-US" sz="1867" b="1" kern="0" dirty="0">
                <a:solidFill>
                  <a:srgbClr val="1071BD"/>
                </a:solidFill>
                <a:latin typeface="Arial"/>
                <a:cs typeface="Arial"/>
                <a:sym typeface="Arial"/>
              </a:rPr>
              <a:t>Briefly address the school’s strategy/response to address the attendance data trends provided in the chart and the next steps to address Chronic Absenteeism in the school.</a:t>
            </a:r>
            <a:endParaRPr sz="1400" kern="0" dirty="0">
              <a:solidFill>
                <a:srgbClr val="000000"/>
              </a:solidFill>
              <a:latin typeface="Arial"/>
              <a:cs typeface="Arial"/>
              <a:sym typeface="Arial"/>
            </a:endParaRPr>
          </a:p>
          <a:p>
            <a:pPr defTabSz="1219170"/>
            <a:endParaRPr lang="en-US" sz="1867" b="1" kern="0" dirty="0">
              <a:solidFill>
                <a:srgbClr val="1071BD"/>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r>
              <a:rPr lang="en-US" sz="1867" b="1" kern="0" dirty="0">
                <a:solidFill>
                  <a:srgbClr val="1071BD"/>
                </a:solidFill>
                <a:latin typeface="Arial"/>
                <a:cs typeface="Arial"/>
                <a:sym typeface="Arial"/>
              </a:rPr>
              <a:t>Student ADA and Chronic Absenteeism:</a:t>
            </a:r>
            <a:endParaRPr sz="1400" kern="0" dirty="0">
              <a:solidFill>
                <a:srgbClr val="000000"/>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endParaRPr lang="en-US" sz="1867" b="1" kern="0" dirty="0">
              <a:solidFill>
                <a:srgbClr val="1071BD"/>
              </a:solidFill>
              <a:latin typeface="Arial"/>
              <a:cs typeface="Arial"/>
              <a:sym typeface="Arial"/>
            </a:endParaRPr>
          </a:p>
          <a:p>
            <a:pPr defTabSz="1219170"/>
            <a:endParaRPr lang="en-US" sz="1867" b="1" kern="0" dirty="0">
              <a:solidFill>
                <a:srgbClr val="1071BD"/>
              </a:solidFill>
              <a:latin typeface="Arial"/>
              <a:cs typeface="Arial"/>
              <a:sym typeface="Arial"/>
            </a:endParaRPr>
          </a:p>
          <a:p>
            <a:pPr defTabSz="1219170"/>
            <a:r>
              <a:rPr lang="en-US" sz="1867" b="1" kern="0" dirty="0">
                <a:solidFill>
                  <a:srgbClr val="1071BD"/>
                </a:solidFill>
                <a:latin typeface="Arial"/>
                <a:cs typeface="Arial"/>
                <a:sym typeface="Arial"/>
              </a:rPr>
              <a:t>Teacher Attendance:</a:t>
            </a:r>
            <a:endParaRPr sz="1400" kern="0" dirty="0">
              <a:solidFill>
                <a:srgbClr val="000000"/>
              </a:solidFill>
              <a:latin typeface="Arial"/>
              <a:cs typeface="Arial"/>
              <a:sym typeface="Arial"/>
            </a:endParaRPr>
          </a:p>
          <a:p>
            <a:pPr defTabSz="1219170"/>
            <a:endParaRPr lang="en-US" sz="1400" kern="0" dirty="0">
              <a:solidFill>
                <a:srgbClr val="000000"/>
              </a:solidFill>
              <a:latin typeface="Arial"/>
              <a:cs typeface="Arial"/>
              <a:sym typeface="Arial"/>
            </a:endParaRPr>
          </a:p>
          <a:p>
            <a:pPr defTabSz="1219170"/>
            <a:endParaRPr lang="en-US" sz="1400" kern="0" dirty="0">
              <a:solidFill>
                <a:srgbClr val="000000"/>
              </a:solidFill>
              <a:latin typeface="Arial"/>
              <a:cs typeface="Arial"/>
              <a:sym typeface="Arial"/>
            </a:endParaRPr>
          </a:p>
          <a:p>
            <a:pPr defTabSz="1219170"/>
            <a:endParaRPr lang="en-US" sz="1400" kern="0" dirty="0">
              <a:solidFill>
                <a:srgbClr val="000000"/>
              </a:solidFill>
              <a:latin typeface="Arial"/>
              <a:cs typeface="Arial"/>
              <a:sym typeface="Arial"/>
            </a:endParaRPr>
          </a:p>
          <a:p>
            <a:pPr defTabSz="1219170"/>
            <a:endParaRPr lang="en-US" sz="1400" kern="0" dirty="0">
              <a:solidFill>
                <a:srgbClr val="000000"/>
              </a:solidFill>
              <a:latin typeface="Arial"/>
              <a:cs typeface="Arial"/>
              <a:sym typeface="Arial"/>
            </a:endParaRPr>
          </a:p>
          <a:p>
            <a:pPr defTabSz="1219170"/>
            <a:endParaRPr lang="en-US" sz="1400" kern="0" dirty="0">
              <a:solidFill>
                <a:srgbClr val="000000"/>
              </a:solidFill>
              <a:latin typeface="Arial"/>
              <a:cs typeface="Arial"/>
              <a:sym typeface="Arial"/>
            </a:endParaRPr>
          </a:p>
          <a:p>
            <a:pPr defTabSz="1219170"/>
            <a:endParaRPr sz="1400" kern="0" dirty="0">
              <a:solidFill>
                <a:srgbClr val="000000"/>
              </a:solidFill>
              <a:latin typeface="Arial"/>
              <a:cs typeface="Arial"/>
              <a:sym typeface="Arial"/>
            </a:endParaRPr>
          </a:p>
        </p:txBody>
      </p:sp>
      <p:sp>
        <p:nvSpPr>
          <p:cNvPr id="7" name="Google Shape;154;p5">
            <a:extLst>
              <a:ext uri="{FF2B5EF4-FFF2-40B4-BE49-F238E27FC236}">
                <a16:creationId xmlns:a16="http://schemas.microsoft.com/office/drawing/2014/main" id="{26B8E111-97E2-45A7-89C5-C6149169F7C2}"/>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extLst>
      <p:ext uri="{BB962C8B-B14F-4D97-AF65-F5344CB8AC3E}">
        <p14:creationId xmlns:p14="http://schemas.microsoft.com/office/powerpoint/2010/main" val="148196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5"/>
          <p:cNvSpPr txBox="1">
            <a:spLocks noGrp="1"/>
          </p:cNvSpPr>
          <p:nvPr>
            <p:ph type="body" idx="1"/>
          </p:nvPr>
        </p:nvSpPr>
        <p:spPr>
          <a:xfrm>
            <a:off x="0" y="1"/>
            <a:ext cx="12192000" cy="642632"/>
          </a:xfrm>
          <a:prstGeom prst="rect">
            <a:avLst/>
          </a:prstGeom>
          <a:noFill/>
          <a:ln>
            <a:noFill/>
          </a:ln>
        </p:spPr>
        <p:txBody>
          <a:bodyPr spcFirstLastPara="1" wrap="square" lIns="91425" tIns="91425" rIns="91425" bIns="91425" anchor="ctr" anchorCtr="0">
            <a:noAutofit/>
          </a:bodyPr>
          <a:lstStyle/>
          <a:p>
            <a:pPr marL="0" indent="0">
              <a:buSzPts val="3200"/>
            </a:pPr>
            <a:endParaRPr sz="3200"/>
          </a:p>
          <a:p>
            <a:pPr marL="0" indent="0">
              <a:spcBef>
                <a:spcPts val="1600"/>
              </a:spcBef>
              <a:buSzPts val="2667"/>
            </a:pPr>
            <a:r>
              <a:rPr lang="en-US" sz="2667"/>
              <a:t>School Snapshot</a:t>
            </a:r>
            <a:endParaRPr/>
          </a:p>
          <a:p>
            <a:pPr marL="0" indent="0">
              <a:spcBef>
                <a:spcPts val="1600"/>
              </a:spcBef>
              <a:buSzPts val="3200"/>
            </a:pPr>
            <a:endParaRPr sz="3200"/>
          </a:p>
        </p:txBody>
      </p:sp>
      <p:sp>
        <p:nvSpPr>
          <p:cNvPr id="151" name="Google Shape;151;p5"/>
          <p:cNvSpPr txBox="1">
            <a:spLocks noGrp="1"/>
          </p:cNvSpPr>
          <p:nvPr>
            <p:ph type="body" idx="2"/>
          </p:nvPr>
        </p:nvSpPr>
        <p:spPr>
          <a:xfrm>
            <a:off x="253215" y="849012"/>
            <a:ext cx="11224472" cy="5978957"/>
          </a:xfrm>
          <a:prstGeom prst="rect">
            <a:avLst/>
          </a:prstGeom>
          <a:noFill/>
          <a:ln>
            <a:noFill/>
          </a:ln>
        </p:spPr>
        <p:txBody>
          <a:bodyPr spcFirstLastPara="1" wrap="square" lIns="91425" tIns="91425" rIns="91425" bIns="91425" anchor="t" anchorCtr="0">
            <a:noAutofit/>
          </a:bodyPr>
          <a:lstStyle/>
          <a:p>
            <a:pPr marL="0" lvl="1" indent="0">
              <a:spcBef>
                <a:spcPts val="0"/>
              </a:spcBef>
              <a:buSzPts val="533"/>
            </a:pPr>
            <a:endParaRPr sz="533" b="1">
              <a:solidFill>
                <a:schemeClr val="accent6"/>
              </a:solidFill>
            </a:endParaRPr>
          </a:p>
          <a:p>
            <a:pPr marL="0" indent="0">
              <a:buNone/>
            </a:pPr>
            <a:endParaRPr>
              <a:highlight>
                <a:srgbClr val="FFFF00"/>
              </a:highlight>
            </a:endParaRPr>
          </a:p>
        </p:txBody>
      </p:sp>
      <p:sp>
        <p:nvSpPr>
          <p:cNvPr id="152" name="Google Shape;152;p5"/>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6</a:t>
            </a:fld>
            <a:endParaRPr kern="0"/>
          </a:p>
        </p:txBody>
      </p:sp>
      <p:graphicFrame>
        <p:nvGraphicFramePr>
          <p:cNvPr id="153" name="Google Shape;153;p5"/>
          <p:cNvGraphicFramePr/>
          <p:nvPr/>
        </p:nvGraphicFramePr>
        <p:xfrm>
          <a:off x="268942" y="1136404"/>
          <a:ext cx="10768401" cy="2797285"/>
        </p:xfrm>
        <a:graphic>
          <a:graphicData uri="http://schemas.openxmlformats.org/drawingml/2006/table">
            <a:tbl>
              <a:tblPr firstRow="1" bandRow="1">
                <a:noFill/>
              </a:tblPr>
              <a:tblGrid>
                <a:gridCol w="3267425">
                  <a:extLst>
                    <a:ext uri="{9D8B030D-6E8A-4147-A177-3AD203B41FA5}">
                      <a16:colId xmlns:a16="http://schemas.microsoft.com/office/drawing/2014/main" val="20000"/>
                    </a:ext>
                  </a:extLst>
                </a:gridCol>
                <a:gridCol w="1710025">
                  <a:extLst>
                    <a:ext uri="{9D8B030D-6E8A-4147-A177-3AD203B41FA5}">
                      <a16:colId xmlns:a16="http://schemas.microsoft.com/office/drawing/2014/main" val="20001"/>
                    </a:ext>
                  </a:extLst>
                </a:gridCol>
                <a:gridCol w="1690125">
                  <a:extLst>
                    <a:ext uri="{9D8B030D-6E8A-4147-A177-3AD203B41FA5}">
                      <a16:colId xmlns:a16="http://schemas.microsoft.com/office/drawing/2014/main" val="20002"/>
                    </a:ext>
                  </a:extLst>
                </a:gridCol>
                <a:gridCol w="1966775">
                  <a:extLst>
                    <a:ext uri="{9D8B030D-6E8A-4147-A177-3AD203B41FA5}">
                      <a16:colId xmlns:a16="http://schemas.microsoft.com/office/drawing/2014/main" val="20003"/>
                    </a:ext>
                  </a:extLst>
                </a:gridCol>
                <a:gridCol w="2134051">
                  <a:extLst>
                    <a:ext uri="{9D8B030D-6E8A-4147-A177-3AD203B41FA5}">
                      <a16:colId xmlns:a16="http://schemas.microsoft.com/office/drawing/2014/main" val="20004"/>
                    </a:ext>
                  </a:extLst>
                </a:gridCol>
              </a:tblGrid>
              <a:tr h="643175">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a:solidFill>
                            <a:schemeClr val="accent6"/>
                          </a:solidFill>
                          <a:latin typeface="Arial"/>
                          <a:ea typeface="Arial"/>
                          <a:cs typeface="Arial"/>
                          <a:sym typeface="Arial"/>
                        </a:rPr>
                        <a:t>AREA</a:t>
                      </a:r>
                      <a:endParaRPr sz="13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a:solidFill>
                            <a:schemeClr val="accent6"/>
                          </a:solidFill>
                          <a:latin typeface="Arial"/>
                          <a:ea typeface="Arial"/>
                          <a:cs typeface="Arial"/>
                          <a:sym typeface="Arial"/>
                        </a:rPr>
                        <a:t>2016-17</a:t>
                      </a:r>
                      <a:endParaRPr sz="13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a:solidFill>
                            <a:schemeClr val="accent6"/>
                          </a:solidFill>
                          <a:latin typeface="Arial"/>
                          <a:ea typeface="Arial"/>
                          <a:cs typeface="Arial"/>
                          <a:sym typeface="Arial"/>
                        </a:rPr>
                        <a:t>2017-18</a:t>
                      </a:r>
                      <a:endParaRPr sz="13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a:solidFill>
                            <a:schemeClr val="accent6"/>
                          </a:solidFill>
                          <a:latin typeface="Arial"/>
                          <a:ea typeface="Arial"/>
                          <a:cs typeface="Arial"/>
                          <a:sym typeface="Arial"/>
                        </a:rPr>
                        <a:t>2018-19</a:t>
                      </a:r>
                      <a:endParaRPr sz="13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a:solidFill>
                            <a:schemeClr val="accent6"/>
                          </a:solidFill>
                          <a:latin typeface="Arial"/>
                          <a:ea typeface="Arial"/>
                          <a:cs typeface="Arial"/>
                          <a:sym typeface="Arial"/>
                        </a:rPr>
                        <a:t>2019-20</a:t>
                      </a:r>
                      <a:endParaRPr sz="1300" b="1" i="0" u="none" strike="noStrike" cap="none">
                        <a:solidFill>
                          <a:schemeClr val="accent6"/>
                        </a:solidFill>
                        <a:latin typeface="Arial"/>
                        <a:ea typeface="Arial"/>
                        <a:cs typeface="Arial"/>
                        <a:sym typeface="Arial"/>
                      </a:endParaRPr>
                    </a:p>
                  </a:txBody>
                  <a:tcPr marL="121925" marR="121925" marT="60951" marB="60951"/>
                </a:tc>
                <a:extLst>
                  <a:ext uri="{0D108BD9-81ED-4DB2-BD59-A6C34878D82A}">
                    <a16:rowId xmlns:a16="http://schemas.microsoft.com/office/drawing/2014/main" val="10000"/>
                  </a:ext>
                </a:extLst>
              </a:tr>
              <a:tr h="345421">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a:solidFill>
                            <a:schemeClr val="accent6"/>
                          </a:solidFill>
                          <a:latin typeface="Arial"/>
                          <a:ea typeface="Arial"/>
                          <a:cs typeface="Arial"/>
                          <a:sym typeface="Arial"/>
                        </a:rPr>
                        <a:t>Number of Certified Teachers</a:t>
                      </a:r>
                      <a:endParaRPr sz="13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dirty="0"/>
                    </a:p>
                  </a:txBody>
                  <a:tcPr marL="121925" marR="121925" marT="60951" marB="60951"/>
                </a:tc>
                <a:extLst>
                  <a:ext uri="{0D108BD9-81ED-4DB2-BD59-A6C34878D82A}">
                    <a16:rowId xmlns:a16="http://schemas.microsoft.com/office/drawing/2014/main" val="10002"/>
                  </a:ext>
                </a:extLst>
              </a:tr>
              <a:tr h="345421">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a:solidFill>
                            <a:schemeClr val="accent6"/>
                          </a:solidFill>
                          <a:latin typeface="Arial"/>
                          <a:ea typeface="Arial"/>
                          <a:cs typeface="Arial"/>
                          <a:sym typeface="Arial"/>
                        </a:rPr>
                        <a:t>Number of Limited Service Teachers</a:t>
                      </a:r>
                      <a:endParaRPr sz="13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extLst>
                  <a:ext uri="{0D108BD9-81ED-4DB2-BD59-A6C34878D82A}">
                    <a16:rowId xmlns:a16="http://schemas.microsoft.com/office/drawing/2014/main" val="10003"/>
                  </a:ext>
                </a:extLst>
              </a:tr>
              <a:tr h="345421">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a:solidFill>
                            <a:schemeClr val="accent6"/>
                          </a:solidFill>
                          <a:latin typeface="Arial"/>
                          <a:ea typeface="Arial"/>
                          <a:cs typeface="Arial"/>
                          <a:sym typeface="Arial"/>
                        </a:rPr>
                        <a:t>Number of Administrators</a:t>
                      </a:r>
                      <a:endParaRPr sz="13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extLst>
                  <a:ext uri="{0D108BD9-81ED-4DB2-BD59-A6C34878D82A}">
                    <a16:rowId xmlns:a16="http://schemas.microsoft.com/office/drawing/2014/main" val="10004"/>
                  </a:ext>
                </a:extLst>
              </a:tr>
              <a:tr h="345421">
                <a:tc>
                  <a:txBody>
                    <a:bodyPr/>
                    <a:lstStyle/>
                    <a:p>
                      <a:pPr marL="0" marR="0" lvl="0" indent="0" algn="l"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Teacher Turnover Rate (percent)</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extLst>
                  <a:ext uri="{0D108BD9-81ED-4DB2-BD59-A6C34878D82A}">
                    <a16:rowId xmlns:a16="http://schemas.microsoft.com/office/drawing/2014/main" val="10005"/>
                  </a:ext>
                </a:extLst>
              </a:tr>
              <a:tr h="401600">
                <a:tc>
                  <a:txBody>
                    <a:bodyPr/>
                    <a:lstStyle/>
                    <a:p>
                      <a:pPr marL="0" marR="0" lvl="0" indent="0" algn="l"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Percent of Teachers rated ≥ 3</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dirty="0"/>
                        <a:t>TBD</a:t>
                      </a:r>
                      <a:endParaRPr sz="1300" u="none" strike="noStrike" cap="none" dirty="0"/>
                    </a:p>
                  </a:txBody>
                  <a:tcPr marL="121925" marR="121925" marT="60951" marB="60951"/>
                </a:tc>
                <a:extLst>
                  <a:ext uri="{0D108BD9-81ED-4DB2-BD59-A6C34878D82A}">
                    <a16:rowId xmlns:a16="http://schemas.microsoft.com/office/drawing/2014/main" val="10006"/>
                  </a:ext>
                </a:extLst>
              </a:tr>
              <a:tr h="345421">
                <a:tc>
                  <a:txBody>
                    <a:bodyPr/>
                    <a:lstStyle/>
                    <a:p>
                      <a:pPr marL="0" marR="0" lvl="0" indent="0" algn="l"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Accountability Rating &amp; Score  </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dirty="0"/>
                        <a:t>TBD</a:t>
                      </a:r>
                      <a:endParaRPr sz="1300" u="none" strike="noStrike" cap="none" dirty="0"/>
                    </a:p>
                  </a:txBody>
                  <a:tcPr marL="121925" marR="121925" marT="60951" marB="60951"/>
                </a:tc>
                <a:extLst>
                  <a:ext uri="{0D108BD9-81ED-4DB2-BD59-A6C34878D82A}">
                    <a16:rowId xmlns:a16="http://schemas.microsoft.com/office/drawing/2014/main" val="10007"/>
                  </a:ext>
                </a:extLst>
              </a:tr>
            </a:tbl>
          </a:graphicData>
        </a:graphic>
      </p:graphicFrame>
      <p:sp>
        <p:nvSpPr>
          <p:cNvPr id="154" name="Google Shape;154;p5"/>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extLst>
      <p:ext uri="{BB962C8B-B14F-4D97-AF65-F5344CB8AC3E}">
        <p14:creationId xmlns:p14="http://schemas.microsoft.com/office/powerpoint/2010/main" val="1880245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6"/>
          <p:cNvSpPr txBox="1">
            <a:spLocks noGrp="1"/>
          </p:cNvSpPr>
          <p:nvPr>
            <p:ph type="body" idx="1"/>
          </p:nvPr>
        </p:nvSpPr>
        <p:spPr>
          <a:xfrm>
            <a:off x="0" y="1"/>
            <a:ext cx="12192000" cy="642632"/>
          </a:xfrm>
          <a:prstGeom prst="rect">
            <a:avLst/>
          </a:prstGeom>
          <a:noFill/>
          <a:ln>
            <a:noFill/>
          </a:ln>
        </p:spPr>
        <p:txBody>
          <a:bodyPr spcFirstLastPara="1" wrap="square" lIns="91425" tIns="91425" rIns="91425" bIns="91425" anchor="ctr" anchorCtr="0">
            <a:noAutofit/>
          </a:bodyPr>
          <a:lstStyle/>
          <a:p>
            <a:pPr marL="0" indent="0">
              <a:buSzPts val="3200"/>
            </a:pPr>
            <a:endParaRPr sz="3200"/>
          </a:p>
          <a:p>
            <a:pPr marL="0" indent="0">
              <a:spcBef>
                <a:spcPts val="1600"/>
              </a:spcBef>
              <a:buSzPts val="2667"/>
            </a:pPr>
            <a:r>
              <a:rPr lang="en-US" sz="2667"/>
              <a:t>School Snapshot</a:t>
            </a:r>
            <a:endParaRPr/>
          </a:p>
          <a:p>
            <a:pPr marL="0" indent="0">
              <a:spcBef>
                <a:spcPts val="1600"/>
              </a:spcBef>
              <a:buSzPts val="3200"/>
            </a:pPr>
            <a:endParaRPr sz="3200"/>
          </a:p>
        </p:txBody>
      </p:sp>
      <p:sp>
        <p:nvSpPr>
          <p:cNvPr id="160" name="Google Shape;160;p6"/>
          <p:cNvSpPr txBox="1">
            <a:spLocks noGrp="1"/>
          </p:cNvSpPr>
          <p:nvPr>
            <p:ph type="body" idx="2"/>
          </p:nvPr>
        </p:nvSpPr>
        <p:spPr>
          <a:xfrm>
            <a:off x="253215" y="849012"/>
            <a:ext cx="11224472" cy="5978957"/>
          </a:xfrm>
          <a:prstGeom prst="rect">
            <a:avLst/>
          </a:prstGeom>
          <a:noFill/>
          <a:ln>
            <a:noFill/>
          </a:ln>
        </p:spPr>
        <p:txBody>
          <a:bodyPr spcFirstLastPara="1" wrap="square" lIns="91425" tIns="91425" rIns="91425" bIns="91425" anchor="t" anchorCtr="0">
            <a:noAutofit/>
          </a:bodyPr>
          <a:lstStyle/>
          <a:p>
            <a:pPr marL="0" lvl="1" indent="0">
              <a:spcBef>
                <a:spcPts val="0"/>
              </a:spcBef>
              <a:buSzPts val="533"/>
            </a:pPr>
            <a:endParaRPr sz="533" b="1">
              <a:solidFill>
                <a:schemeClr val="accent6"/>
              </a:solidFill>
            </a:endParaRPr>
          </a:p>
          <a:p>
            <a:pPr marL="0" indent="0">
              <a:buNone/>
            </a:pPr>
            <a:endParaRPr>
              <a:highlight>
                <a:srgbClr val="FFFF00"/>
              </a:highlight>
            </a:endParaRPr>
          </a:p>
        </p:txBody>
      </p:sp>
      <p:sp>
        <p:nvSpPr>
          <p:cNvPr id="161" name="Google Shape;161;p6"/>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7</a:t>
            </a:fld>
            <a:endParaRPr kern="0"/>
          </a:p>
        </p:txBody>
      </p:sp>
      <p:sp>
        <p:nvSpPr>
          <p:cNvPr id="162" name="Google Shape;162;p6"/>
          <p:cNvSpPr txBox="1"/>
          <p:nvPr/>
        </p:nvSpPr>
        <p:spPr>
          <a:xfrm>
            <a:off x="10074304" y="5598621"/>
            <a:ext cx="1864483" cy="539788"/>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dirty="0">
                <a:solidFill>
                  <a:srgbClr val="1071BD"/>
                </a:solidFill>
                <a:latin typeface="Arial"/>
                <a:cs typeface="Arial"/>
                <a:sym typeface="Arial"/>
              </a:rPr>
              <a:t>(1 Slide)</a:t>
            </a:r>
            <a:endParaRPr sz="1400" kern="0" dirty="0">
              <a:solidFill>
                <a:srgbClr val="000000"/>
              </a:solidFill>
              <a:latin typeface="Arial"/>
              <a:cs typeface="Arial"/>
              <a:sym typeface="Arial"/>
            </a:endParaRPr>
          </a:p>
        </p:txBody>
      </p:sp>
      <p:sp>
        <p:nvSpPr>
          <p:cNvPr id="163" name="Google Shape;163;p6"/>
          <p:cNvSpPr/>
          <p:nvPr/>
        </p:nvSpPr>
        <p:spPr>
          <a:xfrm>
            <a:off x="586321" y="1378437"/>
            <a:ext cx="10345272" cy="4402127"/>
          </a:xfrm>
          <a:prstGeom prst="rect">
            <a:avLst/>
          </a:prstGeom>
          <a:noFill/>
          <a:ln>
            <a:noFill/>
          </a:ln>
        </p:spPr>
        <p:txBody>
          <a:bodyPr spcFirstLastPara="1" wrap="square" lIns="91425" tIns="45700" rIns="91425" bIns="45700" anchor="t" anchorCtr="0">
            <a:spAutoFit/>
          </a:bodyPr>
          <a:lstStyle/>
          <a:p>
            <a:pPr defTabSz="1219170"/>
            <a:r>
              <a:rPr lang="en-US" sz="1867" b="1" kern="0" dirty="0">
                <a:solidFill>
                  <a:srgbClr val="1071BD"/>
                </a:solidFill>
                <a:latin typeface="Arial"/>
                <a:cs typeface="Arial"/>
                <a:sym typeface="Arial"/>
              </a:rPr>
              <a:t>Briefly address the school’s strategy/response to the staffing data trends provided in the chart on the previous slide.</a:t>
            </a:r>
            <a:endParaRPr sz="1400" kern="0" dirty="0">
              <a:solidFill>
                <a:srgbClr val="000000"/>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r>
              <a:rPr lang="en-US" sz="1867" b="1" kern="0" dirty="0">
                <a:solidFill>
                  <a:srgbClr val="1071BD"/>
                </a:solidFill>
                <a:latin typeface="Arial"/>
                <a:cs typeface="Arial"/>
                <a:sym typeface="Arial"/>
              </a:rPr>
              <a:t>Recruitment</a:t>
            </a:r>
            <a:endParaRPr sz="1400" kern="0" dirty="0">
              <a:solidFill>
                <a:srgbClr val="000000"/>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r>
              <a:rPr lang="en-US" sz="1867" b="1" kern="0" dirty="0">
                <a:solidFill>
                  <a:srgbClr val="1071BD"/>
                </a:solidFill>
                <a:latin typeface="Arial"/>
                <a:cs typeface="Arial"/>
                <a:sym typeface="Arial"/>
              </a:rPr>
              <a:t>Retention</a:t>
            </a:r>
            <a:endParaRPr sz="1400" kern="0" dirty="0">
              <a:solidFill>
                <a:srgbClr val="000000"/>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endParaRPr sz="1867" b="1" kern="0" dirty="0">
              <a:solidFill>
                <a:srgbClr val="1071BD"/>
              </a:solidFill>
              <a:latin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5"/>
          <p:cNvSpPr txBox="1">
            <a:spLocks noGrp="1"/>
          </p:cNvSpPr>
          <p:nvPr>
            <p:ph type="body" idx="1"/>
          </p:nvPr>
        </p:nvSpPr>
        <p:spPr>
          <a:xfrm>
            <a:off x="0" y="1"/>
            <a:ext cx="12192000" cy="642632"/>
          </a:xfrm>
          <a:prstGeom prst="rect">
            <a:avLst/>
          </a:prstGeom>
          <a:noFill/>
          <a:ln>
            <a:noFill/>
          </a:ln>
        </p:spPr>
        <p:txBody>
          <a:bodyPr spcFirstLastPara="1" wrap="square" lIns="91425" tIns="91425" rIns="91425" bIns="91425" anchor="ctr" anchorCtr="0">
            <a:noAutofit/>
          </a:bodyPr>
          <a:lstStyle/>
          <a:p>
            <a:pPr marL="0" indent="0">
              <a:buSzPts val="3200"/>
            </a:pPr>
            <a:endParaRPr sz="3200" dirty="0"/>
          </a:p>
          <a:p>
            <a:pPr marL="0" indent="0">
              <a:spcBef>
                <a:spcPts val="1600"/>
              </a:spcBef>
              <a:buSzPts val="2667"/>
            </a:pPr>
            <a:r>
              <a:rPr lang="en-US" sz="2667" dirty="0"/>
              <a:t>School Snapshot (MAAP) Kindergarten – 8</a:t>
            </a:r>
            <a:r>
              <a:rPr lang="en-US" sz="2667" baseline="30000" dirty="0"/>
              <a:t>th</a:t>
            </a:r>
            <a:r>
              <a:rPr lang="en-US" sz="2667" dirty="0"/>
              <a:t> Grade</a:t>
            </a:r>
            <a:endParaRPr dirty="0"/>
          </a:p>
          <a:p>
            <a:pPr marL="0" indent="0">
              <a:spcBef>
                <a:spcPts val="1600"/>
              </a:spcBef>
              <a:buSzPts val="3200"/>
            </a:pPr>
            <a:endParaRPr sz="3200" dirty="0"/>
          </a:p>
        </p:txBody>
      </p:sp>
      <p:sp>
        <p:nvSpPr>
          <p:cNvPr id="151" name="Google Shape;151;p5"/>
          <p:cNvSpPr txBox="1">
            <a:spLocks noGrp="1"/>
          </p:cNvSpPr>
          <p:nvPr>
            <p:ph type="body" idx="2"/>
          </p:nvPr>
        </p:nvSpPr>
        <p:spPr>
          <a:xfrm>
            <a:off x="253215" y="849012"/>
            <a:ext cx="11224472" cy="5978957"/>
          </a:xfrm>
          <a:prstGeom prst="rect">
            <a:avLst/>
          </a:prstGeom>
          <a:noFill/>
          <a:ln>
            <a:noFill/>
          </a:ln>
        </p:spPr>
        <p:txBody>
          <a:bodyPr spcFirstLastPara="1" wrap="square" lIns="91425" tIns="91425" rIns="91425" bIns="91425" anchor="t" anchorCtr="0">
            <a:noAutofit/>
          </a:bodyPr>
          <a:lstStyle/>
          <a:p>
            <a:pPr marL="0" lvl="1" indent="0">
              <a:spcBef>
                <a:spcPts val="0"/>
              </a:spcBef>
              <a:buSzPts val="533"/>
            </a:pPr>
            <a:endParaRPr sz="533" b="1" dirty="0">
              <a:solidFill>
                <a:schemeClr val="accent6"/>
              </a:solidFill>
            </a:endParaRPr>
          </a:p>
          <a:p>
            <a:pPr marL="0" indent="0">
              <a:buNone/>
            </a:pPr>
            <a:endParaRPr dirty="0">
              <a:highlight>
                <a:srgbClr val="FFFF00"/>
              </a:highlight>
            </a:endParaRPr>
          </a:p>
        </p:txBody>
      </p:sp>
      <p:sp>
        <p:nvSpPr>
          <p:cNvPr id="152" name="Google Shape;152;p5"/>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8</a:t>
            </a:fld>
            <a:endParaRPr kern="0"/>
          </a:p>
        </p:txBody>
      </p:sp>
      <p:graphicFrame>
        <p:nvGraphicFramePr>
          <p:cNvPr id="153" name="Google Shape;153;p5"/>
          <p:cNvGraphicFramePr/>
          <p:nvPr/>
        </p:nvGraphicFramePr>
        <p:xfrm>
          <a:off x="902972" y="1723547"/>
          <a:ext cx="8525425" cy="2406871"/>
        </p:xfrm>
        <a:graphic>
          <a:graphicData uri="http://schemas.openxmlformats.org/drawingml/2006/table">
            <a:tbl>
              <a:tblPr firstRow="1" bandRow="1">
                <a:noFill/>
              </a:tblPr>
              <a:tblGrid>
                <a:gridCol w="3158500">
                  <a:extLst>
                    <a:ext uri="{9D8B030D-6E8A-4147-A177-3AD203B41FA5}">
                      <a16:colId xmlns:a16="http://schemas.microsoft.com/office/drawing/2014/main" val="20000"/>
                    </a:ext>
                  </a:extLst>
                </a:gridCol>
                <a:gridCol w="1710025">
                  <a:extLst>
                    <a:ext uri="{9D8B030D-6E8A-4147-A177-3AD203B41FA5}">
                      <a16:colId xmlns:a16="http://schemas.microsoft.com/office/drawing/2014/main" val="20001"/>
                    </a:ext>
                  </a:extLst>
                </a:gridCol>
                <a:gridCol w="1690125">
                  <a:extLst>
                    <a:ext uri="{9D8B030D-6E8A-4147-A177-3AD203B41FA5}">
                      <a16:colId xmlns:a16="http://schemas.microsoft.com/office/drawing/2014/main" val="20002"/>
                    </a:ext>
                  </a:extLst>
                </a:gridCol>
                <a:gridCol w="1966775">
                  <a:extLst>
                    <a:ext uri="{9D8B030D-6E8A-4147-A177-3AD203B41FA5}">
                      <a16:colId xmlns:a16="http://schemas.microsoft.com/office/drawing/2014/main" val="20003"/>
                    </a:ext>
                  </a:extLst>
                </a:gridCol>
              </a:tblGrid>
              <a:tr h="643175">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Subject Area</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2016-17</a:t>
                      </a: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2017-18</a:t>
                      </a: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2018-19</a:t>
                      </a:r>
                    </a:p>
                    <a:p>
                      <a:pPr marL="0" marR="0" lvl="0" indent="0" algn="ctr" defTabSz="914400" rtl="0" eaLnBrk="1" fontAlgn="auto" latinLnBrk="0" hangingPunct="1">
                        <a:lnSpc>
                          <a:spcPct val="100000"/>
                        </a:lnSpc>
                        <a:spcBef>
                          <a:spcPts val="0"/>
                        </a:spcBef>
                        <a:spcAft>
                          <a:spcPts val="0"/>
                        </a:spcAft>
                        <a:buClr>
                          <a:srgbClr val="000000"/>
                        </a:buClr>
                        <a:buSzPts val="1300"/>
                        <a:buFont typeface="Arial"/>
                        <a:buNone/>
                        <a:tabLst/>
                        <a:defRPr/>
                      </a:pPr>
                      <a:endParaRPr sz="1300" b="1" i="0" u="none" strike="noStrike" cap="none" dirty="0">
                        <a:solidFill>
                          <a:schemeClr val="accent6"/>
                        </a:solidFill>
                        <a:latin typeface="Arial"/>
                        <a:ea typeface="Arial"/>
                        <a:cs typeface="Arial"/>
                        <a:sym typeface="Arial"/>
                      </a:endParaRPr>
                    </a:p>
                  </a:txBody>
                  <a:tcPr marL="121925" marR="121925" marT="60951" marB="60951"/>
                </a:tc>
                <a:extLst>
                  <a:ext uri="{0D108BD9-81ED-4DB2-BD59-A6C34878D82A}">
                    <a16:rowId xmlns:a16="http://schemas.microsoft.com/office/drawing/2014/main" val="10000"/>
                  </a:ext>
                </a:extLst>
              </a:tr>
              <a:tr h="345421">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dirty="0">
                          <a:solidFill>
                            <a:schemeClr val="accent6"/>
                          </a:solidFill>
                          <a:latin typeface="Arial"/>
                          <a:ea typeface="Arial"/>
                          <a:cs typeface="Arial"/>
                          <a:sym typeface="Arial"/>
                        </a:rPr>
                        <a:t>ELA Proficiency</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extLst>
                  <a:ext uri="{0D108BD9-81ED-4DB2-BD59-A6C34878D82A}">
                    <a16:rowId xmlns:a16="http://schemas.microsoft.com/office/drawing/2014/main" val="10002"/>
                  </a:ext>
                </a:extLst>
              </a:tr>
              <a:tr h="345421">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dirty="0">
                          <a:solidFill>
                            <a:schemeClr val="accent6"/>
                          </a:solidFill>
                          <a:latin typeface="Arial"/>
                          <a:ea typeface="Arial"/>
                          <a:cs typeface="Arial"/>
                          <a:sym typeface="Arial"/>
                        </a:rPr>
                        <a:t>Math Proficiency</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dirty="0"/>
                    </a:p>
                  </a:txBody>
                  <a:tcPr marL="121925" marR="121925" marT="60951" marB="60951"/>
                </a:tc>
                <a:extLst>
                  <a:ext uri="{0D108BD9-81ED-4DB2-BD59-A6C34878D82A}">
                    <a16:rowId xmlns:a16="http://schemas.microsoft.com/office/drawing/2014/main" val="10003"/>
                  </a:ext>
                </a:extLst>
              </a:tr>
              <a:tr h="345421">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dirty="0">
                          <a:solidFill>
                            <a:schemeClr val="accent6"/>
                          </a:solidFill>
                          <a:latin typeface="Arial"/>
                          <a:ea typeface="Arial"/>
                          <a:cs typeface="Arial"/>
                          <a:sym typeface="Arial"/>
                        </a:rPr>
                        <a:t>Science Proficiency</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extLst>
                  <a:ext uri="{0D108BD9-81ED-4DB2-BD59-A6C34878D82A}">
                    <a16:rowId xmlns:a16="http://schemas.microsoft.com/office/drawing/2014/main" val="10004"/>
                  </a:ext>
                </a:extLst>
              </a:tr>
              <a:tr h="356095">
                <a:tc>
                  <a:txBody>
                    <a:bodyPr/>
                    <a:lstStyle/>
                    <a:p>
                      <a:pPr marL="0" marR="0" lvl="0" indent="0" algn="l"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3</a:t>
                      </a:r>
                      <a:r>
                        <a:rPr lang="en-US" sz="1300" b="1" i="0" u="none" strike="noStrike" cap="none" baseline="30000" dirty="0">
                          <a:solidFill>
                            <a:schemeClr val="accent6"/>
                          </a:solidFill>
                          <a:latin typeface="Arial"/>
                          <a:ea typeface="Arial"/>
                          <a:cs typeface="Arial"/>
                          <a:sym typeface="Arial"/>
                        </a:rPr>
                        <a:t>rd</a:t>
                      </a:r>
                      <a:r>
                        <a:rPr lang="en-US" sz="1300" b="1" i="0" u="none" strike="noStrike" cap="none" dirty="0">
                          <a:solidFill>
                            <a:schemeClr val="accent6"/>
                          </a:solidFill>
                          <a:latin typeface="Arial"/>
                          <a:ea typeface="Arial"/>
                          <a:cs typeface="Arial"/>
                          <a:sym typeface="Arial"/>
                        </a:rPr>
                        <a:t> Grade ELA Pass Rate</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dirty="0"/>
                    </a:p>
                  </a:txBody>
                  <a:tcPr marL="121925" marR="121925" marT="60951" marB="60951"/>
                </a:tc>
                <a:extLst>
                  <a:ext uri="{0D108BD9-81ED-4DB2-BD59-A6C34878D82A}">
                    <a16:rowId xmlns:a16="http://schemas.microsoft.com/office/drawing/2014/main" val="10005"/>
                  </a:ext>
                </a:extLst>
              </a:tr>
              <a:tr h="356095">
                <a:tc>
                  <a:txBody>
                    <a:bodyPr/>
                    <a:lstStyle/>
                    <a:p>
                      <a:pPr marL="0" marR="0" lvl="0" indent="0" algn="l"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K-Readiness Post Assessment </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dirty="0"/>
                    </a:p>
                  </a:txBody>
                  <a:tcPr marL="121925" marR="121925" marT="60951" marB="60951"/>
                </a:tc>
                <a:extLst>
                  <a:ext uri="{0D108BD9-81ED-4DB2-BD59-A6C34878D82A}">
                    <a16:rowId xmlns:a16="http://schemas.microsoft.com/office/drawing/2014/main" val="4287303300"/>
                  </a:ext>
                </a:extLst>
              </a:tr>
            </a:tbl>
          </a:graphicData>
        </a:graphic>
      </p:graphicFrame>
      <p:sp>
        <p:nvSpPr>
          <p:cNvPr id="7" name="Google Shape;154;p5">
            <a:extLst>
              <a:ext uri="{FF2B5EF4-FFF2-40B4-BE49-F238E27FC236}">
                <a16:creationId xmlns:a16="http://schemas.microsoft.com/office/drawing/2014/main" id="{8250CF84-C654-420D-A666-5BC96924D131}"/>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extLst>
      <p:ext uri="{BB962C8B-B14F-4D97-AF65-F5344CB8AC3E}">
        <p14:creationId xmlns:p14="http://schemas.microsoft.com/office/powerpoint/2010/main" val="2280964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5"/>
          <p:cNvSpPr txBox="1">
            <a:spLocks noGrp="1"/>
          </p:cNvSpPr>
          <p:nvPr>
            <p:ph type="body" idx="1"/>
          </p:nvPr>
        </p:nvSpPr>
        <p:spPr>
          <a:xfrm>
            <a:off x="0" y="1"/>
            <a:ext cx="12192000" cy="642632"/>
          </a:xfrm>
          <a:prstGeom prst="rect">
            <a:avLst/>
          </a:prstGeom>
          <a:noFill/>
          <a:ln>
            <a:noFill/>
          </a:ln>
        </p:spPr>
        <p:txBody>
          <a:bodyPr spcFirstLastPara="1" wrap="square" lIns="91425" tIns="91425" rIns="91425" bIns="91425" anchor="ctr" anchorCtr="0">
            <a:noAutofit/>
          </a:bodyPr>
          <a:lstStyle/>
          <a:p>
            <a:pPr marL="0" indent="0">
              <a:buSzPts val="3200"/>
            </a:pPr>
            <a:endParaRPr sz="3200" dirty="0"/>
          </a:p>
          <a:p>
            <a:pPr marL="0" indent="0">
              <a:spcBef>
                <a:spcPts val="1600"/>
              </a:spcBef>
              <a:buSzPts val="2667"/>
            </a:pPr>
            <a:r>
              <a:rPr lang="en-US" sz="2667" dirty="0"/>
              <a:t>School Snapshot (MAAP)</a:t>
            </a:r>
            <a:endParaRPr dirty="0"/>
          </a:p>
          <a:p>
            <a:pPr marL="0" indent="0">
              <a:spcBef>
                <a:spcPts val="1600"/>
              </a:spcBef>
              <a:buSzPts val="3200"/>
            </a:pPr>
            <a:endParaRPr sz="3200" dirty="0"/>
          </a:p>
        </p:txBody>
      </p:sp>
      <p:sp>
        <p:nvSpPr>
          <p:cNvPr id="151" name="Google Shape;151;p5"/>
          <p:cNvSpPr txBox="1">
            <a:spLocks noGrp="1"/>
          </p:cNvSpPr>
          <p:nvPr>
            <p:ph type="body" idx="2"/>
          </p:nvPr>
        </p:nvSpPr>
        <p:spPr>
          <a:xfrm>
            <a:off x="253215" y="849012"/>
            <a:ext cx="11224472" cy="5978957"/>
          </a:xfrm>
          <a:prstGeom prst="rect">
            <a:avLst/>
          </a:prstGeom>
          <a:noFill/>
          <a:ln>
            <a:noFill/>
          </a:ln>
        </p:spPr>
        <p:txBody>
          <a:bodyPr spcFirstLastPara="1" wrap="square" lIns="91425" tIns="91425" rIns="91425" bIns="91425" anchor="t" anchorCtr="0">
            <a:noAutofit/>
          </a:bodyPr>
          <a:lstStyle/>
          <a:p>
            <a:pPr marL="0" lvl="1" indent="0">
              <a:spcBef>
                <a:spcPts val="0"/>
              </a:spcBef>
              <a:buSzPts val="533"/>
            </a:pPr>
            <a:endParaRPr sz="533" b="1" dirty="0">
              <a:solidFill>
                <a:schemeClr val="accent6"/>
              </a:solidFill>
            </a:endParaRPr>
          </a:p>
          <a:p>
            <a:pPr marL="0" indent="0">
              <a:buNone/>
            </a:pPr>
            <a:endParaRPr dirty="0">
              <a:highlight>
                <a:srgbClr val="FFFF00"/>
              </a:highlight>
            </a:endParaRPr>
          </a:p>
        </p:txBody>
      </p:sp>
      <p:sp>
        <p:nvSpPr>
          <p:cNvPr id="152" name="Google Shape;152;p5"/>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9</a:t>
            </a:fld>
            <a:endParaRPr kern="0"/>
          </a:p>
        </p:txBody>
      </p:sp>
      <p:graphicFrame>
        <p:nvGraphicFramePr>
          <p:cNvPr id="153" name="Google Shape;153;p5"/>
          <p:cNvGraphicFramePr/>
          <p:nvPr/>
        </p:nvGraphicFramePr>
        <p:xfrm>
          <a:off x="902969" y="1163182"/>
          <a:ext cx="8525425" cy="2406871"/>
        </p:xfrm>
        <a:graphic>
          <a:graphicData uri="http://schemas.openxmlformats.org/drawingml/2006/table">
            <a:tbl>
              <a:tblPr firstRow="1" bandRow="1">
                <a:noFill/>
              </a:tblPr>
              <a:tblGrid>
                <a:gridCol w="3158500">
                  <a:extLst>
                    <a:ext uri="{9D8B030D-6E8A-4147-A177-3AD203B41FA5}">
                      <a16:colId xmlns:a16="http://schemas.microsoft.com/office/drawing/2014/main" val="20000"/>
                    </a:ext>
                  </a:extLst>
                </a:gridCol>
                <a:gridCol w="1710025">
                  <a:extLst>
                    <a:ext uri="{9D8B030D-6E8A-4147-A177-3AD203B41FA5}">
                      <a16:colId xmlns:a16="http://schemas.microsoft.com/office/drawing/2014/main" val="20001"/>
                    </a:ext>
                  </a:extLst>
                </a:gridCol>
                <a:gridCol w="1690125">
                  <a:extLst>
                    <a:ext uri="{9D8B030D-6E8A-4147-A177-3AD203B41FA5}">
                      <a16:colId xmlns:a16="http://schemas.microsoft.com/office/drawing/2014/main" val="20002"/>
                    </a:ext>
                  </a:extLst>
                </a:gridCol>
                <a:gridCol w="1966775">
                  <a:extLst>
                    <a:ext uri="{9D8B030D-6E8A-4147-A177-3AD203B41FA5}">
                      <a16:colId xmlns:a16="http://schemas.microsoft.com/office/drawing/2014/main" val="20003"/>
                    </a:ext>
                  </a:extLst>
                </a:gridCol>
              </a:tblGrid>
              <a:tr h="643175">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Subject Area</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2016-17</a:t>
                      </a: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2017-18</a:t>
                      </a: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2018-19</a:t>
                      </a:r>
                    </a:p>
                    <a:p>
                      <a:pPr marL="0" marR="0" lvl="0" indent="0" algn="ctr" defTabSz="914400" rtl="0" eaLnBrk="1" fontAlgn="auto" latinLnBrk="0" hangingPunct="1">
                        <a:lnSpc>
                          <a:spcPct val="100000"/>
                        </a:lnSpc>
                        <a:spcBef>
                          <a:spcPts val="0"/>
                        </a:spcBef>
                        <a:spcAft>
                          <a:spcPts val="0"/>
                        </a:spcAft>
                        <a:buClr>
                          <a:srgbClr val="000000"/>
                        </a:buClr>
                        <a:buSzPts val="1300"/>
                        <a:buFont typeface="Arial"/>
                        <a:buNone/>
                        <a:tabLst/>
                        <a:defRPr/>
                      </a:pPr>
                      <a:endParaRPr sz="1300" b="1" i="0" u="none" strike="noStrike" cap="none" dirty="0">
                        <a:solidFill>
                          <a:schemeClr val="accent6"/>
                        </a:solidFill>
                        <a:latin typeface="Arial"/>
                        <a:ea typeface="Arial"/>
                        <a:cs typeface="Arial"/>
                        <a:sym typeface="Arial"/>
                      </a:endParaRPr>
                    </a:p>
                  </a:txBody>
                  <a:tcPr marL="121925" marR="121925" marT="60951" marB="60951"/>
                </a:tc>
                <a:extLst>
                  <a:ext uri="{0D108BD9-81ED-4DB2-BD59-A6C34878D82A}">
                    <a16:rowId xmlns:a16="http://schemas.microsoft.com/office/drawing/2014/main" val="10000"/>
                  </a:ext>
                </a:extLst>
              </a:tr>
              <a:tr h="345421">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dirty="0">
                          <a:solidFill>
                            <a:schemeClr val="accent6"/>
                          </a:solidFill>
                          <a:latin typeface="Arial"/>
                          <a:ea typeface="Arial"/>
                          <a:cs typeface="Arial"/>
                          <a:sym typeface="Arial"/>
                        </a:rPr>
                        <a:t>ELA Proficiency</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extLst>
                  <a:ext uri="{0D108BD9-81ED-4DB2-BD59-A6C34878D82A}">
                    <a16:rowId xmlns:a16="http://schemas.microsoft.com/office/drawing/2014/main" val="10002"/>
                  </a:ext>
                </a:extLst>
              </a:tr>
              <a:tr h="345421">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dirty="0">
                          <a:solidFill>
                            <a:schemeClr val="accent6"/>
                          </a:solidFill>
                          <a:latin typeface="Arial"/>
                          <a:ea typeface="Arial"/>
                          <a:cs typeface="Arial"/>
                          <a:sym typeface="Arial"/>
                        </a:rPr>
                        <a:t>Algebra I Proficiency</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dirty="0"/>
                    </a:p>
                  </a:txBody>
                  <a:tcPr marL="121925" marR="121925" marT="60951" marB="60951"/>
                </a:tc>
                <a:extLst>
                  <a:ext uri="{0D108BD9-81ED-4DB2-BD59-A6C34878D82A}">
                    <a16:rowId xmlns:a16="http://schemas.microsoft.com/office/drawing/2014/main" val="10003"/>
                  </a:ext>
                </a:extLst>
              </a:tr>
              <a:tr h="345421">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dirty="0">
                          <a:solidFill>
                            <a:schemeClr val="accent6"/>
                          </a:solidFill>
                          <a:latin typeface="Arial"/>
                          <a:ea typeface="Arial"/>
                          <a:cs typeface="Arial"/>
                          <a:sym typeface="Arial"/>
                        </a:rPr>
                        <a:t>Biology I Proficiency</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extLst>
                  <a:ext uri="{0D108BD9-81ED-4DB2-BD59-A6C34878D82A}">
                    <a16:rowId xmlns:a16="http://schemas.microsoft.com/office/drawing/2014/main" val="10004"/>
                  </a:ext>
                </a:extLst>
              </a:tr>
              <a:tr h="356095">
                <a:tc>
                  <a:txBody>
                    <a:bodyPr/>
                    <a:lstStyle/>
                    <a:p>
                      <a:pPr marL="0" marR="0" lvl="0" indent="0" algn="l"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U.S. History Proficiency</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dirty="0"/>
                    </a:p>
                  </a:txBody>
                  <a:tcPr marL="121925" marR="121925" marT="60951" marB="60951"/>
                </a:tc>
                <a:extLst>
                  <a:ext uri="{0D108BD9-81ED-4DB2-BD59-A6C34878D82A}">
                    <a16:rowId xmlns:a16="http://schemas.microsoft.com/office/drawing/2014/main" val="10005"/>
                  </a:ext>
                </a:extLst>
              </a:tr>
              <a:tr h="356095">
                <a:tc>
                  <a:txBody>
                    <a:bodyPr/>
                    <a:lstStyle/>
                    <a:p>
                      <a:pPr marL="0" marR="0" lvl="0" indent="0" algn="l"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Graduation Rate</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dirty="0"/>
                    </a:p>
                  </a:txBody>
                  <a:tcPr marL="121925" marR="121925" marT="60951" marB="60951"/>
                </a:tc>
                <a:extLst>
                  <a:ext uri="{0D108BD9-81ED-4DB2-BD59-A6C34878D82A}">
                    <a16:rowId xmlns:a16="http://schemas.microsoft.com/office/drawing/2014/main" val="2399762206"/>
                  </a:ext>
                </a:extLst>
              </a:tr>
            </a:tbl>
          </a:graphicData>
        </a:graphic>
      </p:graphicFrame>
      <p:sp>
        <p:nvSpPr>
          <p:cNvPr id="154" name="Google Shape;154;p5"/>
          <p:cNvSpPr txBox="1"/>
          <p:nvPr/>
        </p:nvSpPr>
        <p:spPr>
          <a:xfrm>
            <a:off x="9810975" y="5598620"/>
            <a:ext cx="2127811" cy="830997"/>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graphicFrame>
        <p:nvGraphicFramePr>
          <p:cNvPr id="2" name="Table 2">
            <a:extLst>
              <a:ext uri="{FF2B5EF4-FFF2-40B4-BE49-F238E27FC236}">
                <a16:creationId xmlns:a16="http://schemas.microsoft.com/office/drawing/2014/main" id="{B73853AC-3B78-40F2-A3C5-3628481FBC6C}"/>
              </a:ext>
            </a:extLst>
          </p:cNvPr>
          <p:cNvGraphicFramePr>
            <a:graphicFrameLocks noGrp="1"/>
          </p:cNvGraphicFramePr>
          <p:nvPr/>
        </p:nvGraphicFramePr>
        <p:xfrm>
          <a:off x="902969" y="3838491"/>
          <a:ext cx="8525427" cy="1981200"/>
        </p:xfrm>
        <a:graphic>
          <a:graphicData uri="http://schemas.openxmlformats.org/drawingml/2006/table">
            <a:tbl>
              <a:tblPr firstRow="1" bandRow="1"/>
              <a:tblGrid>
                <a:gridCol w="3166111">
                  <a:extLst>
                    <a:ext uri="{9D8B030D-6E8A-4147-A177-3AD203B41FA5}">
                      <a16:colId xmlns:a16="http://schemas.microsoft.com/office/drawing/2014/main" val="3649179370"/>
                    </a:ext>
                  </a:extLst>
                </a:gridCol>
                <a:gridCol w="1680211">
                  <a:extLst>
                    <a:ext uri="{9D8B030D-6E8A-4147-A177-3AD203B41FA5}">
                      <a16:colId xmlns:a16="http://schemas.microsoft.com/office/drawing/2014/main" val="1608656267"/>
                    </a:ext>
                  </a:extLst>
                </a:gridCol>
                <a:gridCol w="1691640">
                  <a:extLst>
                    <a:ext uri="{9D8B030D-6E8A-4147-A177-3AD203B41FA5}">
                      <a16:colId xmlns:a16="http://schemas.microsoft.com/office/drawing/2014/main" val="697776663"/>
                    </a:ext>
                  </a:extLst>
                </a:gridCol>
                <a:gridCol w="1987465">
                  <a:extLst>
                    <a:ext uri="{9D8B030D-6E8A-4147-A177-3AD203B41FA5}">
                      <a16:colId xmlns:a16="http://schemas.microsoft.com/office/drawing/2014/main" val="1420357779"/>
                    </a:ext>
                  </a:extLst>
                </a:gridCol>
              </a:tblGrid>
              <a:tr h="497840">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cs typeface="Arial"/>
                          <a:sym typeface="Arial"/>
                        </a:rPr>
                        <a:t>Subject Area </a:t>
                      </a:r>
                    </a:p>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cs typeface="Arial"/>
                          <a:sym typeface="Arial"/>
                        </a:rPr>
                        <a:t>Retesters (Percent/Number)</a:t>
                      </a:r>
                    </a:p>
                  </a:txBody>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2016-17</a:t>
                      </a: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2017-18</a:t>
                      </a: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2018-19</a:t>
                      </a:r>
                    </a:p>
                  </a:txBody>
                  <a:tcPr marL="121925" marR="121925" marT="60951" marB="60951"/>
                </a:tc>
                <a:extLst>
                  <a:ext uri="{0D108BD9-81ED-4DB2-BD59-A6C34878D82A}">
                    <a16:rowId xmlns:a16="http://schemas.microsoft.com/office/drawing/2014/main" val="1088984880"/>
                  </a:ext>
                </a:extLst>
              </a:tr>
              <a:tr h="370840">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dirty="0">
                          <a:solidFill>
                            <a:schemeClr val="accent6"/>
                          </a:solidFill>
                          <a:latin typeface="Arial"/>
                          <a:ea typeface="Arial"/>
                          <a:cs typeface="Arial"/>
                          <a:sym typeface="Arial"/>
                        </a:rPr>
                        <a:t>ELA </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endParaRPr lang="en-US" sz="1500" dirty="0"/>
                    </a:p>
                  </a:txBody>
                  <a:tcPr/>
                </a:tc>
                <a:tc>
                  <a:txBody>
                    <a:bodyPr/>
                    <a:lstStyle/>
                    <a:p>
                      <a:endParaRPr lang="en-US" sz="1500" dirty="0"/>
                    </a:p>
                  </a:txBody>
                  <a:tcPr/>
                </a:tc>
                <a:tc>
                  <a:txBody>
                    <a:bodyPr/>
                    <a:lstStyle/>
                    <a:p>
                      <a:endParaRPr lang="en-US" sz="1500" dirty="0"/>
                    </a:p>
                  </a:txBody>
                  <a:tcPr/>
                </a:tc>
                <a:extLst>
                  <a:ext uri="{0D108BD9-81ED-4DB2-BD59-A6C34878D82A}">
                    <a16:rowId xmlns:a16="http://schemas.microsoft.com/office/drawing/2014/main" val="1189413278"/>
                  </a:ext>
                </a:extLst>
              </a:tr>
              <a:tr h="370840">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dirty="0">
                          <a:solidFill>
                            <a:schemeClr val="accent6"/>
                          </a:solidFill>
                          <a:latin typeface="Arial"/>
                          <a:ea typeface="Arial"/>
                          <a:cs typeface="Arial"/>
                          <a:sym typeface="Arial"/>
                        </a:rPr>
                        <a:t>Algebra I </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endParaRPr lang="en-US" sz="1500" dirty="0"/>
                    </a:p>
                  </a:txBody>
                  <a:tcPr/>
                </a:tc>
                <a:tc>
                  <a:txBody>
                    <a:bodyPr/>
                    <a:lstStyle/>
                    <a:p>
                      <a:endParaRPr lang="en-US" sz="1500" dirty="0"/>
                    </a:p>
                  </a:txBody>
                  <a:tcPr/>
                </a:tc>
                <a:tc>
                  <a:txBody>
                    <a:bodyPr/>
                    <a:lstStyle/>
                    <a:p>
                      <a:endParaRPr lang="en-US" sz="1500" dirty="0"/>
                    </a:p>
                  </a:txBody>
                  <a:tcPr/>
                </a:tc>
                <a:extLst>
                  <a:ext uri="{0D108BD9-81ED-4DB2-BD59-A6C34878D82A}">
                    <a16:rowId xmlns:a16="http://schemas.microsoft.com/office/drawing/2014/main" val="3202073585"/>
                  </a:ext>
                </a:extLst>
              </a:tr>
              <a:tr h="370840">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dirty="0">
                          <a:solidFill>
                            <a:schemeClr val="accent6"/>
                          </a:solidFill>
                          <a:latin typeface="Arial"/>
                          <a:ea typeface="Arial"/>
                          <a:cs typeface="Arial"/>
                          <a:sym typeface="Arial"/>
                        </a:rPr>
                        <a:t>Biology I </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endParaRPr lang="en-US" sz="1500" dirty="0"/>
                    </a:p>
                  </a:txBody>
                  <a:tcPr/>
                </a:tc>
                <a:tc>
                  <a:txBody>
                    <a:bodyPr/>
                    <a:lstStyle/>
                    <a:p>
                      <a:endParaRPr lang="en-US" sz="1500" dirty="0"/>
                    </a:p>
                  </a:txBody>
                  <a:tcPr/>
                </a:tc>
                <a:tc>
                  <a:txBody>
                    <a:bodyPr/>
                    <a:lstStyle/>
                    <a:p>
                      <a:endParaRPr lang="en-US" sz="1500" dirty="0"/>
                    </a:p>
                  </a:txBody>
                  <a:tcPr/>
                </a:tc>
                <a:extLst>
                  <a:ext uri="{0D108BD9-81ED-4DB2-BD59-A6C34878D82A}">
                    <a16:rowId xmlns:a16="http://schemas.microsoft.com/office/drawing/2014/main" val="58138525"/>
                  </a:ext>
                </a:extLst>
              </a:tr>
              <a:tr h="370840">
                <a:tc>
                  <a:txBody>
                    <a:bodyPr/>
                    <a:lstStyle/>
                    <a:p>
                      <a:pPr marL="0" marR="0" lvl="0" indent="0" algn="l"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U.S. History </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endParaRPr lang="en-US" sz="1500" dirty="0"/>
                    </a:p>
                  </a:txBody>
                  <a:tcPr/>
                </a:tc>
                <a:tc>
                  <a:txBody>
                    <a:bodyPr/>
                    <a:lstStyle/>
                    <a:p>
                      <a:endParaRPr lang="en-US" sz="1500" dirty="0"/>
                    </a:p>
                  </a:txBody>
                  <a:tcPr/>
                </a:tc>
                <a:tc>
                  <a:txBody>
                    <a:bodyPr/>
                    <a:lstStyle/>
                    <a:p>
                      <a:endParaRPr lang="en-US" sz="1500" dirty="0"/>
                    </a:p>
                  </a:txBody>
                  <a:tcPr/>
                </a:tc>
                <a:extLst>
                  <a:ext uri="{0D108BD9-81ED-4DB2-BD59-A6C34878D82A}">
                    <a16:rowId xmlns:a16="http://schemas.microsoft.com/office/drawing/2014/main" val="3497922184"/>
                  </a:ext>
                </a:extLst>
              </a:tr>
            </a:tbl>
          </a:graphicData>
        </a:graphic>
      </p:graphicFrame>
    </p:spTree>
    <p:extLst>
      <p:ext uri="{BB962C8B-B14F-4D97-AF65-F5344CB8AC3E}">
        <p14:creationId xmlns:p14="http://schemas.microsoft.com/office/powerpoint/2010/main" val="1281284514"/>
      </p:ext>
    </p:extLst>
  </p:cSld>
  <p:clrMapOvr>
    <a:masterClrMapping/>
  </p:clrMapOvr>
</p:sld>
</file>

<file path=ppt/theme/theme1.xml><?xml version="1.0" encoding="utf-8"?>
<a:theme xmlns:a="http://schemas.openxmlformats.org/drawingml/2006/main" name="simple-light-2">
  <a:themeElements>
    <a:clrScheme name="MDE Template_NEW 1">
      <a:dk1>
        <a:srgbClr val="000000"/>
      </a:dk1>
      <a:lt1>
        <a:srgbClr val="FFFFFF"/>
      </a:lt1>
      <a:dk2>
        <a:srgbClr val="797979"/>
      </a:dk2>
      <a:lt2>
        <a:srgbClr val="B0D357"/>
      </a:lt2>
      <a:accent1>
        <a:srgbClr val="B7618C"/>
      </a:accent1>
      <a:accent2>
        <a:srgbClr val="CC0000"/>
      </a:accent2>
      <a:accent3>
        <a:srgbClr val="78909C"/>
      </a:accent3>
      <a:accent4>
        <a:srgbClr val="FFAB40"/>
      </a:accent4>
      <a:accent5>
        <a:srgbClr val="68C7C3"/>
      </a:accent5>
      <a:accent6>
        <a:srgbClr val="1071BD"/>
      </a:accent6>
      <a:hlink>
        <a:srgbClr val="5EAADE"/>
      </a:hlink>
      <a:folHlink>
        <a:srgbClr val="0053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DE_blank template" id="{A72772A2-276F-5A4A-AF91-CCDCB75C27E9}" vid="{D5DF34BD-99C2-DE4E-BC83-08FF9AC520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DE Template_NEW 1">
    <a:dk1>
      <a:srgbClr val="000000"/>
    </a:dk1>
    <a:lt1>
      <a:srgbClr val="FFFFFF"/>
    </a:lt1>
    <a:dk2>
      <a:srgbClr val="797979"/>
    </a:dk2>
    <a:lt2>
      <a:srgbClr val="B0D357"/>
    </a:lt2>
    <a:accent1>
      <a:srgbClr val="B7618C"/>
    </a:accent1>
    <a:accent2>
      <a:srgbClr val="CC0000"/>
    </a:accent2>
    <a:accent3>
      <a:srgbClr val="78909C"/>
    </a:accent3>
    <a:accent4>
      <a:srgbClr val="FFAB40"/>
    </a:accent4>
    <a:accent5>
      <a:srgbClr val="68C7C3"/>
    </a:accent5>
    <a:accent6>
      <a:srgbClr val="1071BD"/>
    </a:accent6>
    <a:hlink>
      <a:srgbClr val="5EAADE"/>
    </a:hlink>
    <a:folHlink>
      <a:srgbClr val="005392"/>
    </a:folHlink>
  </a:clrScheme>
</a:themeOverride>
</file>

<file path=ppt/theme/themeOverride2.xml><?xml version="1.0" encoding="utf-8"?>
<a:themeOverride xmlns:a="http://schemas.openxmlformats.org/drawingml/2006/main">
  <a:clrScheme name="MDE Template_NEW 1">
    <a:dk1>
      <a:srgbClr val="000000"/>
    </a:dk1>
    <a:lt1>
      <a:srgbClr val="FFFFFF"/>
    </a:lt1>
    <a:dk2>
      <a:srgbClr val="797979"/>
    </a:dk2>
    <a:lt2>
      <a:srgbClr val="B0D357"/>
    </a:lt2>
    <a:accent1>
      <a:srgbClr val="B7618C"/>
    </a:accent1>
    <a:accent2>
      <a:srgbClr val="CC0000"/>
    </a:accent2>
    <a:accent3>
      <a:srgbClr val="78909C"/>
    </a:accent3>
    <a:accent4>
      <a:srgbClr val="FFAB40"/>
    </a:accent4>
    <a:accent5>
      <a:srgbClr val="68C7C3"/>
    </a:accent5>
    <a:accent6>
      <a:srgbClr val="1071BD"/>
    </a:accent6>
    <a:hlink>
      <a:srgbClr val="5EAADE"/>
    </a:hlink>
    <a:folHlink>
      <a:srgbClr val="005392"/>
    </a:folHlink>
  </a:clrScheme>
</a:themeOverride>
</file>

<file path=ppt/theme/themeOverride3.xml><?xml version="1.0" encoding="utf-8"?>
<a:themeOverride xmlns:a="http://schemas.openxmlformats.org/drawingml/2006/main">
  <a:clrScheme name="MDE Template_NEW 1">
    <a:dk1>
      <a:srgbClr val="000000"/>
    </a:dk1>
    <a:lt1>
      <a:srgbClr val="FFFFFF"/>
    </a:lt1>
    <a:dk2>
      <a:srgbClr val="797979"/>
    </a:dk2>
    <a:lt2>
      <a:srgbClr val="B0D357"/>
    </a:lt2>
    <a:accent1>
      <a:srgbClr val="B7618C"/>
    </a:accent1>
    <a:accent2>
      <a:srgbClr val="CC0000"/>
    </a:accent2>
    <a:accent3>
      <a:srgbClr val="78909C"/>
    </a:accent3>
    <a:accent4>
      <a:srgbClr val="FFAB40"/>
    </a:accent4>
    <a:accent5>
      <a:srgbClr val="68C7C3"/>
    </a:accent5>
    <a:accent6>
      <a:srgbClr val="1071BD"/>
    </a:accent6>
    <a:hlink>
      <a:srgbClr val="5EAADE"/>
    </a:hlink>
    <a:folHlink>
      <a:srgbClr val="005392"/>
    </a:folHlink>
  </a:clrScheme>
</a:themeOverride>
</file>

<file path=docProps/app.xml><?xml version="1.0" encoding="utf-8"?>
<Properties xmlns="http://schemas.openxmlformats.org/officeDocument/2006/extended-properties" xmlns:vt="http://schemas.openxmlformats.org/officeDocument/2006/docPropsVTypes">
  <Template/>
  <TotalTime>400</TotalTime>
  <Words>2980</Words>
  <Application>Microsoft Office PowerPoint</Application>
  <PresentationFormat>Widescreen</PresentationFormat>
  <Paragraphs>427</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Arial Narrow</vt:lpstr>
      <vt:lpstr>Calibri</vt:lpstr>
      <vt:lpstr>simple-light-2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Sonja Robertson</dc:creator>
  <cp:lastModifiedBy>Sonja Robertson</cp:lastModifiedBy>
  <cp:revision>7</cp:revision>
  <cp:lastPrinted>2019-10-10T12:49:00Z</cp:lastPrinted>
  <dcterms:created xsi:type="dcterms:W3CDTF">2019-10-08T21:18:01Z</dcterms:created>
  <dcterms:modified xsi:type="dcterms:W3CDTF">2019-10-10T17:47:51Z</dcterms:modified>
</cp:coreProperties>
</file>