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88" r:id="rId2"/>
    <p:sldId id="286" r:id="rId3"/>
    <p:sldId id="287" r:id="rId4"/>
    <p:sldId id="292" r:id="rId5"/>
    <p:sldId id="315" r:id="rId6"/>
    <p:sldId id="316" r:id="rId7"/>
    <p:sldId id="314" r:id="rId8"/>
    <p:sldId id="318" r:id="rId9"/>
    <p:sldId id="319" r:id="rId10"/>
    <p:sldId id="333" r:id="rId11"/>
    <p:sldId id="320" r:id="rId12"/>
    <p:sldId id="335" r:id="rId13"/>
    <p:sldId id="321" r:id="rId14"/>
    <p:sldId id="336" r:id="rId15"/>
    <p:sldId id="337" r:id="rId16"/>
    <p:sldId id="322" r:id="rId17"/>
    <p:sldId id="323" r:id="rId18"/>
    <p:sldId id="338" r:id="rId19"/>
    <p:sldId id="334" r:id="rId20"/>
    <p:sldId id="325" r:id="rId21"/>
    <p:sldId id="340" r:id="rId22"/>
    <p:sldId id="341" r:id="rId23"/>
    <p:sldId id="339" r:id="rId24"/>
    <p:sldId id="342" r:id="rId25"/>
    <p:sldId id="326" r:id="rId26"/>
    <p:sldId id="343" r:id="rId27"/>
    <p:sldId id="345" r:id="rId28"/>
    <p:sldId id="327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71"/>
    <a:srgbClr val="5FAADE"/>
    <a:srgbClr val="A74A7A"/>
    <a:srgbClr val="EF3A5B"/>
    <a:srgbClr val="E9F7FE"/>
    <a:srgbClr val="F3A51E"/>
    <a:srgbClr val="B0D357"/>
    <a:srgbClr val="69C8C3"/>
    <a:srgbClr val="39A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6"/>
    <p:restoredTop sz="94829"/>
  </p:normalViewPr>
  <p:slideViewPr>
    <p:cSldViewPr snapToGrid="0" snapToObjects="1">
      <p:cViewPr varScale="1">
        <p:scale>
          <a:sx n="152" d="100"/>
          <a:sy n="152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9/8/21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3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4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45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89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70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22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9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04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9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8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35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1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08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6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49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98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82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1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47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4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25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36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97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6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F3A5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B0D3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69C8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39A1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A74A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920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EF3A5B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EF3A5B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F0A2C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EF3A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9/8/21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5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4.png"/><Relationship Id="rId2" Type="http://schemas.microsoft.com/office/2007/relationships/media" Target="../media/media13.m4a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4.m4a"/><Relationship Id="rId7" Type="http://schemas.openxmlformats.org/officeDocument/2006/relationships/image" Target="../media/image34.pn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5.m4a"/><Relationship Id="rId7" Type="http://schemas.openxmlformats.org/officeDocument/2006/relationships/image" Target="../media/image34.png"/><Relationship Id="rId2" Type="http://schemas.microsoft.com/office/2007/relationships/media" Target="../media/media15.m4a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4.png"/><Relationship Id="rId2" Type="http://schemas.microsoft.com/office/2007/relationships/media" Target="../media/media21.m4a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4.png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ek12.org/sites/default/files/Offices/MDE/OA/OSA/KRA/end_of_year_parent_data_conversations_revised_4.6.21.pdf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renaissance.zoom.us/rec/share/V05FmzhpnjABRK5Qvi2ofwlYou-Ac3bAH9J96FrcwskIvIBoAzAlLny-45I5dF7h._oppF-dxoiVdXtQ6?startTime=1619121551000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https://www.mdek12.org/sites/default/files/Offices/MDE/OA/OSA/KRA/parent_report_and_data_conversations_final.pdf" TargetMode="External"/><Relationship Id="rId5" Type="http://schemas.openxmlformats.org/officeDocument/2006/relationships/hyperlink" Target="https://renaissance.zoom.us/rec/share/KUFR50d-BAIFhDD3w_xqVFzfj3oinN-QLrVSShMfT708RgXYu2szmgjl7Ir6t9zX.MRmaYlt9kzqOJ3cG" TargetMode="Externa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4.png"/><Relationship Id="rId5" Type="http://schemas.openxmlformats.org/officeDocument/2006/relationships/image" Target="cid:image001.png@01D78D1D.28D191F0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ek12.org/sites/default/files/Offices/MDE/OA/OSA/Universal%20Screener%20and%20Diagnostic%20Assessment/k-3_screener_data_directions_for_upload_21-22.pdf" TargetMode="External"/><Relationship Id="rId13" Type="http://schemas.openxmlformats.org/officeDocument/2006/relationships/hyperlink" Target="https://www.mdek12.org/sites/default/files/Offices/MDE/OA/OSA/KRA/tam_k-readiness_21-22.pdf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mdek12.org/sites/default/files/Offices/MDE/OA/OSA/Universal%20Screener%20and%20Diagnostic%20Assessment/reading_screener_data_2021-2022.xlsx" TargetMode="External"/><Relationship Id="rId12" Type="http://schemas.openxmlformats.org/officeDocument/2006/relationships/hyperlink" Target="https://www.mdek12.org/sites/default/files/Offices/MDE/OA/OSA/KRA/parent_report_and_data_conversations_final.pdf" TargetMode="Externa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s://www.mdek12.org/sites/default/files/Offices/MDE/OA/OSA/Universal%20Screener%20and%20Diagnostic%20Assessment/reading_screener_district_grant_application_august_2021.pdf" TargetMode="External"/><Relationship Id="rId11" Type="http://schemas.openxmlformats.org/officeDocument/2006/relationships/hyperlink" Target="https://renaissance.zoom.us/rec/share/KUFR50d-BAIFhDD3w_xqVFzfj3oinN-QLrVSShMfT708RgXYu2szmgjl7Ir6t9zX.MRmaYlt9kzqOJ3cG" TargetMode="External"/><Relationship Id="rId5" Type="http://schemas.openxmlformats.org/officeDocument/2006/relationships/hyperlink" Target="https://www.mdek12.org/sites/default/files/Offices/MDE/OA/OSA/Documents/2021-2022_k-3_assessments_key_dates_8.4.21.pdf" TargetMode="External"/><Relationship Id="rId15" Type="http://schemas.openxmlformats.org/officeDocument/2006/relationships/image" Target="../media/image24.png"/><Relationship Id="rId10" Type="http://schemas.openxmlformats.org/officeDocument/2006/relationships/hyperlink" Target="https://www.mdek12.org/sites/default/files/Offices/MDE/OA/OSA/KRA/kindergarten_readiness_asessment_july_14._2021.pdf" TargetMode="External"/><Relationship Id="rId4" Type="http://schemas.openxmlformats.org/officeDocument/2006/relationships/notesSlide" Target="../notesSlides/notesSlide26.xml"/><Relationship Id="rId9" Type="http://schemas.openxmlformats.org/officeDocument/2006/relationships/hyperlink" Target="https://renaissance.zoom.us/rec/share/d4mzbbU8G5krxqUcJhm30x8pFeiv4Aj4bdMxkQKJ1sgfPYbJACa1VRqkO0Xx-aN_.FW2oeQ8mjHw1iKdg?startTime=1626274274000" TargetMode="External"/><Relationship Id="rId14" Type="http://schemas.openxmlformats.org/officeDocument/2006/relationships/hyperlink" Target="https://www.mdek12.org/sites/default/files/Offices/MDE/OA/OSA/KRA/tcm_k-readiness_21-22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4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79980-EBB3-E44B-BEA9-4BD8C5DD01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Fall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036E16-32E9-1A4D-85D0-F3853CD71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K-3 Assessment Coordinator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B6F1FEF-7EFD-DE44-8B24-4CA9898140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Melissa Beck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K-3 Assessments </a:t>
            </a:r>
            <a:br>
              <a:rPr lang="en-US" dirty="0"/>
            </a:br>
            <a:r>
              <a:rPr lang="en-US" sz="3600" dirty="0"/>
              <a:t>Literacy-Based Promotion Act (LBPA)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59B1A2-02CB-8A4F-88E0-462731C84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1"/>
    </mc:Choice>
    <mc:Fallback>
      <p:transition spd="slow" advTm="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Universal Screeners</a:t>
            </a:r>
          </a:p>
        </p:txBody>
      </p:sp>
      <p:pic>
        <p:nvPicPr>
          <p:cNvPr id="16" name="Content Placeholder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0D6E5F-E505-0D4A-B85A-DE654BA6D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9719" y="1012371"/>
            <a:ext cx="11519809" cy="4626429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7AD7EEC-A1AB-E846-AFFB-CC18696C1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0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7"/>
    </mc:Choice>
    <mc:Fallback>
      <p:transition spd="slow" advTm="2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Universal Screener Timeline Updates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DDD61-BAA3-4F46-9E2E-3E1900D8F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66" y="885436"/>
            <a:ext cx="7734952" cy="699180"/>
          </a:xfrm>
          <a:prstGeom prst="rect">
            <a:avLst/>
          </a:prstGeom>
        </p:spPr>
      </p:pic>
      <p:pic>
        <p:nvPicPr>
          <p:cNvPr id="5" name="Picture 4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1534C068-4422-DA4D-ACE5-987112813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822" y="1584616"/>
            <a:ext cx="11502038" cy="430818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13AD184-AF57-9F4D-BA1A-9EC7B4486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6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0"/>
    </mc:Choice>
    <mc:Fallback>
      <p:transition spd="slow" advTm="1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Universal Screener Grant Application</a:t>
            </a:r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2B91215B-E8A3-804A-BE29-E69D9C5C9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229" y="761997"/>
            <a:ext cx="4457699" cy="5234419"/>
          </a:xfrm>
          <a:prstGeom prst="rect">
            <a:avLst/>
          </a:prstGeom>
        </p:spPr>
      </p:pic>
      <p:pic>
        <p:nvPicPr>
          <p:cNvPr id="19" name="Picture 18" descr="Table&#10;&#10;Description automatically generated">
            <a:extLst>
              <a:ext uri="{FF2B5EF4-FFF2-40B4-BE49-F238E27FC236}">
                <a16:creationId xmlns:a16="http://schemas.microsoft.com/office/drawing/2014/main" id="{4D51F552-68F2-AD4A-8972-1A52065FF9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5" y="761996"/>
            <a:ext cx="4457698" cy="52256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6B3933-429A-FF45-8F3B-FE526612E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2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03"/>
    </mc:Choice>
    <mc:Fallback>
      <p:transition spd="slow" advTm="2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Screener Data Requirements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3F494-0678-BD43-8B67-EB84B7799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171" y="892834"/>
            <a:ext cx="6303659" cy="507233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A1562D2-D49D-AF4B-9FF0-94868BEAA3F2}"/>
              </a:ext>
            </a:extLst>
          </p:cNvPr>
          <p:cNvSpPr/>
          <p:nvPr/>
        </p:nvSpPr>
        <p:spPr>
          <a:xfrm>
            <a:off x="6226065" y="1466990"/>
            <a:ext cx="2195302" cy="331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07398C-2E00-3740-95BF-EFBDEF44E1A6}"/>
              </a:ext>
            </a:extLst>
          </p:cNvPr>
          <p:cNvSpPr/>
          <p:nvPr/>
        </p:nvSpPr>
        <p:spPr>
          <a:xfrm>
            <a:off x="2804896" y="2523815"/>
            <a:ext cx="3427926" cy="331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7F2CFF-0270-0A49-A554-ACF833C82ADD}"/>
              </a:ext>
            </a:extLst>
          </p:cNvPr>
          <p:cNvSpPr/>
          <p:nvPr/>
        </p:nvSpPr>
        <p:spPr>
          <a:xfrm>
            <a:off x="2777830" y="2078008"/>
            <a:ext cx="3029525" cy="331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E10EF9-F300-3D4D-ACC2-984CD39FE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80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61"/>
    </mc:Choice>
    <mc:Fallback>
      <p:transition spd="slow" advTm="51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Screener Data Spreadsheet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336A44-F2BE-CB4A-A643-D66B80FA0999}"/>
              </a:ext>
            </a:extLst>
          </p:cNvPr>
          <p:cNvGrpSpPr/>
          <p:nvPr/>
        </p:nvGrpSpPr>
        <p:grpSpPr>
          <a:xfrm>
            <a:off x="239486" y="976251"/>
            <a:ext cx="11500718" cy="4905497"/>
            <a:chOff x="0" y="700645"/>
            <a:chExt cx="8901728" cy="3796928"/>
          </a:xfrm>
        </p:grpSpPr>
        <p:pic>
          <p:nvPicPr>
            <p:cNvPr id="9" name="Picture 8" descr="Calendar&#10;&#10;Description automatically generated">
              <a:extLst>
                <a:ext uri="{FF2B5EF4-FFF2-40B4-BE49-F238E27FC236}">
                  <a16:creationId xmlns:a16="http://schemas.microsoft.com/office/drawing/2014/main" id="{AC4322D8-6C08-6541-BC38-0629FF86C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6750"/>
            <a:stretch/>
          </p:blipFill>
          <p:spPr>
            <a:xfrm>
              <a:off x="184641" y="700645"/>
              <a:ext cx="8717087" cy="379692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BBDEEE-C5E3-B943-AEE4-E443229D486D}"/>
                </a:ext>
              </a:extLst>
            </p:cNvPr>
            <p:cNvSpPr/>
            <p:nvPr/>
          </p:nvSpPr>
          <p:spPr>
            <a:xfrm>
              <a:off x="0" y="2838895"/>
              <a:ext cx="1548466" cy="2126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BFAC615-0C22-D04D-A448-3928AD8A89C5}"/>
                </a:ext>
              </a:extLst>
            </p:cNvPr>
            <p:cNvSpPr/>
            <p:nvPr/>
          </p:nvSpPr>
          <p:spPr>
            <a:xfrm>
              <a:off x="10633" y="2980666"/>
              <a:ext cx="1137684" cy="2126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40D0D1-4B54-FF46-93CC-BEDF8927BB38}"/>
                </a:ext>
              </a:extLst>
            </p:cNvPr>
            <p:cNvSpPr/>
            <p:nvPr/>
          </p:nvSpPr>
          <p:spPr>
            <a:xfrm>
              <a:off x="10633" y="3689500"/>
              <a:ext cx="1137684" cy="21265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9EF383-0816-3B43-93A9-3D5D5770CF8D}"/>
                </a:ext>
              </a:extLst>
            </p:cNvPr>
            <p:cNvSpPr/>
            <p:nvPr/>
          </p:nvSpPr>
          <p:spPr>
            <a:xfrm>
              <a:off x="3491022" y="1747283"/>
              <a:ext cx="1137684" cy="75136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82AF78-53D3-C142-A16B-DCA676C88831}"/>
                </a:ext>
              </a:extLst>
            </p:cNvPr>
            <p:cNvSpPr/>
            <p:nvPr/>
          </p:nvSpPr>
          <p:spPr>
            <a:xfrm>
              <a:off x="2456121" y="3657600"/>
              <a:ext cx="6262577" cy="118872"/>
            </a:xfrm>
            <a:prstGeom prst="rect">
              <a:avLst/>
            </a:prstGeom>
            <a:solidFill>
              <a:srgbClr val="FCF17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FF2F0C-C10D-3146-A7DB-0F4B1C8E48C9}"/>
                </a:ext>
              </a:extLst>
            </p:cNvPr>
            <p:cNvSpPr/>
            <p:nvPr/>
          </p:nvSpPr>
          <p:spPr>
            <a:xfrm>
              <a:off x="2459659" y="4384164"/>
              <a:ext cx="6259039" cy="101223"/>
            </a:xfrm>
            <a:prstGeom prst="rect">
              <a:avLst/>
            </a:prstGeom>
            <a:solidFill>
              <a:srgbClr val="FCF17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2F6F7D-FE7E-BD45-8108-665823B56654}"/>
                </a:ext>
              </a:extLst>
            </p:cNvPr>
            <p:cNvSpPr/>
            <p:nvPr/>
          </p:nvSpPr>
          <p:spPr>
            <a:xfrm>
              <a:off x="2459660" y="2874332"/>
              <a:ext cx="6262577" cy="118872"/>
            </a:xfrm>
            <a:prstGeom prst="rect">
              <a:avLst/>
            </a:prstGeom>
            <a:solidFill>
              <a:srgbClr val="FCF17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F8796C-33DB-3B47-AD0A-7505EE65937B}"/>
                </a:ext>
              </a:extLst>
            </p:cNvPr>
            <p:cNvSpPr/>
            <p:nvPr/>
          </p:nvSpPr>
          <p:spPr>
            <a:xfrm>
              <a:off x="3766582" y="3025978"/>
              <a:ext cx="672743" cy="63162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3EEA2F-6C96-A441-82CE-F9EAD91BBBB7}"/>
                </a:ext>
              </a:extLst>
            </p:cNvPr>
            <p:cNvSpPr/>
            <p:nvPr/>
          </p:nvSpPr>
          <p:spPr>
            <a:xfrm>
              <a:off x="3766581" y="3776472"/>
              <a:ext cx="672743" cy="63162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B5F254-1946-5A42-A797-5B0783E64ADC}"/>
                </a:ext>
              </a:extLst>
            </p:cNvPr>
            <p:cNvSpPr/>
            <p:nvPr/>
          </p:nvSpPr>
          <p:spPr>
            <a:xfrm>
              <a:off x="5906268" y="3029381"/>
              <a:ext cx="672743" cy="63162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F00FF57-C1E0-D747-A12F-13B484441471}"/>
                </a:ext>
              </a:extLst>
            </p:cNvPr>
            <p:cNvSpPr/>
            <p:nvPr/>
          </p:nvSpPr>
          <p:spPr>
            <a:xfrm>
              <a:off x="8021266" y="3049908"/>
              <a:ext cx="672743" cy="63162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25F661-21C1-AC47-A96C-4E138D3DB2FC}"/>
                </a:ext>
              </a:extLst>
            </p:cNvPr>
            <p:cNvSpPr/>
            <p:nvPr/>
          </p:nvSpPr>
          <p:spPr>
            <a:xfrm>
              <a:off x="5906267" y="3790416"/>
              <a:ext cx="672743" cy="63162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5A5E80-D4C3-A040-B459-F140C0362B9B}"/>
                </a:ext>
              </a:extLst>
            </p:cNvPr>
            <p:cNvSpPr/>
            <p:nvPr/>
          </p:nvSpPr>
          <p:spPr>
            <a:xfrm>
              <a:off x="8010327" y="3761808"/>
              <a:ext cx="672743" cy="631622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3CEEFF-C1CA-FD4C-87DC-6F7CF9F9A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6651" y="2061658"/>
            <a:ext cx="956569" cy="2569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41AF8B-09B7-2F4A-92CA-27BB6B040D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43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2"/>
    </mc:Choice>
    <mc:Fallback>
      <p:transition spd="slow" advTm="5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Screener Data Spreadsheet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A1379-CC24-2648-9427-75CCD1861D97}"/>
              </a:ext>
            </a:extLst>
          </p:cNvPr>
          <p:cNvSpPr txBox="1"/>
          <p:nvPr/>
        </p:nvSpPr>
        <p:spPr>
          <a:xfrm>
            <a:off x="7395882" y="4572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Table&#10;&#10;Description automatically generated">
            <a:extLst>
              <a:ext uri="{FF2B5EF4-FFF2-40B4-BE49-F238E27FC236}">
                <a16:creationId xmlns:a16="http://schemas.microsoft.com/office/drawing/2014/main" id="{413A9D1A-6479-0A4C-A5AC-21F380A21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00" y="790905"/>
            <a:ext cx="10377241" cy="5188912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83CEEFF-C1CA-FD4C-87DC-6F7CF9F9A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0188" y="1720569"/>
            <a:ext cx="895705" cy="2406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33996F-F0FC-8E4F-A6EF-A604A3171F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54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10"/>
    </mc:Choice>
    <mc:Fallback>
      <p:transition spd="slow" advTm="4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May include</a:t>
            </a:r>
          </a:p>
          <a:p>
            <a:r>
              <a:rPr lang="en-US" dirty="0"/>
              <a:t>PreK–3rd Grade reading screeners (as well as math if bundled as single product)</a:t>
            </a:r>
          </a:p>
          <a:p>
            <a:r>
              <a:rPr lang="en-US" dirty="0"/>
              <a:t>hosting fees required to run screeners</a:t>
            </a:r>
          </a:p>
          <a:p>
            <a:r>
              <a:rPr lang="en-US" dirty="0"/>
              <a:t>required data transfer technology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Please separate the costs for Pre-K through 3rd grade from all other grades.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D4A8B3-B5AE-F042-BF67-78DE03AB7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4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93"/>
    </mc:Choice>
    <mc:Fallback>
      <p:transition spd="slow" advTm="5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8C418-A601-3442-9E2C-F7410920C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Component 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625B1-174F-1E43-B405-EDA230B27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700" dirty="0"/>
              <a:t>Kindergarten Readiness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01DA2-F179-CD48-9988-9FCA94571365}"/>
              </a:ext>
            </a:extLst>
          </p:cNvPr>
          <p:cNvSpPr txBox="1"/>
          <p:nvPr/>
        </p:nvSpPr>
        <p:spPr>
          <a:xfrm>
            <a:off x="3710763" y="40722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9F3342-6823-7B46-9DA6-6B165017A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7"/>
    </mc:Choice>
    <mc:Fallback>
      <p:transition spd="slow" advTm="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216A-3722-BA4F-AF72-553AB39E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K-Readiness Test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8BB5A-5D46-544A-8DC2-35AF2887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Administered through the secure state portal in the fall and spring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2577A7C-55BC-3E4C-A557-99BE0ACB9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49"/>
          <a:stretch/>
        </p:blipFill>
        <p:spPr>
          <a:xfrm>
            <a:off x="978149" y="2245657"/>
            <a:ext cx="9579881" cy="34517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A1EEDA-5C93-E644-A4E2-FF779A77E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5"/>
    </mc:Choice>
    <mc:Fallback>
      <p:transition spd="slow" advTm="1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K-Readiness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Administered to all Public Pre-K, All Public K, Early Learning Collaboratives, and School 500 students</a:t>
            </a:r>
          </a:p>
          <a:p>
            <a:pPr marL="971550" lvl="1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―"/>
            </a:pPr>
            <a:r>
              <a:rPr lang="en-US" dirty="0"/>
              <a:t>Students must be 4 years of age on or before September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marL="971550" lvl="1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―"/>
            </a:pPr>
            <a:r>
              <a:rPr lang="en-US" dirty="0"/>
              <a:t>Exceptions unless otherwise indicated by the IEP:</a:t>
            </a:r>
          </a:p>
          <a:p>
            <a:pPr marL="971550" lvl="1" indent="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 Significant Cognitive Delay (SCD)</a:t>
            </a:r>
          </a:p>
          <a:p>
            <a:pPr marL="971550" lvl="1" indent="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 Hearing Impaired (HI)</a:t>
            </a:r>
          </a:p>
          <a:p>
            <a:pPr marL="971550" lvl="1" indent="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 Visually Impaired (VI)</a:t>
            </a:r>
          </a:p>
          <a:p>
            <a:pPr marL="971550" lvl="1" indent="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 Deaf-Blind (DB)</a:t>
            </a:r>
          </a:p>
          <a:p>
            <a:pPr marL="971550" lvl="1" indent="0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 Multiple Disorder (if HI or VI)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681B09-7C4C-C443-8968-4D8B79F03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2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84"/>
    </mc:Choice>
    <mc:Fallback>
      <p:transition spd="slow" advTm="4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4AED0-6231-0542-A6C2-424358F9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AD9B96B-BE1E-DA46-BD10-0F34714B93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295" y="291882"/>
            <a:ext cx="10515600" cy="365125"/>
          </a:xfrm>
        </p:spPr>
        <p:txBody>
          <a:bodyPr>
            <a:normAutofit fontScale="90000"/>
          </a:bodyPr>
          <a:lstStyle/>
          <a:p>
            <a:r>
              <a:rPr lang="en-US" sz="2700" b="1">
                <a:solidFill>
                  <a:srgbClr val="003B71"/>
                </a:solidFill>
                <a:latin typeface="Arial"/>
                <a:ea typeface="+mn-ea"/>
                <a:cs typeface="Arial"/>
              </a:rPr>
              <a:t>State Board of Education  </a:t>
            </a:r>
            <a:r>
              <a:rPr lang="en-US" sz="2000" spc="200">
                <a:solidFill>
                  <a:srgbClr val="003B71"/>
                </a:solidFill>
                <a:latin typeface="Arial Narrow"/>
                <a:ea typeface="+mn-ea"/>
                <a:cs typeface="Arial Narrow" panose="020B0604020202020204" pitchFamily="34" charset="0"/>
              </a:rPr>
              <a:t>STRATEGIC PLAN GOALS</a:t>
            </a:r>
            <a:endParaRPr lang="en-US" sz="2000" spc="200">
              <a:solidFill>
                <a:srgbClr val="003B71"/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DB7EBA-3B61-F146-B63B-8E4857BD1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7"/>
    </mc:Choice>
    <mc:Fallback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Accommodations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312F6-3042-A34D-96F8-AB6249775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492" y="761625"/>
            <a:ext cx="9500144" cy="1181099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C2275052-8813-5246-8DA1-A321E3C48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948" y="1942723"/>
            <a:ext cx="8781899" cy="226237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4DAC4D-FF6A-0C40-ABF7-FDE086C91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2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0"/>
    </mc:Choice>
    <mc:Fallback>
      <p:transition spd="slow" advTm="1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Accommodations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5E8F548-169D-244D-B599-3635F1AF8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464" y="776906"/>
            <a:ext cx="7686489" cy="51702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6B720C-ED5E-CD41-B3EB-8B45233E250D}"/>
              </a:ext>
            </a:extLst>
          </p:cNvPr>
          <p:cNvSpPr/>
          <p:nvPr/>
        </p:nvSpPr>
        <p:spPr>
          <a:xfrm>
            <a:off x="2358463" y="4063008"/>
            <a:ext cx="1944595" cy="393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6BD331-2215-2D4E-94CC-9FCBBAFCFF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83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7"/>
    </mc:Choice>
    <mc:Fallback>
      <p:transition spd="slow" advTm="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Updated Testing Manuals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5E8F548-169D-244D-B599-3635F1AF8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464" y="776906"/>
            <a:ext cx="7686489" cy="517028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F6B720C-ED5E-CD41-B3EB-8B45233E250D}"/>
              </a:ext>
            </a:extLst>
          </p:cNvPr>
          <p:cNvSpPr/>
          <p:nvPr/>
        </p:nvSpPr>
        <p:spPr>
          <a:xfrm>
            <a:off x="4079679" y="4412629"/>
            <a:ext cx="2383123" cy="4820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11E630-31A1-8B48-9EAE-DB48F3F826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19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9"/>
    </mc:Choice>
    <mc:Fallback>
      <p:transition spd="slow" advTm="1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K-Readiness Scores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Kindergarten goals</a:t>
            </a:r>
          </a:p>
          <a:p>
            <a:pPr lvl="1"/>
            <a:r>
              <a:rPr lang="en-US" dirty="0"/>
              <a:t>530 or higher at the beginning of kindergarten</a:t>
            </a:r>
          </a:p>
          <a:p>
            <a:pPr lvl="1"/>
            <a:r>
              <a:rPr lang="en-US" dirty="0"/>
              <a:t>681 or higher at the end of kindergarten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Pre-K goals</a:t>
            </a:r>
          </a:p>
          <a:p>
            <a:pPr lvl="1"/>
            <a:r>
              <a:rPr lang="en-US" dirty="0"/>
              <a:t>498 or higher at the end of pre- kindergarten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190F96-AF27-8641-926D-5EA679B24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71"/>
    </mc:Choice>
    <mc:Fallback>
      <p:transition spd="slow" advTm="5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K-Readiness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66649"/>
            <a:ext cx="10605889" cy="43828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Provide access or printed reports to teachers.</a:t>
            </a:r>
          </a:p>
          <a:p>
            <a:r>
              <a:rPr lang="en-US" dirty="0"/>
              <a:t>Teacher training is available.</a:t>
            </a:r>
          </a:p>
          <a:p>
            <a:pPr lvl="1"/>
            <a:r>
              <a:rPr lang="en-US" dirty="0">
                <a:hlinkClick r:id="rId5"/>
              </a:rPr>
              <a:t>Reports and Data Conversations for Kindergarten Parents Video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Reports and Data Conversations for Kindergarten Parents Slides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End of Year Data Conversations for Kindergarten Parents and Teachers Video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End of Year Data Conversations for Kindergarten Parents and Teachers Slides</a:t>
            </a:r>
            <a:endParaRPr lang="en-US" dirty="0"/>
          </a:p>
          <a:p>
            <a:r>
              <a:rPr lang="en-US" dirty="0"/>
              <a:t>Print all reports at the end of each testing window.</a:t>
            </a:r>
          </a:p>
          <a:p>
            <a:r>
              <a:rPr lang="en-US" dirty="0"/>
              <a:t>Reports CAN NOT be recovered once the portal is updated for the new year.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80BB03-ADA6-5541-A211-7FF230E1E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3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60"/>
    </mc:Choice>
    <mc:Fallback>
      <p:transition spd="slow" advTm="54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Survey for Deletions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We will no longer complete the survey for deletions.</a:t>
            </a:r>
          </a:p>
          <a:p>
            <a:r>
              <a:rPr lang="en-US" dirty="0"/>
              <a:t>Renaissance automatically merges accounts with a Temporary ID and a MSIS with the same name and birthdate.</a:t>
            </a:r>
          </a:p>
          <a:p>
            <a:r>
              <a:rPr lang="en-US" dirty="0"/>
              <a:t>Any account without a test score is excluded from reporting.</a:t>
            </a:r>
          </a:p>
          <a:p>
            <a:r>
              <a:rPr lang="en-US" dirty="0"/>
              <a:t>Kindergarten Readiness is not used in Accountability, so percent tested is not a factor.</a:t>
            </a:r>
          </a:p>
          <a:p>
            <a:r>
              <a:rPr lang="en-US" dirty="0"/>
              <a:t>Districts must test all students enrolled during the screening window.</a:t>
            </a:r>
          </a:p>
          <a:p>
            <a:r>
              <a:rPr lang="en-US" dirty="0"/>
              <a:t>Students not tested can be moved to “unassigned teacher.”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F7E228-9E7E-154D-A846-6A8B8198D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6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61"/>
    </mc:Choice>
    <mc:Fallback>
      <p:transition spd="slow" advTm="9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03934-023D-514D-9CDC-4DE00746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Universal Screening and the Kindergarten Readiness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7D932FF-25BB-3646-A7FD-DA2236C6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" descr="Table&#10;&#10;Description automatically generated">
            <a:extLst>
              <a:ext uri="{FF2B5EF4-FFF2-40B4-BE49-F238E27FC236}">
                <a16:creationId xmlns:a16="http://schemas.microsoft.com/office/drawing/2014/main" id="{0AA80BC7-E549-AB4D-9135-14B7723F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362" y="875532"/>
            <a:ext cx="5882673" cy="255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69DB8-9FA7-BC41-9A26-5DA00877D6AA}"/>
              </a:ext>
            </a:extLst>
          </p:cNvPr>
          <p:cNvSpPr txBox="1"/>
          <p:nvPr/>
        </p:nvSpPr>
        <p:spPr>
          <a:xfrm>
            <a:off x="2366682" y="1506071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B5D2D1-C1BA-3A43-9F17-B386FB755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0714"/>
            <a:ext cx="10515600" cy="1938748"/>
          </a:xfrm>
        </p:spPr>
        <p:txBody>
          <a:bodyPr>
            <a:normAutofit/>
          </a:bodyPr>
          <a:lstStyle/>
          <a:p>
            <a:r>
              <a:rPr lang="en-US" dirty="0"/>
              <a:t>The Universal Screener and Kindergarten Readiness Assessment are both checked for Kindergarten.</a:t>
            </a:r>
          </a:p>
          <a:p>
            <a:r>
              <a:rPr lang="en-US" dirty="0"/>
              <a:t>Both are required by MS codes/State Board policy.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8463EE-357F-1E42-B576-9A3CC8AC6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9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85"/>
    </mc:Choice>
    <mc:Fallback>
      <p:transition spd="slow" advTm="1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0E30-1CE1-F64A-8FF1-9D5C855B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Universal Screening and the Kindergarten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D2AEF-4D60-7945-988E-F87DDB6DA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district uses Renaissance as their </a:t>
            </a:r>
            <a:r>
              <a:rPr lang="en-US" altLang="en-US" dirty="0">
                <a:ea typeface="Calibri" panose="020F0502020204030204" pitchFamily="34" charset="0"/>
              </a:rPr>
              <a:t>screener, then the Kindergarten Readiness Assessment suffices as the BOY and EOY universal screener since the Kindergarten Readiness Assessment is STAR Early Literacy.</a:t>
            </a:r>
          </a:p>
          <a:p>
            <a:r>
              <a:rPr lang="en-US" altLang="en-US" dirty="0">
                <a:ea typeface="Calibri" panose="020F0502020204030204" pitchFamily="34" charset="0"/>
              </a:rPr>
              <a:t>If districts do not use Renaissance, the Kindergarten Readiness and the Universal Screener must both be given.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15F1BF-5405-0944-91C5-7E016A2E4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70"/>
    </mc:Choice>
    <mc:Fallback>
      <p:transition spd="slow" advTm="35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8C418-A601-3442-9E2C-F7410920C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Component 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625B1-174F-1E43-B405-EDA230B27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700" dirty="0"/>
              <a:t>3</a:t>
            </a:r>
            <a:r>
              <a:rPr lang="en-US" sz="6700" baseline="30000" dirty="0"/>
              <a:t>rd</a:t>
            </a:r>
            <a:r>
              <a:rPr lang="en-US" sz="6700" dirty="0"/>
              <a:t> Grade MAAP-ELA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01DA2-F179-CD48-9988-9FCA94571365}"/>
              </a:ext>
            </a:extLst>
          </p:cNvPr>
          <p:cNvSpPr txBox="1"/>
          <p:nvPr/>
        </p:nvSpPr>
        <p:spPr>
          <a:xfrm>
            <a:off x="3710763" y="40722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C11EB3-F8C4-E949-92F4-50E1C4501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5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"/>
    </mc:Choice>
    <mc:Fallback>
      <p:transition spd="slow" advTm="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3</a:t>
            </a:r>
            <a:r>
              <a:rPr lang="en-US" sz="4000" baseline="30000" dirty="0"/>
              <a:t>rd</a:t>
            </a:r>
            <a:r>
              <a:rPr lang="en-US" sz="4000" dirty="0"/>
              <a:t> Grade MAAP-ELA Test Window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5423A3C9-AC8F-3143-B423-F781CF7AC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17" y="1439582"/>
            <a:ext cx="11573073" cy="30554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3052EB-0516-7840-8D2B-2C1A7D079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1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40"/>
    </mc:Choice>
    <mc:Fallback>
      <p:transition spd="slow" advTm="2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FA50-6086-8A4F-99F6-6737B35F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Mississippi Department of 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4A568-B0BD-8645-A781-E5705AA4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15A94B-E7B1-B145-85B5-5D667336C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90"/>
    </mc:Choice>
    <mc:Fallback>
      <p:transition spd="slow" advTm="2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96561"/>
            <a:ext cx="10605890" cy="359321"/>
          </a:xfrm>
        </p:spPr>
        <p:txBody>
          <a:bodyPr/>
          <a:lstStyle/>
          <a:p>
            <a:r>
              <a:rPr lang="en-US" sz="4000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hlinkClick r:id="rId5"/>
              </a:rPr>
              <a:t>Key Dates (21-22)</a:t>
            </a:r>
            <a:endParaRPr lang="en-US" dirty="0"/>
          </a:p>
          <a:p>
            <a:r>
              <a:rPr lang="en-US" dirty="0">
                <a:hlinkClick r:id="rId6"/>
              </a:rPr>
              <a:t>District Notification of Selection and Grant Application</a:t>
            </a:r>
            <a:endParaRPr lang="en-US" dirty="0"/>
          </a:p>
          <a:p>
            <a:r>
              <a:rPr lang="en-US" dirty="0">
                <a:hlinkClick r:id="rId7"/>
              </a:rPr>
              <a:t>Screener Data Upload Spreadsheet</a:t>
            </a:r>
            <a:endParaRPr lang="en-US" dirty="0"/>
          </a:p>
          <a:p>
            <a:r>
              <a:rPr lang="en-US" dirty="0">
                <a:hlinkClick r:id="rId8"/>
              </a:rPr>
              <a:t>Screener Directions for Upload</a:t>
            </a:r>
            <a:endParaRPr lang="en-US" dirty="0"/>
          </a:p>
          <a:p>
            <a:r>
              <a:rPr lang="en-US" dirty="0">
                <a:hlinkClick r:id="rId9"/>
              </a:rPr>
              <a:t>2021 Kindergarten Readiness Training Video</a:t>
            </a:r>
            <a:endParaRPr lang="en-US" dirty="0"/>
          </a:p>
          <a:p>
            <a:r>
              <a:rPr lang="en-US" dirty="0">
                <a:hlinkClick r:id="rId10"/>
              </a:rPr>
              <a:t>2021 Kindergarten Readiness Training Slides</a:t>
            </a:r>
            <a:endParaRPr lang="en-US" dirty="0"/>
          </a:p>
          <a:p>
            <a:r>
              <a:rPr lang="en-US" dirty="0">
                <a:hlinkClick r:id="rId11"/>
              </a:rPr>
              <a:t>Reports and Data Conversations for Kindergarten Parents Video</a:t>
            </a:r>
            <a:endParaRPr lang="en-US" dirty="0"/>
          </a:p>
          <a:p>
            <a:r>
              <a:rPr lang="en-US" dirty="0">
                <a:hlinkClick r:id="rId12"/>
              </a:rPr>
              <a:t>Reports and Data Conversations for Kindergarten Parents Slides</a:t>
            </a:r>
            <a:endParaRPr lang="en-US" dirty="0"/>
          </a:p>
          <a:p>
            <a:r>
              <a:rPr lang="en-US" dirty="0"/>
              <a:t>KRA Manuals</a:t>
            </a:r>
          </a:p>
          <a:p>
            <a:pPr lvl="1"/>
            <a:r>
              <a:rPr lang="en-US" dirty="0">
                <a:hlinkClick r:id="rId13"/>
              </a:rPr>
              <a:t>Test Administrator Manual</a:t>
            </a:r>
            <a:endParaRPr lang="en-US" dirty="0"/>
          </a:p>
          <a:p>
            <a:pPr lvl="1"/>
            <a:r>
              <a:rPr lang="en-US" dirty="0">
                <a:hlinkClick r:id="rId14"/>
              </a:rPr>
              <a:t>Test Coordinator Manual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3A8F1-2A6C-8C4B-86DA-032E7A295240}"/>
              </a:ext>
            </a:extLst>
          </p:cNvPr>
          <p:cNvSpPr txBox="1"/>
          <p:nvPr/>
        </p:nvSpPr>
        <p:spPr>
          <a:xfrm>
            <a:off x="3781168" y="140867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3FB919-FCDC-C841-9277-D21BC3CE6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9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27"/>
    </mc:Choice>
    <mc:Fallback>
      <p:transition spd="slow" advTm="2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777E5-DB0E-944C-888B-F1EB1B00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920" y="260350"/>
            <a:ext cx="2743200" cy="365125"/>
          </a:xfrm>
        </p:spPr>
        <p:txBody>
          <a:bodyPr/>
          <a:lstStyle/>
          <a:p>
            <a:fld id="{84E24DD3-0117-F947-8F74-C808912B5A2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13F0B-D724-E84D-8482-3F03D228C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/>
          <a:lstStyle/>
          <a:p>
            <a:r>
              <a:rPr lang="en-US" dirty="0"/>
              <a:t>K-3 Assessment Coordinator</a:t>
            </a:r>
          </a:p>
          <a:p>
            <a:r>
              <a:rPr lang="en-US" dirty="0"/>
              <a:t>mbeck@mdek12.org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A3AAB8-F29F-764E-B5C9-42DFED79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Melissa Beck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1876D4-64CA-CE4C-8E5E-09956B96310A}"/>
              </a:ext>
            </a:extLst>
          </p:cNvPr>
          <p:cNvSpPr txBox="1"/>
          <p:nvPr/>
        </p:nvSpPr>
        <p:spPr>
          <a:xfrm>
            <a:off x="10951779" y="46560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5CD6C0-3A88-AC46-AEED-1D706C6299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8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4"/>
    </mc:Choice>
    <mc:Fallback>
      <p:transition spd="slow" advTm="1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Session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Literacy-Based Promotion Act (LBPA)</a:t>
            </a:r>
          </a:p>
          <a:p>
            <a:r>
              <a:rPr lang="en-US" dirty="0"/>
              <a:t>Universal Screener</a:t>
            </a:r>
          </a:p>
          <a:p>
            <a:r>
              <a:rPr lang="en-US" dirty="0"/>
              <a:t>Kindergarten Readiness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MAAP-ELA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A00B28-B7F0-C144-A186-3C0B4CE04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3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8"/>
    </mc:Choice>
    <mc:Fallback>
      <p:transition spd="slow" advTm="11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8C418-A601-3442-9E2C-F7410920C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LBPA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625B1-174F-1E43-B405-EDA230B27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Literacy-Based</a:t>
            </a:r>
            <a:br>
              <a:rPr lang="en-US" dirty="0"/>
            </a:br>
            <a:r>
              <a:rPr lang="en-US" dirty="0"/>
              <a:t>Promotion Act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55DD9D-F378-A449-8264-01B0DBE0D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5"/>
    </mc:Choice>
    <mc:Fallback>
      <p:transition spd="slow" advTm="4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Literacy-Based Promotion Act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2A36-7966-F741-9799-77A69E02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purpose of the Literacy-Based Promotion Act is to eliminates social promotion and to improve reading skills of Kindergarten through 3</a:t>
            </a:r>
            <a:r>
              <a:rPr lang="en-US" baseline="30000" dirty="0"/>
              <a:t>rd</a:t>
            </a:r>
            <a:r>
              <a:rPr lang="en-US" dirty="0"/>
              <a:t> grade public school students so that every student completing 3</a:t>
            </a:r>
            <a:r>
              <a:rPr lang="en-US" baseline="30000" dirty="0"/>
              <a:t>rd</a:t>
            </a:r>
            <a:r>
              <a:rPr lang="en-US" dirty="0"/>
              <a:t> grade reads at or above grade level.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482CCD-25AB-B74B-8F3D-909F98A14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6"/>
    </mc:Choice>
    <mc:Fallback>
      <p:transition spd="slow" advTm="1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LBPA Testing Timeline Update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E76239-E870-E047-B958-D5457A68C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787138"/>
            <a:ext cx="6574972" cy="5210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E6612-A34C-A94B-9461-AA895EF28534}"/>
              </a:ext>
            </a:extLst>
          </p:cNvPr>
          <p:cNvSpPr txBox="1"/>
          <p:nvPr/>
        </p:nvSpPr>
        <p:spPr>
          <a:xfrm>
            <a:off x="1255594" y="521344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 dirty="0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C60AD2-0818-B042-8414-435CE5D5ECFB}"/>
              </a:ext>
            </a:extLst>
          </p:cNvPr>
          <p:cNvSpPr/>
          <p:nvPr/>
        </p:nvSpPr>
        <p:spPr>
          <a:xfrm>
            <a:off x="2949187" y="5490819"/>
            <a:ext cx="850456" cy="252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D7BEAE-3220-694E-83AD-70964D72B3BC}"/>
              </a:ext>
            </a:extLst>
          </p:cNvPr>
          <p:cNvSpPr/>
          <p:nvPr/>
        </p:nvSpPr>
        <p:spPr>
          <a:xfrm>
            <a:off x="7308826" y="2852772"/>
            <a:ext cx="1213738" cy="2455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83235B-1759-CE4A-92EF-4A9BF03B2C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74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95"/>
    </mc:Choice>
    <mc:Fallback>
      <p:transition spd="slow" advTm="2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8C418-A601-3442-9E2C-F7410920C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Component 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9625B1-174F-1E43-B405-EDA230B27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Universal Screener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A91DF6-513F-8B4B-B030-D9EB1846D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7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3"/>
    </mc:Choice>
    <mc:Fallback>
      <p:transition spd="slow" advTm="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2600-1EAA-A341-B94E-BB77F1B0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Universal Screener Test Window</a:t>
            </a:r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97696947-1F0B-2D46-8263-F9A2BCB67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33757" y="762000"/>
            <a:ext cx="10443848" cy="5238346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C79014-CBC7-554C-AB5B-A9FD5B39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7"/>
    </mc:Choice>
    <mc:Fallback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11.2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6.2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6.2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642</Words>
  <Application>Microsoft Macintosh PowerPoint</Application>
  <PresentationFormat>Widescreen</PresentationFormat>
  <Paragraphs>128</Paragraphs>
  <Slides>31</Slides>
  <Notes>27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Arial Narrow</vt:lpstr>
      <vt:lpstr>Calibri</vt:lpstr>
      <vt:lpstr>Calibri Light</vt:lpstr>
      <vt:lpstr>Office Theme</vt:lpstr>
      <vt:lpstr>K-3 Assessments  Literacy-Based Promotion Act (LBPA)</vt:lpstr>
      <vt:lpstr>State Board of Education  STRATEGIC PLAN GOALS</vt:lpstr>
      <vt:lpstr>Mississippi Department of Education</vt:lpstr>
      <vt:lpstr>Session Goals</vt:lpstr>
      <vt:lpstr>Literacy-Based Promotion Act</vt:lpstr>
      <vt:lpstr>Literacy-Based Promotion Act Overview </vt:lpstr>
      <vt:lpstr>LBPA Testing Timeline Update</vt:lpstr>
      <vt:lpstr>Universal Screener</vt:lpstr>
      <vt:lpstr>Universal Screener Test Window</vt:lpstr>
      <vt:lpstr>Universal Screeners</vt:lpstr>
      <vt:lpstr>Universal Screener Timeline Updates</vt:lpstr>
      <vt:lpstr>Universal Screener Grant Application</vt:lpstr>
      <vt:lpstr>Screener Data Requirements</vt:lpstr>
      <vt:lpstr>Screener Data Spreadsheet</vt:lpstr>
      <vt:lpstr>Screener Data Spreadsheet Example</vt:lpstr>
      <vt:lpstr>Invoices</vt:lpstr>
      <vt:lpstr>Kindergarten Readiness</vt:lpstr>
      <vt:lpstr>K-Readiness Test Window</vt:lpstr>
      <vt:lpstr>K-Readiness</vt:lpstr>
      <vt:lpstr>Accommodations</vt:lpstr>
      <vt:lpstr>Accommodations</vt:lpstr>
      <vt:lpstr>Updated Testing Manuals</vt:lpstr>
      <vt:lpstr>K-Readiness Scores</vt:lpstr>
      <vt:lpstr>K-Readiness Reports</vt:lpstr>
      <vt:lpstr>Survey for Deletions</vt:lpstr>
      <vt:lpstr>Universal Screening and the Kindergarten Readiness</vt:lpstr>
      <vt:lpstr>Universal Screening and the Kindergarten Readiness</vt:lpstr>
      <vt:lpstr>3rd Grade MAAP-ELA</vt:lpstr>
      <vt:lpstr>3rd Grade MAAP-ELA Test Window</vt:lpstr>
      <vt:lpstr>Resources</vt:lpstr>
      <vt:lpstr>Melissa Beck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Melissa Beck</cp:lastModifiedBy>
  <cp:revision>38</cp:revision>
  <cp:lastPrinted>2021-08-09T20:45:09Z</cp:lastPrinted>
  <dcterms:created xsi:type="dcterms:W3CDTF">2020-12-28T15:17:46Z</dcterms:created>
  <dcterms:modified xsi:type="dcterms:W3CDTF">2021-09-08T19:26:22Z</dcterms:modified>
  <cp:category/>
</cp:coreProperties>
</file>